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96" r:id="rId3"/>
    <p:sldId id="281" r:id="rId4"/>
    <p:sldId id="284" r:id="rId5"/>
    <p:sldId id="285" r:id="rId6"/>
    <p:sldId id="286" r:id="rId7"/>
    <p:sldId id="305" r:id="rId8"/>
    <p:sldId id="287" r:id="rId9"/>
    <p:sldId id="303" r:id="rId10"/>
    <p:sldId id="257" r:id="rId11"/>
    <p:sldId id="269" r:id="rId12"/>
    <p:sldId id="270" r:id="rId13"/>
    <p:sldId id="275" r:id="rId14"/>
    <p:sldId id="271" r:id="rId15"/>
    <p:sldId id="291" r:id="rId16"/>
    <p:sldId id="304" r:id="rId17"/>
    <p:sldId id="27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6" autoAdjust="0"/>
    <p:restoredTop sz="82014" autoAdjust="0"/>
  </p:normalViewPr>
  <p:slideViewPr>
    <p:cSldViewPr>
      <p:cViewPr>
        <p:scale>
          <a:sx n="90" d="100"/>
          <a:sy n="90" d="100"/>
        </p:scale>
        <p:origin x="-1380" y="3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12B130A-86BD-40A6-9D68-411EEB9F3F31}" type="datetimeFigureOut">
              <a:rPr lang="en-US" smtClean="0"/>
              <a:t>4/20/2017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F972311-7FA1-4CBE-9B98-6CF6614C8592}" type="slidenum">
              <a:rPr lang="en-US" smtClean="0"/>
              <a:t>‹#›</a:t>
            </a:fld>
            <a:endParaRPr lang="en-US" dirty="0"/>
          </a:p>
        </p:txBody>
      </p:sp>
    </p:spTree>
    <p:extLst>
      <p:ext uri="{BB962C8B-B14F-4D97-AF65-F5344CB8AC3E}">
        <p14:creationId xmlns:p14="http://schemas.microsoft.com/office/powerpoint/2010/main" val="441543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7C815DB-3CDB-41DA-ACC8-CF07F99C632A}" type="datetimeFigureOut">
              <a:rPr lang="en-US" smtClean="0"/>
              <a:t>4/20/2017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7B7E6D-D773-4A1A-94EC-864BD37CBFA3}" type="slidenum">
              <a:rPr lang="en-US" smtClean="0"/>
              <a:t>‹#›</a:t>
            </a:fld>
            <a:endParaRPr lang="en-US" dirty="0"/>
          </a:p>
        </p:txBody>
      </p:sp>
    </p:spTree>
    <p:extLst>
      <p:ext uri="{BB962C8B-B14F-4D97-AF65-F5344CB8AC3E}">
        <p14:creationId xmlns:p14="http://schemas.microsoft.com/office/powerpoint/2010/main" val="248319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 Dianne</a:t>
            </a:r>
            <a:endParaRPr lang="en-US" dirty="0"/>
          </a:p>
        </p:txBody>
      </p:sp>
      <p:sp>
        <p:nvSpPr>
          <p:cNvPr id="4" name="Slide Number Placeholder 3"/>
          <p:cNvSpPr>
            <a:spLocks noGrp="1"/>
          </p:cNvSpPr>
          <p:nvPr>
            <p:ph type="sldNum" sz="quarter" idx="10"/>
          </p:nvPr>
        </p:nvSpPr>
        <p:spPr/>
        <p:txBody>
          <a:bodyPr/>
          <a:lstStyle/>
          <a:p>
            <a:fld id="{0F7B7E6D-D773-4A1A-94EC-864BD37CBFA3}" type="slidenum">
              <a:rPr lang="en-US" smtClean="0"/>
              <a:t>1</a:t>
            </a:fld>
            <a:endParaRPr lang="en-US" dirty="0"/>
          </a:p>
        </p:txBody>
      </p:sp>
    </p:spTree>
    <p:extLst>
      <p:ext uri="{BB962C8B-B14F-4D97-AF65-F5344CB8AC3E}">
        <p14:creationId xmlns:p14="http://schemas.microsoft.com/office/powerpoint/2010/main" val="303451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7B7E6D-D773-4A1A-94EC-864BD37CBFA3}" type="slidenum">
              <a:rPr lang="en-US" smtClean="0"/>
              <a:t>10</a:t>
            </a:fld>
            <a:endParaRPr lang="en-US" dirty="0"/>
          </a:p>
        </p:txBody>
      </p:sp>
    </p:spTree>
    <p:extLst>
      <p:ext uri="{BB962C8B-B14F-4D97-AF65-F5344CB8AC3E}">
        <p14:creationId xmlns:p14="http://schemas.microsoft.com/office/powerpoint/2010/main" val="337743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endParaRPr lang="en-US" dirty="0" smtClean="0"/>
          </a:p>
        </p:txBody>
      </p:sp>
      <p:sp>
        <p:nvSpPr>
          <p:cNvPr id="4" name="Slide Number Placeholder 3"/>
          <p:cNvSpPr>
            <a:spLocks noGrp="1"/>
          </p:cNvSpPr>
          <p:nvPr>
            <p:ph type="sldNum" sz="quarter" idx="10"/>
          </p:nvPr>
        </p:nvSpPr>
        <p:spPr/>
        <p:txBody>
          <a:bodyPr/>
          <a:lstStyle/>
          <a:p>
            <a:fld id="{B643885C-0CDF-42B5-BA3E-1089A1FCF3DF}" type="slidenum">
              <a:rPr lang="en-US" smtClean="0"/>
              <a:t>11</a:t>
            </a:fld>
            <a:endParaRPr lang="en-US" dirty="0"/>
          </a:p>
        </p:txBody>
      </p:sp>
    </p:spTree>
    <p:extLst>
      <p:ext uri="{BB962C8B-B14F-4D97-AF65-F5344CB8AC3E}">
        <p14:creationId xmlns:p14="http://schemas.microsoft.com/office/powerpoint/2010/main" val="2149229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0F7B7E6D-D773-4A1A-94EC-864BD37CBFA3}" type="slidenum">
              <a:rPr lang="en-US" smtClean="0"/>
              <a:t>12</a:t>
            </a:fld>
            <a:endParaRPr lang="en-US" dirty="0"/>
          </a:p>
        </p:txBody>
      </p:sp>
    </p:spTree>
    <p:extLst>
      <p:ext uri="{BB962C8B-B14F-4D97-AF65-F5344CB8AC3E}">
        <p14:creationId xmlns:p14="http://schemas.microsoft.com/office/powerpoint/2010/main" val="3436261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0F7B7E6D-D773-4A1A-94EC-864BD37CBFA3}" type="slidenum">
              <a:rPr lang="en-US" smtClean="0"/>
              <a:t>13</a:t>
            </a:fld>
            <a:endParaRPr lang="en-US" dirty="0"/>
          </a:p>
        </p:txBody>
      </p:sp>
    </p:spTree>
    <p:extLst>
      <p:ext uri="{BB962C8B-B14F-4D97-AF65-F5344CB8AC3E}">
        <p14:creationId xmlns:p14="http://schemas.microsoft.com/office/powerpoint/2010/main" val="149656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baseline="0" dirty="0" smtClean="0"/>
          </a:p>
          <a:p>
            <a:endParaRPr lang="en-US" baseline="0" dirty="0" smtClean="0"/>
          </a:p>
          <a:p>
            <a:r>
              <a:rPr lang="en-US" baseline="0" dirty="0" smtClean="0"/>
              <a:t>Physical consideration:   keeping each problem and responses on board</a:t>
            </a:r>
          </a:p>
          <a:p>
            <a:endParaRPr lang="en-US" baseline="0" dirty="0" smtClean="0"/>
          </a:p>
          <a:p>
            <a:r>
              <a:rPr lang="en-US" baseline="0" dirty="0" smtClean="0"/>
              <a:t>Consideration:  scribing the strategies used</a:t>
            </a:r>
            <a:endParaRPr lang="en-US" dirty="0"/>
          </a:p>
        </p:txBody>
      </p:sp>
      <p:sp>
        <p:nvSpPr>
          <p:cNvPr id="4" name="Slide Number Placeholder 3"/>
          <p:cNvSpPr>
            <a:spLocks noGrp="1"/>
          </p:cNvSpPr>
          <p:nvPr>
            <p:ph type="sldNum" sz="quarter" idx="10"/>
          </p:nvPr>
        </p:nvSpPr>
        <p:spPr/>
        <p:txBody>
          <a:bodyPr/>
          <a:lstStyle/>
          <a:p>
            <a:fld id="{0F7B7E6D-D773-4A1A-94EC-864BD37CBFA3}" type="slidenum">
              <a:rPr lang="en-US" smtClean="0"/>
              <a:t>14</a:t>
            </a:fld>
            <a:endParaRPr lang="en-US" dirty="0"/>
          </a:p>
        </p:txBody>
      </p:sp>
    </p:spTree>
    <p:extLst>
      <p:ext uri="{BB962C8B-B14F-4D97-AF65-F5344CB8AC3E}">
        <p14:creationId xmlns:p14="http://schemas.microsoft.com/office/powerpoint/2010/main" val="362864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r>
              <a:rPr lang="en-US" baseline="0" dirty="0" smtClean="0"/>
              <a:t> Deb</a:t>
            </a:r>
            <a:endParaRPr lang="en-US" dirty="0"/>
          </a:p>
        </p:txBody>
      </p:sp>
      <p:sp>
        <p:nvSpPr>
          <p:cNvPr id="4" name="Slide Number Placeholder 3"/>
          <p:cNvSpPr>
            <a:spLocks noGrp="1"/>
          </p:cNvSpPr>
          <p:nvPr>
            <p:ph type="sldNum" sz="quarter" idx="10"/>
          </p:nvPr>
        </p:nvSpPr>
        <p:spPr/>
        <p:txBody>
          <a:bodyPr/>
          <a:lstStyle/>
          <a:p>
            <a:fld id="{0F7B7E6D-D773-4A1A-94EC-864BD37CBFA3}" type="slidenum">
              <a:rPr lang="en-US" smtClean="0"/>
              <a:t>15</a:t>
            </a:fld>
            <a:endParaRPr lang="en-US" dirty="0"/>
          </a:p>
        </p:txBody>
      </p:sp>
    </p:spTree>
    <p:extLst>
      <p:ext uri="{BB962C8B-B14F-4D97-AF65-F5344CB8AC3E}">
        <p14:creationId xmlns:p14="http://schemas.microsoft.com/office/powerpoint/2010/main" val="428986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Deb</a:t>
            </a:r>
            <a:endParaRPr lang="en-US" dirty="0"/>
          </a:p>
          <a:p>
            <a:r>
              <a:rPr lang="en-US" dirty="0"/>
              <a:t> </a:t>
            </a:r>
          </a:p>
          <a:p>
            <a:r>
              <a:rPr lang="en-US" dirty="0"/>
              <a:t> </a:t>
            </a:r>
          </a:p>
          <a:p>
            <a:r>
              <a:rPr lang="en-US" dirty="0"/>
              <a:t> </a:t>
            </a:r>
          </a:p>
          <a:p>
            <a:r>
              <a:rPr lang="en-US" b="1" dirty="0"/>
              <a:t>Note: She modifies the number talk method a bit here—we’ll have you discuss why you think she may have done it a bit differently. </a:t>
            </a:r>
            <a:endParaRPr lang="en-US" dirty="0"/>
          </a:p>
          <a:p>
            <a:pPr defTabSz="931774">
              <a:defRPr/>
            </a:pPr>
            <a:endParaRPr lang="en-US" dirty="0"/>
          </a:p>
          <a:p>
            <a:pPr defTabSz="931774">
              <a:defRPr/>
            </a:pPr>
            <a:endParaRPr lang="en-US" dirty="0"/>
          </a:p>
          <a:p>
            <a:pPr defTabSz="931774">
              <a:defRPr/>
            </a:pPr>
            <a:endParaRPr lang="en-US" dirty="0"/>
          </a:p>
          <a:p>
            <a:pPr defTabSz="931774">
              <a:defRPr/>
            </a:pPr>
            <a:r>
              <a:rPr lang="en-US" dirty="0"/>
              <a:t>At the beginning of this presentation, you saw Ruth say that dot talks worked with high school students.  In the book, the authors say that all math talks should start with dot talks. I watched a Jo </a:t>
            </a:r>
            <a:r>
              <a:rPr lang="en-US" dirty="0" err="1"/>
              <a:t>Boaler</a:t>
            </a:r>
            <a:r>
              <a:rPr lang="en-US" dirty="0"/>
              <a:t> video https://www.youcubed.org/jo-dot-card-number-talk/</a:t>
            </a:r>
            <a:endParaRPr lang="en-US" dirty="0" smtClean="0"/>
          </a:p>
          <a:p>
            <a:pPr defTabSz="931774">
              <a:defRPr/>
            </a:pPr>
            <a:r>
              <a:rPr lang="en-US" dirty="0"/>
              <a:t> and didn’t think these would work for secondary students….. My experience….. See next slide</a:t>
            </a:r>
          </a:p>
          <a:p>
            <a:pPr defTabSz="931774">
              <a:defRPr/>
            </a:pP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4E29D15F-CD5C-4092-A35F-31784B68664E}" type="slidenum">
              <a:rPr lang="en-US" smtClean="0"/>
              <a:t>16</a:t>
            </a:fld>
            <a:endParaRPr lang="en-US"/>
          </a:p>
        </p:txBody>
      </p:sp>
    </p:spTree>
    <p:extLst>
      <p:ext uri="{BB962C8B-B14F-4D97-AF65-F5344CB8AC3E}">
        <p14:creationId xmlns:p14="http://schemas.microsoft.com/office/powerpoint/2010/main" val="3742040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0F7B7E6D-D773-4A1A-94EC-864BD37CBFA3}" type="slidenum">
              <a:rPr lang="en-US" smtClean="0"/>
              <a:t>17</a:t>
            </a:fld>
            <a:endParaRPr lang="en-US" dirty="0"/>
          </a:p>
        </p:txBody>
      </p:sp>
    </p:spTree>
    <p:extLst>
      <p:ext uri="{BB962C8B-B14F-4D97-AF65-F5344CB8AC3E}">
        <p14:creationId xmlns:p14="http://schemas.microsoft.com/office/powerpoint/2010/main" val="395145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Doug</a:t>
            </a:r>
          </a:p>
          <a:p>
            <a:endParaRPr lang="en-US" baseline="0" dirty="0" smtClean="0"/>
          </a:p>
          <a:p>
            <a:r>
              <a:rPr lang="en-US" baseline="0" dirty="0" smtClean="0"/>
              <a:t>Strategy for engagement, curiosity, flexibility, student discourse, making student thinking visible</a:t>
            </a:r>
          </a:p>
          <a:p>
            <a:endParaRPr lang="en-US" baseline="0" dirty="0" smtClean="0"/>
          </a:p>
          <a:p>
            <a:r>
              <a:rPr lang="en-US" baseline="0" dirty="0" smtClean="0"/>
              <a:t>Zero in on WODB and Number Talks for demos</a:t>
            </a:r>
          </a:p>
          <a:p>
            <a:endParaRPr lang="en-US" dirty="0"/>
          </a:p>
        </p:txBody>
      </p:sp>
      <p:sp>
        <p:nvSpPr>
          <p:cNvPr id="4" name="Slide Number Placeholder 3"/>
          <p:cNvSpPr>
            <a:spLocks noGrp="1"/>
          </p:cNvSpPr>
          <p:nvPr>
            <p:ph type="sldNum" sz="quarter" idx="10"/>
          </p:nvPr>
        </p:nvSpPr>
        <p:spPr/>
        <p:txBody>
          <a:bodyPr/>
          <a:lstStyle/>
          <a:p>
            <a:fld id="{0F7B7E6D-D773-4A1A-94EC-864BD37CBFA3}" type="slidenum">
              <a:rPr lang="en-US" smtClean="0"/>
              <a:t>2</a:t>
            </a:fld>
            <a:endParaRPr lang="en-US" dirty="0"/>
          </a:p>
        </p:txBody>
      </p:sp>
    </p:spTree>
    <p:extLst>
      <p:ext uri="{BB962C8B-B14F-4D97-AF65-F5344CB8AC3E}">
        <p14:creationId xmlns:p14="http://schemas.microsoft.com/office/powerpoint/2010/main" val="337743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Doug</a:t>
            </a:r>
            <a:endParaRPr lang="en-US" dirty="0"/>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E29D15F-CD5C-4092-A35F-31784B68664E}" type="slidenum">
              <a:rPr lang="en-US" smtClean="0"/>
              <a:t>3</a:t>
            </a:fld>
            <a:endParaRPr lang="en-US" dirty="0"/>
          </a:p>
        </p:txBody>
      </p:sp>
    </p:spTree>
    <p:extLst>
      <p:ext uri="{BB962C8B-B14F-4D97-AF65-F5344CB8AC3E}">
        <p14:creationId xmlns:p14="http://schemas.microsoft.com/office/powerpoint/2010/main" val="374204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Doug</a:t>
            </a:r>
          </a:p>
          <a:p>
            <a:pPr defTabSz="931774">
              <a:defRPr/>
            </a:pPr>
            <a:endParaRPr lang="en-US" dirty="0" smtClean="0"/>
          </a:p>
          <a:p>
            <a:pPr defTabSz="931774">
              <a:defRPr/>
            </a:pPr>
            <a:r>
              <a:rPr lang="en-US" dirty="0" smtClean="0"/>
              <a:t>With teachers:  use 4 corners</a:t>
            </a:r>
          </a:p>
          <a:p>
            <a:pPr defTabSz="931774">
              <a:defRPr/>
            </a:pPr>
            <a:r>
              <a:rPr lang="en-US" dirty="0" smtClean="0"/>
              <a:t>With students:  use SMOYF</a:t>
            </a: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4E29D15F-CD5C-4092-A35F-31784B68664E}" type="slidenum">
              <a:rPr lang="en-US" smtClean="0"/>
              <a:t>4</a:t>
            </a:fld>
            <a:endParaRPr lang="en-US" dirty="0"/>
          </a:p>
        </p:txBody>
      </p:sp>
    </p:spTree>
    <p:extLst>
      <p:ext uri="{BB962C8B-B14F-4D97-AF65-F5344CB8AC3E}">
        <p14:creationId xmlns:p14="http://schemas.microsoft.com/office/powerpoint/2010/main" val="374204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Deb</a:t>
            </a:r>
            <a:endParaRPr lang="en-US" dirty="0"/>
          </a:p>
          <a:p>
            <a:pPr defTabSz="931774">
              <a:defRPr/>
            </a:pPr>
            <a:endParaRPr lang="en-US" dirty="0"/>
          </a:p>
          <a:p>
            <a:pPr defTabSz="931774">
              <a:defRPr/>
            </a:pPr>
            <a:r>
              <a:rPr lang="en-US" dirty="0"/>
              <a:t>When might you use this type of math talk?</a:t>
            </a:r>
          </a:p>
        </p:txBody>
      </p:sp>
      <p:sp>
        <p:nvSpPr>
          <p:cNvPr id="4" name="Slide Number Placeholder 3"/>
          <p:cNvSpPr>
            <a:spLocks noGrp="1"/>
          </p:cNvSpPr>
          <p:nvPr>
            <p:ph type="sldNum" sz="quarter" idx="10"/>
          </p:nvPr>
        </p:nvSpPr>
        <p:spPr/>
        <p:txBody>
          <a:bodyPr/>
          <a:lstStyle/>
          <a:p>
            <a:fld id="{4E29D15F-CD5C-4092-A35F-31784B68664E}" type="slidenum">
              <a:rPr lang="en-US" smtClean="0"/>
              <a:t>5</a:t>
            </a:fld>
            <a:endParaRPr lang="en-US" dirty="0"/>
          </a:p>
        </p:txBody>
      </p:sp>
    </p:spTree>
    <p:extLst>
      <p:ext uri="{BB962C8B-B14F-4D97-AF65-F5344CB8AC3E}">
        <p14:creationId xmlns:p14="http://schemas.microsoft.com/office/powerpoint/2010/main" val="374204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Deb</a:t>
            </a:r>
            <a:endParaRPr lang="en-US" dirty="0"/>
          </a:p>
          <a:p>
            <a:pPr defTabSz="931774">
              <a:defRPr/>
            </a:pPr>
            <a:r>
              <a:rPr lang="en-US" dirty="0" smtClean="0"/>
              <a:t>Scatter plots,</a:t>
            </a:r>
            <a:r>
              <a:rPr lang="en-US" baseline="0" dirty="0" smtClean="0"/>
              <a:t> association, outliers, graph break</a:t>
            </a:r>
            <a:endParaRPr lang="en-US" dirty="0"/>
          </a:p>
          <a:p>
            <a:pPr defTabSz="931774">
              <a:defRPr/>
            </a:pPr>
            <a:r>
              <a:rPr lang="en-US" dirty="0"/>
              <a:t>5 min</a:t>
            </a:r>
          </a:p>
          <a:p>
            <a:pPr defTabSz="931774">
              <a:defRPr/>
            </a:pPr>
            <a:r>
              <a:rPr lang="en-US" dirty="0"/>
              <a:t>Thumbs up – think time and then share whole class.</a:t>
            </a:r>
          </a:p>
          <a:p>
            <a:pPr defTabSz="931774">
              <a:defRPr/>
            </a:pPr>
            <a:r>
              <a:rPr lang="en-US" dirty="0"/>
              <a:t>What if someone makes a prediction that is wrong?</a:t>
            </a:r>
          </a:p>
          <a:p>
            <a:pPr defTabSz="931774">
              <a:defRPr/>
            </a:pPr>
            <a:endParaRPr lang="en-US" dirty="0"/>
          </a:p>
          <a:p>
            <a:pPr defTabSz="931774">
              <a:defRPr/>
            </a:pPr>
            <a:r>
              <a:rPr lang="en-US" dirty="0"/>
              <a:t>When might you use this type of math talk?</a:t>
            </a:r>
          </a:p>
        </p:txBody>
      </p:sp>
      <p:sp>
        <p:nvSpPr>
          <p:cNvPr id="4" name="Slide Number Placeholder 3"/>
          <p:cNvSpPr>
            <a:spLocks noGrp="1"/>
          </p:cNvSpPr>
          <p:nvPr>
            <p:ph type="sldNum" sz="quarter" idx="10"/>
          </p:nvPr>
        </p:nvSpPr>
        <p:spPr/>
        <p:txBody>
          <a:bodyPr/>
          <a:lstStyle/>
          <a:p>
            <a:fld id="{4E29D15F-CD5C-4092-A35F-31784B68664E}" type="slidenum">
              <a:rPr lang="en-US" smtClean="0"/>
              <a:t>6</a:t>
            </a:fld>
            <a:endParaRPr lang="en-US" dirty="0"/>
          </a:p>
        </p:txBody>
      </p:sp>
    </p:spTree>
    <p:extLst>
      <p:ext uri="{BB962C8B-B14F-4D97-AF65-F5344CB8AC3E}">
        <p14:creationId xmlns:p14="http://schemas.microsoft.com/office/powerpoint/2010/main" val="374204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Deb</a:t>
            </a:r>
          </a:p>
          <a:p>
            <a:pPr defTabSz="931774">
              <a:defRPr/>
            </a:pPr>
            <a:endParaRPr lang="en-US" dirty="0"/>
          </a:p>
          <a:p>
            <a:pPr defTabSz="931774">
              <a:defRPr/>
            </a:pPr>
            <a:r>
              <a:rPr lang="en-US" dirty="0"/>
              <a:t>5 min</a:t>
            </a:r>
          </a:p>
          <a:p>
            <a:pPr defTabSz="931774">
              <a:defRPr/>
            </a:pPr>
            <a:r>
              <a:rPr lang="en-US" dirty="0"/>
              <a:t>Thumbs up – think time and then share whole class.</a:t>
            </a:r>
          </a:p>
          <a:p>
            <a:pPr defTabSz="931774">
              <a:defRPr/>
            </a:pPr>
            <a:r>
              <a:rPr lang="en-US" dirty="0"/>
              <a:t>What if someone makes a prediction that is wrong?</a:t>
            </a:r>
          </a:p>
          <a:p>
            <a:pPr defTabSz="931774">
              <a:defRPr/>
            </a:pPr>
            <a:endParaRPr lang="en-US" dirty="0"/>
          </a:p>
          <a:p>
            <a:pPr defTabSz="931774">
              <a:defRPr/>
            </a:pPr>
            <a:r>
              <a:rPr lang="en-US" dirty="0"/>
              <a:t>When might you use this type of math talk?</a:t>
            </a:r>
          </a:p>
        </p:txBody>
      </p:sp>
      <p:sp>
        <p:nvSpPr>
          <p:cNvPr id="4" name="Slide Number Placeholder 3"/>
          <p:cNvSpPr>
            <a:spLocks noGrp="1"/>
          </p:cNvSpPr>
          <p:nvPr>
            <p:ph type="sldNum" sz="quarter" idx="10"/>
          </p:nvPr>
        </p:nvSpPr>
        <p:spPr/>
        <p:txBody>
          <a:bodyPr/>
          <a:lstStyle/>
          <a:p>
            <a:fld id="{4E29D15F-CD5C-4092-A35F-31784B68664E}" type="slidenum">
              <a:rPr lang="en-US" smtClean="0"/>
              <a:t>7</a:t>
            </a:fld>
            <a:endParaRPr lang="en-US"/>
          </a:p>
        </p:txBody>
      </p:sp>
    </p:spTree>
    <p:extLst>
      <p:ext uri="{BB962C8B-B14F-4D97-AF65-F5344CB8AC3E}">
        <p14:creationId xmlns:p14="http://schemas.microsoft.com/office/powerpoint/2010/main" val="374204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Deb</a:t>
            </a:r>
          </a:p>
          <a:p>
            <a:pPr defTabSz="931774">
              <a:defRPr/>
            </a:pPr>
            <a:endParaRPr lang="en-US" dirty="0"/>
          </a:p>
          <a:p>
            <a:pPr defTabSz="931774">
              <a:defRPr/>
            </a:pPr>
            <a:r>
              <a:rPr lang="en-US" dirty="0"/>
              <a:t>5 min</a:t>
            </a:r>
          </a:p>
          <a:p>
            <a:pPr defTabSz="931774">
              <a:defRPr/>
            </a:pPr>
            <a:endParaRPr lang="en-US" dirty="0"/>
          </a:p>
          <a:p>
            <a:pPr defTabSz="931774">
              <a:defRPr/>
            </a:pPr>
            <a:r>
              <a:rPr lang="en-US" dirty="0"/>
              <a:t>When might you use this kind of math talk?</a:t>
            </a:r>
          </a:p>
          <a:p>
            <a:pPr defTabSz="931774">
              <a:defRPr/>
            </a:pPr>
            <a:endParaRPr lang="en-US" dirty="0"/>
          </a:p>
          <a:p>
            <a:pPr defTabSz="931774">
              <a:defRPr/>
            </a:pPr>
            <a:r>
              <a:rPr lang="en-US" dirty="0"/>
              <a:t>I’ve seen teachers do this as a whip around – no recording</a:t>
            </a:r>
          </a:p>
        </p:txBody>
      </p:sp>
      <p:sp>
        <p:nvSpPr>
          <p:cNvPr id="4" name="Slide Number Placeholder 3"/>
          <p:cNvSpPr>
            <a:spLocks noGrp="1"/>
          </p:cNvSpPr>
          <p:nvPr>
            <p:ph type="sldNum" sz="quarter" idx="10"/>
          </p:nvPr>
        </p:nvSpPr>
        <p:spPr/>
        <p:txBody>
          <a:bodyPr/>
          <a:lstStyle/>
          <a:p>
            <a:fld id="{4E29D15F-CD5C-4092-A35F-31784B68664E}" type="slidenum">
              <a:rPr lang="en-US" smtClean="0"/>
              <a:t>8</a:t>
            </a:fld>
            <a:endParaRPr lang="en-US" dirty="0"/>
          </a:p>
        </p:txBody>
      </p:sp>
    </p:spTree>
    <p:extLst>
      <p:ext uri="{BB962C8B-B14F-4D97-AF65-F5344CB8AC3E}">
        <p14:creationId xmlns:p14="http://schemas.microsoft.com/office/powerpoint/2010/main" val="374204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Deb</a:t>
            </a:r>
            <a:endParaRPr lang="en-US" dirty="0"/>
          </a:p>
        </p:txBody>
      </p:sp>
      <p:sp>
        <p:nvSpPr>
          <p:cNvPr id="4" name="Slide Number Placeholder 3"/>
          <p:cNvSpPr>
            <a:spLocks noGrp="1"/>
          </p:cNvSpPr>
          <p:nvPr>
            <p:ph type="sldNum" sz="quarter" idx="10"/>
          </p:nvPr>
        </p:nvSpPr>
        <p:spPr/>
        <p:txBody>
          <a:bodyPr/>
          <a:lstStyle/>
          <a:p>
            <a:fld id="{4E29D15F-CD5C-4092-A35F-31784B68664E}" type="slidenum">
              <a:rPr lang="en-US" smtClean="0"/>
              <a:t>9</a:t>
            </a:fld>
            <a:endParaRPr lang="en-US" dirty="0"/>
          </a:p>
        </p:txBody>
      </p:sp>
    </p:spTree>
    <p:extLst>
      <p:ext uri="{BB962C8B-B14F-4D97-AF65-F5344CB8AC3E}">
        <p14:creationId xmlns:p14="http://schemas.microsoft.com/office/powerpoint/2010/main" val="374204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0E6A688-6D6A-4CBB-8020-3C0344660533}" type="datetimeFigureOut">
              <a:rPr lang="en-US" smtClean="0"/>
              <a:t>4/20/2017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01D6A0F-B749-4522-8634-FB3AF8296686}"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6A688-6D6A-4CBB-8020-3C0344660533}"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D6A0F-B749-4522-8634-FB3AF829668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6A688-6D6A-4CBB-8020-3C0344660533}"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D6A0F-B749-4522-8634-FB3AF829668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848600" cy="1143000"/>
          </a:xfr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609600" y="2057400"/>
            <a:ext cx="784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E6A688-6D6A-4CBB-8020-3C0344660533}"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D6A0F-B749-4522-8634-FB3AF829668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0E6A688-6D6A-4CBB-8020-3C0344660533}" type="datetimeFigureOut">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1D6A0F-B749-4522-8634-FB3AF8296686}"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E6A688-6D6A-4CBB-8020-3C0344660533}" type="datetimeFigureOut">
              <a:rPr lang="en-US" smtClean="0"/>
              <a:t>4/20/2017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1D6A0F-B749-4522-8634-FB3AF829668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E6A688-6D6A-4CBB-8020-3C0344660533}" type="datetimeFigureOut">
              <a:rPr lang="en-US" smtClean="0"/>
              <a:t>4/20/2017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1D6A0F-B749-4522-8634-FB3AF829668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6A688-6D6A-4CBB-8020-3C0344660533}" type="datetimeFigureOut">
              <a:rPr lang="en-US" smtClean="0"/>
              <a:t>4/20/2017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1D6A0F-B749-4522-8634-FB3AF829668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0E6A688-6D6A-4CBB-8020-3C0344660533}" type="datetimeFigureOut">
              <a:rPr lang="en-US" smtClean="0"/>
              <a:t>4/20/2017</a:t>
            </a:fld>
            <a:endParaRPr lang="en-US" dirty="0"/>
          </a:p>
        </p:txBody>
      </p:sp>
      <p:sp>
        <p:nvSpPr>
          <p:cNvPr id="7" name="Slide Number Placeholder 6"/>
          <p:cNvSpPr>
            <a:spLocks noGrp="1"/>
          </p:cNvSpPr>
          <p:nvPr>
            <p:ph type="sldNum" sz="quarter" idx="12"/>
          </p:nvPr>
        </p:nvSpPr>
        <p:spPr/>
        <p:txBody>
          <a:bodyPr/>
          <a:lstStyle/>
          <a:p>
            <a:fld id="{501D6A0F-B749-4522-8634-FB3AF8296686}"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6A688-6D6A-4CBB-8020-3C0344660533}" type="datetimeFigureOut">
              <a:rPr lang="en-US" smtClean="0"/>
              <a:t>4/20/2017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501D6A0F-B749-4522-8634-FB3AF829668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0E6A688-6D6A-4CBB-8020-3C0344660533}" type="datetimeFigureOut">
              <a:rPr lang="en-US" smtClean="0"/>
              <a:t>4/20/2017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01D6A0F-B749-4522-8634-FB3AF829668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cubed.org/jo-dot-card-number-tal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odb.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708476"/>
            <a:ext cx="3810000" cy="1702160"/>
          </a:xfrm>
        </p:spPr>
        <p:txBody>
          <a:bodyPr>
            <a:normAutofit/>
          </a:bodyPr>
          <a:lstStyle/>
          <a:p>
            <a:r>
              <a:rPr lang="en-US" sz="2800" dirty="0" smtClean="0"/>
              <a:t>Site Collaboration:    </a:t>
            </a:r>
            <a:r>
              <a:rPr lang="en-US" b="1" dirty="0" smtClean="0"/>
              <a:t>Math Talks</a:t>
            </a:r>
            <a:endParaRPr lang="en-US" b="1"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7" t="8253" b="8188"/>
          <a:stretch/>
        </p:blipFill>
        <p:spPr bwMode="auto">
          <a:xfrm>
            <a:off x="304800" y="381000"/>
            <a:ext cx="3918483" cy="126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550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Then…What are Number Talks?</a:t>
            </a:r>
            <a:endParaRPr lang="en-US" dirty="0"/>
          </a:p>
        </p:txBody>
      </p:sp>
      <p:sp>
        <p:nvSpPr>
          <p:cNvPr id="5" name="TextBox 4"/>
          <p:cNvSpPr txBox="1"/>
          <p:nvPr/>
        </p:nvSpPr>
        <p:spPr>
          <a:xfrm>
            <a:off x="4343400" y="2374880"/>
            <a:ext cx="4191000" cy="2862322"/>
          </a:xfrm>
          <a:prstGeom prst="rect">
            <a:avLst/>
          </a:prstGeom>
          <a:noFill/>
        </p:spPr>
        <p:txBody>
          <a:bodyPr wrap="square" rtlCol="0">
            <a:spAutoFit/>
          </a:bodyPr>
          <a:lstStyle/>
          <a:p>
            <a:pPr marL="285750" lvl="0" indent="-285750">
              <a:buClr>
                <a:schemeClr val="bg2">
                  <a:lumMod val="50000"/>
                </a:schemeClr>
              </a:buClr>
              <a:buFont typeface="Courier New" panose="02070309020205020404" pitchFamily="49" charset="0"/>
              <a:buChar char="o"/>
            </a:pPr>
            <a:r>
              <a:rPr lang="en-US" sz="3600" dirty="0">
                <a:latin typeface="Calibri" panose="020F0502020204030204" pitchFamily="34" charset="0"/>
              </a:rPr>
              <a:t>Number sense</a:t>
            </a:r>
          </a:p>
          <a:p>
            <a:pPr marL="285750" lvl="0" indent="-285750">
              <a:buClr>
                <a:schemeClr val="bg2">
                  <a:lumMod val="50000"/>
                </a:schemeClr>
              </a:buClr>
              <a:buFont typeface="Courier New" panose="02070309020205020404" pitchFamily="49" charset="0"/>
              <a:buChar char="o"/>
            </a:pPr>
            <a:r>
              <a:rPr lang="en-US" sz="3600" dirty="0">
                <a:latin typeface="Calibri" panose="020F0502020204030204" pitchFamily="34" charset="0"/>
              </a:rPr>
              <a:t>Place Value</a:t>
            </a:r>
          </a:p>
          <a:p>
            <a:pPr marL="285750" lvl="0" indent="-285750">
              <a:buClr>
                <a:schemeClr val="bg2">
                  <a:lumMod val="50000"/>
                </a:schemeClr>
              </a:buClr>
              <a:buFont typeface="Courier New" panose="02070309020205020404" pitchFamily="49" charset="0"/>
              <a:buChar char="o"/>
            </a:pPr>
            <a:r>
              <a:rPr lang="en-US" sz="3600" dirty="0">
                <a:latin typeface="Calibri" panose="020F0502020204030204" pitchFamily="34" charset="0"/>
              </a:rPr>
              <a:t>Fluency </a:t>
            </a:r>
          </a:p>
          <a:p>
            <a:pPr marL="285750" lvl="0" indent="-285750">
              <a:buClr>
                <a:schemeClr val="bg2">
                  <a:lumMod val="50000"/>
                </a:schemeClr>
              </a:buClr>
              <a:buFont typeface="Courier New" panose="02070309020205020404" pitchFamily="49" charset="0"/>
              <a:buChar char="o"/>
            </a:pPr>
            <a:r>
              <a:rPr lang="en-US" sz="3600" dirty="0">
                <a:latin typeface="Calibri" panose="020F0502020204030204" pitchFamily="34" charset="0"/>
              </a:rPr>
              <a:t>Properties</a:t>
            </a:r>
          </a:p>
          <a:p>
            <a:pPr>
              <a:buClr>
                <a:schemeClr val="bg2">
                  <a:lumMod val="50000"/>
                </a:schemeClr>
              </a:buClr>
            </a:pPr>
            <a:endParaRPr lang="en-US" sz="3600" dirty="0"/>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26586" y="2514600"/>
            <a:ext cx="158321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51" t="35072" r="56974" b="21370"/>
          <a:stretch/>
        </p:blipFill>
        <p:spPr bwMode="auto">
          <a:xfrm>
            <a:off x="2590800" y="2514600"/>
            <a:ext cx="1600200" cy="1981200"/>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1748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libri" panose="020F0502020204030204" pitchFamily="34" charset="0"/>
              </a:rPr>
              <a:t>Design of Number Talks: Strings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t>Designed to build mental facility with a computational strategy and concept.</a:t>
            </a:r>
          </a:p>
          <a:p>
            <a:r>
              <a:rPr lang="en-US" sz="2800" dirty="0" smtClean="0"/>
              <a:t>Starts </a:t>
            </a:r>
            <a:r>
              <a:rPr lang="en-US" sz="2800" dirty="0"/>
              <a:t>with small numbers to emphasize strategy and build </a:t>
            </a:r>
            <a:r>
              <a:rPr lang="en-US" sz="2800" dirty="0" smtClean="0"/>
              <a:t>confidence.</a:t>
            </a:r>
          </a:p>
          <a:p>
            <a:r>
              <a:rPr lang="en-US" sz="2800" dirty="0" smtClean="0"/>
              <a:t>Consists of a series of 3-5 related computational problems.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0000">
            <a:off x="6826026" y="4713400"/>
            <a:ext cx="1689299" cy="1666875"/>
          </a:xfrm>
          <a:prstGeom prst="rect">
            <a:avLst/>
          </a:prstGeom>
        </p:spPr>
      </p:pic>
    </p:spTree>
    <p:extLst>
      <p:ext uri="{BB962C8B-B14F-4D97-AF65-F5344CB8AC3E}">
        <p14:creationId xmlns:p14="http://schemas.microsoft.com/office/powerpoint/2010/main" val="270529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ea typeface="Adobe Fan Heiti Std B" pitchFamily="34" charset="-128"/>
                <a:cs typeface="Times New Roman" panose="02020603050405020304" pitchFamily="18" charset="0"/>
              </a:rPr>
              <a:t>Focus Areas</a:t>
            </a:r>
            <a:endParaRPr lang="en-US" sz="4000" dirty="0">
              <a:latin typeface="Calibri" panose="020F0502020204030204" pitchFamily="34" charset="0"/>
              <a:ea typeface="Adobe Fan Heiti Std B" pitchFamily="34" charset="-128"/>
              <a:cs typeface="Times New Roman" panose="02020603050405020304" pitchFamily="18" charset="0"/>
            </a:endParaRPr>
          </a:p>
        </p:txBody>
      </p:sp>
      <p:sp>
        <p:nvSpPr>
          <p:cNvPr id="3" name="Content Placeholder 2"/>
          <p:cNvSpPr>
            <a:spLocks noGrp="1"/>
          </p:cNvSpPr>
          <p:nvPr>
            <p:ph idx="1"/>
          </p:nvPr>
        </p:nvSpPr>
        <p:spPr>
          <a:xfrm>
            <a:off x="609600" y="1828800"/>
            <a:ext cx="7848600" cy="4495800"/>
          </a:xfrm>
        </p:spPr>
        <p:txBody>
          <a:bodyPr>
            <a:normAutofit/>
          </a:bodyPr>
          <a:lstStyle/>
          <a:p>
            <a:r>
              <a:rPr lang="en-US" sz="2800" dirty="0" smtClean="0">
                <a:cs typeface="Times New Roman" panose="02020603050405020304" pitchFamily="18" charset="0"/>
              </a:rPr>
              <a:t>Addition</a:t>
            </a:r>
          </a:p>
          <a:p>
            <a:r>
              <a:rPr lang="en-US" sz="2800" dirty="0" smtClean="0">
                <a:cs typeface="Times New Roman" panose="02020603050405020304" pitchFamily="18" charset="0"/>
              </a:rPr>
              <a:t>Subtraction</a:t>
            </a:r>
          </a:p>
          <a:p>
            <a:r>
              <a:rPr lang="en-US" sz="2800" dirty="0" smtClean="0">
                <a:cs typeface="Times New Roman" panose="02020603050405020304" pitchFamily="18" charset="0"/>
              </a:rPr>
              <a:t>Multiplication</a:t>
            </a:r>
          </a:p>
          <a:p>
            <a:r>
              <a:rPr lang="en-US" sz="2800" dirty="0" smtClean="0">
                <a:cs typeface="Times New Roman" panose="02020603050405020304" pitchFamily="18" charset="0"/>
              </a:rPr>
              <a:t>Division</a:t>
            </a:r>
          </a:p>
          <a:p>
            <a:r>
              <a:rPr lang="en-US" sz="2800" dirty="0" smtClean="0">
                <a:cs typeface="Times New Roman" panose="02020603050405020304" pitchFamily="18" charset="0"/>
              </a:rPr>
              <a:t>Fractions, Decimals, Percent</a:t>
            </a:r>
          </a:p>
          <a:p>
            <a:r>
              <a:rPr lang="en-US" sz="2800" dirty="0" smtClean="0">
                <a:cs typeface="Times New Roman" panose="02020603050405020304" pitchFamily="18" charset="0"/>
              </a:rPr>
              <a:t>Integers</a:t>
            </a:r>
          </a:p>
          <a:p>
            <a:r>
              <a:rPr lang="en-US" sz="2800" dirty="0" smtClean="0">
                <a:cs typeface="Times New Roman" panose="02020603050405020304" pitchFamily="18" charset="0"/>
              </a:rPr>
              <a:t>Exponents</a:t>
            </a:r>
          </a:p>
          <a:p>
            <a:r>
              <a:rPr lang="en-US" sz="2800" dirty="0" smtClean="0">
                <a:cs typeface="Times New Roman" panose="02020603050405020304" pitchFamily="18" charset="0"/>
              </a:rPr>
              <a:t>Proportional Reasoning</a:t>
            </a:r>
          </a:p>
          <a:p>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636">
            <a:off x="7036031" y="4902431"/>
            <a:ext cx="1473643" cy="1473643"/>
          </a:xfrm>
          <a:prstGeom prst="rect">
            <a:avLst/>
          </a:prstGeom>
        </p:spPr>
      </p:pic>
    </p:spTree>
    <p:extLst>
      <p:ext uri="{BB962C8B-B14F-4D97-AF65-F5344CB8AC3E}">
        <p14:creationId xmlns:p14="http://schemas.microsoft.com/office/powerpoint/2010/main" val="255351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a:xfrm>
            <a:off x="609600" y="1752600"/>
            <a:ext cx="7848600" cy="4572000"/>
          </a:xfrm>
        </p:spPr>
        <p:txBody>
          <a:bodyPr>
            <a:normAutofit/>
          </a:bodyPr>
          <a:lstStyle/>
          <a:p>
            <a:r>
              <a:rPr lang="en-US" dirty="0" smtClean="0"/>
              <a:t>Friendly/Landmark Numbers</a:t>
            </a:r>
          </a:p>
          <a:p>
            <a:r>
              <a:rPr lang="en-US" dirty="0" smtClean="0"/>
              <a:t>Doubles/Near Doubles</a:t>
            </a:r>
          </a:p>
          <a:p>
            <a:r>
              <a:rPr lang="en-US" dirty="0" smtClean="0"/>
              <a:t>Breaking numbers into place value</a:t>
            </a:r>
          </a:p>
          <a:p>
            <a:r>
              <a:rPr lang="en-US" dirty="0" smtClean="0"/>
              <a:t>Adding Up</a:t>
            </a:r>
          </a:p>
          <a:p>
            <a:r>
              <a:rPr lang="en-US" dirty="0" smtClean="0"/>
              <a:t>Adjusting One </a:t>
            </a:r>
            <a:r>
              <a:rPr lang="en-US" dirty="0"/>
              <a:t>N</a:t>
            </a:r>
            <a:r>
              <a:rPr lang="en-US" dirty="0" smtClean="0"/>
              <a:t>umber</a:t>
            </a:r>
          </a:p>
          <a:p>
            <a:r>
              <a:rPr lang="en-US" dirty="0" smtClean="0"/>
              <a:t>Partial Products</a:t>
            </a:r>
          </a:p>
          <a:p>
            <a:r>
              <a:rPr lang="en-US" dirty="0" smtClean="0"/>
              <a:t>Doubling/Halving</a:t>
            </a:r>
          </a:p>
          <a:p>
            <a:r>
              <a:rPr lang="en-US" dirty="0" smtClean="0"/>
              <a:t>Partial Quotients</a:t>
            </a:r>
          </a:p>
          <a:p>
            <a:r>
              <a:rPr lang="en-US" dirty="0" smtClean="0"/>
              <a:t>Decomposition</a:t>
            </a:r>
          </a:p>
          <a:p>
            <a:r>
              <a:rPr lang="en-US" dirty="0" smtClean="0"/>
              <a:t>Compensation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662362"/>
            <a:ext cx="1981199"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51" t="35072" r="56974" b="21370"/>
          <a:stretch/>
        </p:blipFill>
        <p:spPr bwMode="auto">
          <a:xfrm>
            <a:off x="6400801" y="1121734"/>
            <a:ext cx="1828799" cy="2154866"/>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609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anose="020F0502020204030204" pitchFamily="34" charset="0"/>
              </a:rPr>
              <a:t>Number Talk Classroom Procedures</a:t>
            </a:r>
            <a:endParaRPr lang="en-US" sz="4000" dirty="0">
              <a:latin typeface="Calibri" panose="020F0502020204030204" pitchFamily="34" charset="0"/>
            </a:endParaRPr>
          </a:p>
        </p:txBody>
      </p:sp>
      <p:sp>
        <p:nvSpPr>
          <p:cNvPr id="3" name="Content Placeholder 2"/>
          <p:cNvSpPr>
            <a:spLocks noGrp="1"/>
          </p:cNvSpPr>
          <p:nvPr>
            <p:ph idx="1"/>
          </p:nvPr>
        </p:nvSpPr>
        <p:spPr>
          <a:xfrm>
            <a:off x="685800" y="1828800"/>
            <a:ext cx="7924800" cy="4648200"/>
          </a:xfrm>
        </p:spPr>
        <p:txBody>
          <a:bodyPr>
            <a:normAutofit fontScale="32500" lnSpcReduction="20000"/>
          </a:bodyPr>
          <a:lstStyle/>
          <a:p>
            <a:pPr lvl="0"/>
            <a:r>
              <a:rPr lang="en-US" sz="8600" dirty="0" smtClean="0"/>
              <a:t>Gather at the board or in seats</a:t>
            </a:r>
            <a:endParaRPr lang="en-US" sz="8600" dirty="0"/>
          </a:p>
          <a:p>
            <a:pPr lvl="0"/>
            <a:r>
              <a:rPr lang="en-US" sz="8600" dirty="0" smtClean="0"/>
              <a:t>Solve problem mentally</a:t>
            </a:r>
            <a:endParaRPr lang="en-US" sz="8600" dirty="0"/>
          </a:p>
          <a:p>
            <a:pPr lvl="0"/>
            <a:r>
              <a:rPr lang="en-US" sz="8600" dirty="0" smtClean="0"/>
              <a:t>Show you are thinking by putting fist to chest</a:t>
            </a:r>
            <a:endParaRPr lang="en-US" sz="8600" dirty="0"/>
          </a:p>
          <a:p>
            <a:pPr lvl="0"/>
            <a:r>
              <a:rPr lang="en-US" sz="8600" dirty="0" smtClean="0"/>
              <a:t>Put thumb up when you know answer</a:t>
            </a:r>
          </a:p>
          <a:p>
            <a:pPr lvl="0"/>
            <a:r>
              <a:rPr lang="en-US" sz="8600" dirty="0" smtClean="0"/>
              <a:t>Put two fingers up if you have more than one way to solve the problem</a:t>
            </a:r>
          </a:p>
          <a:p>
            <a:pPr lvl="0"/>
            <a:r>
              <a:rPr lang="en-US" sz="8600" dirty="0" smtClean="0"/>
              <a:t>Partner talk (consideration)</a:t>
            </a:r>
          </a:p>
          <a:p>
            <a:pPr lvl="0"/>
            <a:r>
              <a:rPr lang="en-US" sz="8600" dirty="0" smtClean="0"/>
              <a:t>Field responses---just the answer</a:t>
            </a:r>
          </a:p>
          <a:p>
            <a:pPr lvl="0"/>
            <a:r>
              <a:rPr lang="en-US" sz="8600" dirty="0" smtClean="0"/>
              <a:t>Call on students to explain their thinking</a:t>
            </a:r>
          </a:p>
          <a:p>
            <a:pPr lvl="0"/>
            <a:r>
              <a:rPr lang="en-US" sz="8600" dirty="0" smtClean="0"/>
              <a:t>Script answers</a:t>
            </a:r>
            <a:endParaRPr lang="en-US" sz="8600" dirty="0"/>
          </a:p>
          <a:p>
            <a:endParaRPr lang="en-US" dirty="0"/>
          </a:p>
        </p:txBody>
      </p:sp>
    </p:spTree>
    <p:extLst>
      <p:ext uri="{BB962C8B-B14F-4D97-AF65-F5344CB8AC3E}">
        <p14:creationId xmlns:p14="http://schemas.microsoft.com/office/powerpoint/2010/main" val="179404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Number Talks</a:t>
            </a:r>
            <a:endParaRPr lang="en-US" dirty="0"/>
          </a:p>
        </p:txBody>
      </p:sp>
      <p:sp>
        <p:nvSpPr>
          <p:cNvPr id="3" name="Content Placeholder 2"/>
          <p:cNvSpPr>
            <a:spLocks noGrp="1"/>
          </p:cNvSpPr>
          <p:nvPr>
            <p:ph idx="1"/>
          </p:nvPr>
        </p:nvSpPr>
        <p:spPr/>
        <p:txBody>
          <a:bodyPr>
            <a:normAutofit/>
          </a:bodyPr>
          <a:lstStyle/>
          <a:p>
            <a:pPr marL="68580" indent="0" algn="ctr">
              <a:buNone/>
            </a:pPr>
            <a:r>
              <a:rPr lang="en-US" sz="4000" dirty="0" smtClean="0"/>
              <a:t>What is 50% of 140?</a:t>
            </a:r>
          </a:p>
          <a:p>
            <a:pPr marL="68580" indent="0" algn="ctr">
              <a:buNone/>
            </a:pPr>
            <a:r>
              <a:rPr lang="en-US" sz="4000" dirty="0" smtClean="0"/>
              <a:t>What is 10% of 140?</a:t>
            </a:r>
          </a:p>
          <a:p>
            <a:pPr marL="68580" indent="0" algn="ctr">
              <a:buNone/>
            </a:pPr>
            <a:r>
              <a:rPr lang="en-US" sz="4000" dirty="0" smtClean="0"/>
              <a:t>What is 5% of 140?</a:t>
            </a:r>
          </a:p>
          <a:p>
            <a:pPr marL="68580" indent="0" algn="ctr">
              <a:buNone/>
            </a:pPr>
            <a:r>
              <a:rPr lang="en-US" sz="4000" dirty="0" smtClean="0"/>
              <a:t>What is 35% of 140?</a:t>
            </a:r>
          </a:p>
          <a:p>
            <a:pPr marL="68580" indent="0" algn="ctr">
              <a:buNone/>
            </a:pPr>
            <a:r>
              <a:rPr lang="en-US" sz="4000" dirty="0" smtClean="0"/>
              <a:t>What is 17.5% of 140?</a:t>
            </a:r>
            <a:endParaRPr lang="en-US" sz="4000" dirty="0"/>
          </a:p>
        </p:txBody>
      </p:sp>
    </p:spTree>
    <p:extLst>
      <p:ext uri="{BB962C8B-B14F-4D97-AF65-F5344CB8AC3E}">
        <p14:creationId xmlns:p14="http://schemas.microsoft.com/office/powerpoint/2010/main" val="312222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2974" y="228600"/>
            <a:ext cx="7110413" cy="1600200"/>
          </a:xfrm>
        </p:spPr>
        <p:txBody>
          <a:bodyPr>
            <a:normAutofit/>
          </a:bodyPr>
          <a:lstStyle/>
          <a:p>
            <a:pPr algn="ctr"/>
            <a:r>
              <a:rPr lang="en-US" dirty="0" smtClean="0"/>
              <a:t>Dot Talks</a:t>
            </a:r>
            <a:endParaRPr lang="en-US" dirty="0"/>
          </a:p>
        </p:txBody>
      </p:sp>
      <p:pic>
        <p:nvPicPr>
          <p:cNvPr id="819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81200"/>
            <a:ext cx="7010400" cy="419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10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Calibri" panose="020F0502020204030204" pitchFamily="34" charset="0"/>
              </a:rPr>
              <a:t>Things to Remember</a:t>
            </a:r>
            <a:endParaRPr lang="en-US" sz="4000" dirty="0">
              <a:latin typeface="Calibri" panose="020F0502020204030204" pitchFamily="34" charset="0"/>
            </a:endParaRPr>
          </a:p>
        </p:txBody>
      </p:sp>
      <p:sp>
        <p:nvSpPr>
          <p:cNvPr id="3" name="Content Placeholder 2"/>
          <p:cNvSpPr>
            <a:spLocks noGrp="1"/>
          </p:cNvSpPr>
          <p:nvPr>
            <p:ph idx="1"/>
          </p:nvPr>
        </p:nvSpPr>
        <p:spPr>
          <a:xfrm>
            <a:off x="762000" y="1905000"/>
            <a:ext cx="7620000" cy="4191000"/>
          </a:xfrm>
        </p:spPr>
        <p:txBody>
          <a:bodyPr>
            <a:noAutofit/>
          </a:bodyPr>
          <a:lstStyle/>
          <a:p>
            <a:r>
              <a:rPr lang="en-US" sz="2800" dirty="0" smtClean="0">
                <a:latin typeface="Calibri" panose="020F0502020204030204" pitchFamily="34" charset="0"/>
              </a:rPr>
              <a:t>Encourage students to try someone else’s method on subsequent problems in a string.</a:t>
            </a:r>
            <a:endParaRPr lang="en-US" sz="2800" dirty="0">
              <a:latin typeface="Calibri" panose="020F0502020204030204" pitchFamily="34" charset="0"/>
            </a:endParaRPr>
          </a:p>
          <a:p>
            <a:r>
              <a:rPr lang="en-US" sz="2800" dirty="0" smtClean="0">
                <a:latin typeface="Calibri" panose="020F0502020204030204" pitchFamily="34" charset="0"/>
              </a:rPr>
              <a:t>Watch for opportunities to move students toward your purpose for the day.</a:t>
            </a:r>
            <a:endParaRPr lang="en-US" sz="2800" dirty="0">
              <a:latin typeface="Calibri" panose="020F0502020204030204" pitchFamily="34" charset="0"/>
            </a:endParaRPr>
          </a:p>
          <a:p>
            <a:r>
              <a:rPr lang="en-US" sz="2800" dirty="0" smtClean="0">
                <a:latin typeface="Calibri" panose="020F0502020204030204" pitchFamily="34" charset="0"/>
              </a:rPr>
              <a:t>Encourage students to use what they know, by planning a sequence of problems that are useful to each other. </a:t>
            </a:r>
          </a:p>
          <a:p>
            <a:r>
              <a:rPr lang="en-US" sz="2800" dirty="0">
                <a:latin typeface="Calibri" panose="020F0502020204030204" pitchFamily="34" charset="0"/>
              </a:rPr>
              <a:t>Avoid turning a </a:t>
            </a:r>
            <a:r>
              <a:rPr lang="en-US" sz="2800" dirty="0" smtClean="0">
                <a:latin typeface="Calibri" panose="020F0502020204030204" pitchFamily="34" charset="0"/>
              </a:rPr>
              <a:t>Math </a:t>
            </a:r>
            <a:r>
              <a:rPr lang="en-US" sz="2800" dirty="0">
                <a:latin typeface="Calibri" panose="020F0502020204030204" pitchFamily="34" charset="0"/>
              </a:rPr>
              <a:t>Talk into a </a:t>
            </a:r>
            <a:r>
              <a:rPr lang="en-US" sz="2800" dirty="0" smtClean="0">
                <a:latin typeface="Calibri" panose="020F0502020204030204" pitchFamily="34" charset="0"/>
              </a:rPr>
              <a:t>mini lesson.</a:t>
            </a:r>
            <a:endParaRPr lang="en-US" sz="2800" dirty="0">
              <a:latin typeface="Calibri" panose="020F0502020204030204" pitchFamily="34" charset="0"/>
            </a:endParaRPr>
          </a:p>
          <a:p>
            <a:endParaRPr lang="en-US" sz="2800"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4953000"/>
            <a:ext cx="871537" cy="1309687"/>
          </a:xfrm>
          <a:prstGeom prst="rect">
            <a:avLst/>
          </a:prstGeom>
        </p:spPr>
      </p:pic>
    </p:spTree>
    <p:extLst>
      <p:ext uri="{BB962C8B-B14F-4D97-AF65-F5344CB8AC3E}">
        <p14:creationId xmlns:p14="http://schemas.microsoft.com/office/powerpoint/2010/main" val="449345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Math Talks?</a:t>
            </a:r>
            <a:endParaRPr lang="en-US" dirty="0"/>
          </a:p>
        </p:txBody>
      </p:sp>
      <p:sp>
        <p:nvSpPr>
          <p:cNvPr id="4" name="Oval 3"/>
          <p:cNvSpPr/>
          <p:nvPr/>
        </p:nvSpPr>
        <p:spPr>
          <a:xfrm>
            <a:off x="838200" y="1676400"/>
            <a:ext cx="7162800" cy="457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Oval 6"/>
          <p:cNvSpPr/>
          <p:nvPr/>
        </p:nvSpPr>
        <p:spPr>
          <a:xfrm>
            <a:off x="2257601" y="2474579"/>
            <a:ext cx="1828800" cy="1219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Oval 7"/>
          <p:cNvSpPr/>
          <p:nvPr/>
        </p:nvSpPr>
        <p:spPr>
          <a:xfrm>
            <a:off x="4572000" y="2133600"/>
            <a:ext cx="1828800" cy="1219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Oval 8"/>
          <p:cNvSpPr/>
          <p:nvPr/>
        </p:nvSpPr>
        <p:spPr>
          <a:xfrm>
            <a:off x="5867400" y="3733800"/>
            <a:ext cx="1828800" cy="1219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Oval 9"/>
          <p:cNvSpPr/>
          <p:nvPr/>
        </p:nvSpPr>
        <p:spPr>
          <a:xfrm>
            <a:off x="3610099" y="3543870"/>
            <a:ext cx="1828800" cy="1219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Oval 10"/>
          <p:cNvSpPr/>
          <p:nvPr/>
        </p:nvSpPr>
        <p:spPr>
          <a:xfrm>
            <a:off x="1219200" y="3962400"/>
            <a:ext cx="1828800" cy="1219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TextBox 11"/>
          <p:cNvSpPr txBox="1"/>
          <p:nvPr/>
        </p:nvSpPr>
        <p:spPr>
          <a:xfrm>
            <a:off x="2514600" y="2667000"/>
            <a:ext cx="1248394" cy="738664"/>
          </a:xfrm>
          <a:prstGeom prst="rect">
            <a:avLst/>
          </a:prstGeom>
          <a:noFill/>
        </p:spPr>
        <p:txBody>
          <a:bodyPr wrap="square" rtlCol="0">
            <a:spAutoFit/>
          </a:bodyPr>
          <a:lstStyle/>
          <a:p>
            <a:pPr algn="ctr"/>
            <a:r>
              <a:rPr lang="en-US" sz="1400" dirty="0" smtClean="0"/>
              <a:t>Which one doesn’t belong?</a:t>
            </a:r>
            <a:endParaRPr lang="en-US" sz="1400" dirty="0"/>
          </a:p>
        </p:txBody>
      </p:sp>
      <p:sp>
        <p:nvSpPr>
          <p:cNvPr id="13" name="TextBox 12"/>
          <p:cNvSpPr txBox="1"/>
          <p:nvPr/>
        </p:nvSpPr>
        <p:spPr>
          <a:xfrm>
            <a:off x="4800600" y="2297667"/>
            <a:ext cx="1447800" cy="738664"/>
          </a:xfrm>
          <a:prstGeom prst="rect">
            <a:avLst/>
          </a:prstGeom>
          <a:noFill/>
        </p:spPr>
        <p:txBody>
          <a:bodyPr wrap="square" rtlCol="0">
            <a:spAutoFit/>
          </a:bodyPr>
          <a:lstStyle/>
          <a:p>
            <a:pPr algn="ctr"/>
            <a:r>
              <a:rPr lang="en-US" sz="1400" dirty="0" smtClean="0"/>
              <a:t>What do you notice or wonder?</a:t>
            </a:r>
            <a:endParaRPr lang="en-US" sz="1400" dirty="0"/>
          </a:p>
        </p:txBody>
      </p:sp>
      <p:sp>
        <p:nvSpPr>
          <p:cNvPr id="14" name="TextBox 13"/>
          <p:cNvSpPr txBox="1"/>
          <p:nvPr/>
        </p:nvSpPr>
        <p:spPr>
          <a:xfrm>
            <a:off x="1562100" y="4270177"/>
            <a:ext cx="1143000" cy="523220"/>
          </a:xfrm>
          <a:prstGeom prst="rect">
            <a:avLst/>
          </a:prstGeom>
          <a:noFill/>
        </p:spPr>
        <p:txBody>
          <a:bodyPr wrap="square" rtlCol="0">
            <a:spAutoFit/>
          </a:bodyPr>
          <a:lstStyle/>
          <a:p>
            <a:pPr algn="ctr"/>
            <a:r>
              <a:rPr lang="en-US" sz="1400" dirty="0" smtClean="0"/>
              <a:t>Where did we start?</a:t>
            </a:r>
            <a:endParaRPr lang="en-US" sz="1400" dirty="0"/>
          </a:p>
        </p:txBody>
      </p:sp>
      <p:sp>
        <p:nvSpPr>
          <p:cNvPr id="15" name="TextBox 14"/>
          <p:cNvSpPr txBox="1"/>
          <p:nvPr/>
        </p:nvSpPr>
        <p:spPr>
          <a:xfrm>
            <a:off x="3860579" y="4021147"/>
            <a:ext cx="1381002" cy="307777"/>
          </a:xfrm>
          <a:prstGeom prst="rect">
            <a:avLst/>
          </a:prstGeom>
          <a:noFill/>
        </p:spPr>
        <p:txBody>
          <a:bodyPr wrap="square" rtlCol="0">
            <a:spAutoFit/>
          </a:bodyPr>
          <a:lstStyle/>
          <a:p>
            <a:pPr algn="ctr"/>
            <a:r>
              <a:rPr lang="en-US" sz="1400" dirty="0" smtClean="0"/>
              <a:t>Dot Talks</a:t>
            </a:r>
            <a:endParaRPr lang="en-US" sz="1400" dirty="0"/>
          </a:p>
        </p:txBody>
      </p:sp>
      <p:sp>
        <p:nvSpPr>
          <p:cNvPr id="16" name="TextBox 15"/>
          <p:cNvSpPr txBox="1"/>
          <p:nvPr/>
        </p:nvSpPr>
        <p:spPr>
          <a:xfrm>
            <a:off x="6210300" y="4169719"/>
            <a:ext cx="1257300" cy="307777"/>
          </a:xfrm>
          <a:prstGeom prst="rect">
            <a:avLst/>
          </a:prstGeom>
          <a:noFill/>
        </p:spPr>
        <p:txBody>
          <a:bodyPr wrap="square" rtlCol="0">
            <a:spAutoFit/>
          </a:bodyPr>
          <a:lstStyle/>
          <a:p>
            <a:pPr algn="ctr"/>
            <a:r>
              <a:rPr lang="en-US" sz="1400" dirty="0" smtClean="0"/>
              <a:t>Number Talks</a:t>
            </a:r>
            <a:endParaRPr lang="en-US" sz="1400" dirty="0"/>
          </a:p>
        </p:txBody>
      </p:sp>
      <p:sp>
        <p:nvSpPr>
          <p:cNvPr id="17" name="Oval 16"/>
          <p:cNvSpPr/>
          <p:nvPr/>
        </p:nvSpPr>
        <p:spPr>
          <a:xfrm>
            <a:off x="3657600" y="4917558"/>
            <a:ext cx="1828800" cy="1219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 name="TextBox 19"/>
          <p:cNvSpPr txBox="1"/>
          <p:nvPr/>
        </p:nvSpPr>
        <p:spPr>
          <a:xfrm>
            <a:off x="3952999" y="5265548"/>
            <a:ext cx="1143000" cy="523220"/>
          </a:xfrm>
          <a:prstGeom prst="rect">
            <a:avLst/>
          </a:prstGeom>
          <a:noFill/>
        </p:spPr>
        <p:txBody>
          <a:bodyPr wrap="square" rtlCol="0">
            <a:spAutoFit/>
          </a:bodyPr>
          <a:lstStyle/>
          <a:p>
            <a:pPr algn="ctr"/>
            <a:r>
              <a:rPr lang="en-US" sz="1400" dirty="0" smtClean="0"/>
              <a:t>Would you rather?</a:t>
            </a:r>
            <a:endParaRPr lang="en-US" sz="1400" dirty="0"/>
          </a:p>
        </p:txBody>
      </p:sp>
    </p:spTree>
    <p:extLst>
      <p:ext uri="{BB962C8B-B14F-4D97-AF65-F5344CB8AC3E}">
        <p14:creationId xmlns:p14="http://schemas.microsoft.com/office/powerpoint/2010/main" val="1390718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00587" y="1600199"/>
            <a:ext cx="3352800" cy="507831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 name="Content Placeholder 2"/>
          <p:cNvSpPr>
            <a:spLocks noGrp="1"/>
          </p:cNvSpPr>
          <p:nvPr>
            <p:ph sz="quarter" idx="1"/>
          </p:nvPr>
        </p:nvSpPr>
        <p:spPr/>
        <p:txBody>
          <a:bodyPr>
            <a:normAutofit lnSpcReduction="10000"/>
          </a:bodyPr>
          <a:lstStyle/>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lgn="ctr">
              <a:buNone/>
            </a:pPr>
            <a:r>
              <a:rPr lang="en-US" sz="4400" dirty="0" smtClean="0">
                <a:hlinkClick r:id="rId3"/>
              </a:rPr>
              <a:t>www.WODB.ca</a:t>
            </a:r>
            <a:endParaRPr lang="en-US" sz="44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143000"/>
            <a:ext cx="5029200" cy="373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58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00587" y="1600199"/>
            <a:ext cx="3352800" cy="507831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Title 3"/>
          <p:cNvSpPr>
            <a:spLocks noGrp="1"/>
          </p:cNvSpPr>
          <p:nvPr>
            <p:ph type="title"/>
          </p:nvPr>
        </p:nvSpPr>
        <p:spPr>
          <a:xfrm>
            <a:off x="838200" y="228599"/>
            <a:ext cx="7391400" cy="1828801"/>
          </a:xfrm>
        </p:spPr>
        <p:txBody>
          <a:bodyPr>
            <a:normAutofit/>
          </a:bodyPr>
          <a:lstStyle/>
          <a:p>
            <a:pPr algn="ctr"/>
            <a:r>
              <a:rPr lang="en-US" dirty="0" smtClean="0"/>
              <a:t>Which one Doesn’t Belong?</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026259948"/>
              </p:ext>
            </p:extLst>
          </p:nvPr>
        </p:nvGraphicFramePr>
        <p:xfrm>
          <a:off x="2360136" y="2445067"/>
          <a:ext cx="4142740" cy="3266440"/>
        </p:xfrm>
        <a:graphic>
          <a:graphicData uri="http://schemas.openxmlformats.org/drawingml/2006/table">
            <a:tbl>
              <a:tblPr firstRow="1" firstCol="1" bandRow="1">
                <a:tableStyleId>{2D5ABB26-0587-4C30-8999-92F81FD0307C}</a:tableStyleId>
              </a:tblPr>
              <a:tblGrid>
                <a:gridCol w="2071370"/>
                <a:gridCol w="2071370"/>
              </a:tblGrid>
              <a:tr h="1633220">
                <a:tc>
                  <a:txBody>
                    <a:bodyPr/>
                    <a:lstStyle/>
                    <a:p>
                      <a:pPr marL="0" marR="0" algn="ctr">
                        <a:lnSpc>
                          <a:spcPct val="115000"/>
                        </a:lnSpc>
                        <a:spcBef>
                          <a:spcPts val="0"/>
                        </a:spcBef>
                        <a:spcAft>
                          <a:spcPts val="0"/>
                        </a:spcAft>
                      </a:pPr>
                      <a:r>
                        <a:rPr lang="en-US" sz="7200" dirty="0">
                          <a:effectLst/>
                        </a:rPr>
                        <a:t>8</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200" dirty="0">
                          <a:effectLst/>
                        </a:rPr>
                        <a:t>4</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3220">
                <a:tc>
                  <a:txBody>
                    <a:bodyPr/>
                    <a:lstStyle/>
                    <a:p>
                      <a:pPr marL="0" marR="0" algn="ctr">
                        <a:lnSpc>
                          <a:spcPct val="115000"/>
                        </a:lnSpc>
                        <a:spcBef>
                          <a:spcPts val="0"/>
                        </a:spcBef>
                        <a:spcAft>
                          <a:spcPts val="0"/>
                        </a:spcAft>
                      </a:pPr>
                      <a:r>
                        <a:rPr lang="en-US" sz="7200" dirty="0">
                          <a:effectLst/>
                        </a:rPr>
                        <a:t>3</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200" dirty="0">
                          <a:effectLst/>
                        </a:rPr>
                        <a:t>2</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696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00587" y="1600199"/>
            <a:ext cx="3352800" cy="507831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Title 3"/>
          <p:cNvSpPr>
            <a:spLocks noGrp="1"/>
          </p:cNvSpPr>
          <p:nvPr>
            <p:ph type="title"/>
          </p:nvPr>
        </p:nvSpPr>
        <p:spPr>
          <a:xfrm>
            <a:off x="1145380" y="228600"/>
            <a:ext cx="7110413" cy="1600201"/>
          </a:xfrm>
        </p:spPr>
        <p:txBody>
          <a:bodyPr>
            <a:normAutofit/>
          </a:bodyPr>
          <a:lstStyle/>
          <a:p>
            <a:pPr algn="ctr"/>
            <a:r>
              <a:rPr lang="en-US" dirty="0" smtClean="0"/>
              <a:t>Which one Doesn’t Belong?</a:t>
            </a:r>
            <a:endParaRPr lang="en-US" dirty="0"/>
          </a:p>
        </p:txBody>
      </p:sp>
      <p:sp>
        <p:nvSpPr>
          <p:cNvPr id="5" name="TextBox 4"/>
          <p:cNvSpPr txBox="1"/>
          <p:nvPr/>
        </p:nvSpPr>
        <p:spPr>
          <a:xfrm>
            <a:off x="1219200" y="2057400"/>
            <a:ext cx="838200" cy="1015663"/>
          </a:xfrm>
          <a:prstGeom prst="rect">
            <a:avLst/>
          </a:prstGeom>
          <a:noFill/>
        </p:spPr>
        <p:txBody>
          <a:bodyPr wrap="square" rtlCol="0">
            <a:spAutoFit/>
          </a:bodyPr>
          <a:lstStyle/>
          <a:p>
            <a:r>
              <a:rPr lang="en-US" sz="6000" dirty="0"/>
              <a:t>2</a:t>
            </a:r>
          </a:p>
        </p:txBody>
      </p:sp>
      <p:sp>
        <p:nvSpPr>
          <p:cNvPr id="9" name="TextBox 8"/>
          <p:cNvSpPr txBox="1"/>
          <p:nvPr/>
        </p:nvSpPr>
        <p:spPr>
          <a:xfrm>
            <a:off x="7391399" y="2057400"/>
            <a:ext cx="661987" cy="1015663"/>
          </a:xfrm>
          <a:prstGeom prst="rect">
            <a:avLst/>
          </a:prstGeom>
          <a:noFill/>
        </p:spPr>
        <p:txBody>
          <a:bodyPr wrap="square" rtlCol="0">
            <a:spAutoFit/>
          </a:bodyPr>
          <a:lstStyle/>
          <a:p>
            <a:r>
              <a:rPr lang="en-US" sz="6000" dirty="0"/>
              <a:t>1</a:t>
            </a:r>
          </a:p>
        </p:txBody>
      </p:sp>
      <p:sp>
        <p:nvSpPr>
          <p:cNvPr id="11" name="TextBox 10"/>
          <p:cNvSpPr txBox="1"/>
          <p:nvPr/>
        </p:nvSpPr>
        <p:spPr>
          <a:xfrm>
            <a:off x="1219200" y="4419600"/>
            <a:ext cx="838200" cy="1015663"/>
          </a:xfrm>
          <a:prstGeom prst="rect">
            <a:avLst/>
          </a:prstGeom>
          <a:noFill/>
        </p:spPr>
        <p:txBody>
          <a:bodyPr wrap="square" rtlCol="0">
            <a:spAutoFit/>
          </a:bodyPr>
          <a:lstStyle/>
          <a:p>
            <a:r>
              <a:rPr lang="en-US" sz="6000" dirty="0"/>
              <a:t>3</a:t>
            </a:r>
          </a:p>
        </p:txBody>
      </p:sp>
      <p:sp>
        <p:nvSpPr>
          <p:cNvPr id="12" name="TextBox 11"/>
          <p:cNvSpPr txBox="1"/>
          <p:nvPr/>
        </p:nvSpPr>
        <p:spPr>
          <a:xfrm>
            <a:off x="7391399" y="4419599"/>
            <a:ext cx="661988" cy="1015663"/>
          </a:xfrm>
          <a:prstGeom prst="rect">
            <a:avLst/>
          </a:prstGeom>
          <a:noFill/>
        </p:spPr>
        <p:txBody>
          <a:bodyPr wrap="square" rtlCol="0">
            <a:spAutoFit/>
          </a:bodyPr>
          <a:lstStyle/>
          <a:p>
            <a:r>
              <a:rPr lang="en-US" sz="6000" dirty="0"/>
              <a:t>4</a:t>
            </a:r>
          </a:p>
        </p:txBody>
      </p:sp>
      <p:pic>
        <p:nvPicPr>
          <p:cNvPr id="1026" name="Picture 2" descr="http://wodb.ca/images/wodb-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299" y="1611922"/>
            <a:ext cx="5195888" cy="44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17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8229600" cy="1600200"/>
          </a:xfrm>
        </p:spPr>
        <p:txBody>
          <a:bodyPr>
            <a:normAutofit/>
          </a:bodyPr>
          <a:lstStyle/>
          <a:p>
            <a:pPr algn="ctr"/>
            <a:r>
              <a:rPr lang="en-US" dirty="0" smtClean="0"/>
              <a:t>What do you notice or wonder?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5791200" cy="480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170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20040"/>
            <a:ext cx="7772400" cy="1600200"/>
          </a:xfrm>
        </p:spPr>
        <p:txBody>
          <a:bodyPr>
            <a:normAutofit/>
          </a:bodyPr>
          <a:lstStyle/>
          <a:p>
            <a:pPr algn="ctr"/>
            <a:r>
              <a:rPr lang="en-US" dirty="0" smtClean="0"/>
              <a:t>Tell me what you know.</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905000"/>
            <a:ext cx="5105400" cy="3505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358954"/>
            <a:ext cx="728223" cy="597291"/>
          </a:xfrm>
          <a:prstGeom prst="rect">
            <a:avLst/>
          </a:prstGeom>
        </p:spPr>
      </p:pic>
      <p:cxnSp>
        <p:nvCxnSpPr>
          <p:cNvPr id="6" name="Straight Connector 5"/>
          <p:cNvCxnSpPr/>
          <p:nvPr/>
        </p:nvCxnSpPr>
        <p:spPr>
          <a:xfrm>
            <a:off x="3124200" y="3200400"/>
            <a:ext cx="457200" cy="4572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94147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2974" y="228600"/>
            <a:ext cx="7110413" cy="1676400"/>
          </a:xfrm>
        </p:spPr>
        <p:txBody>
          <a:bodyPr>
            <a:normAutofit/>
          </a:bodyPr>
          <a:lstStyle/>
          <a:p>
            <a:pPr algn="ctr"/>
            <a:r>
              <a:rPr lang="en-US" dirty="0" smtClean="0"/>
              <a:t>Where did we start?</a:t>
            </a:r>
            <a:endParaRPr lang="en-US" dirty="0"/>
          </a:p>
        </p:txBody>
      </p:sp>
      <p:sp>
        <p:nvSpPr>
          <p:cNvPr id="2" name="TextBox 1"/>
          <p:cNvSpPr txBox="1"/>
          <p:nvPr/>
        </p:nvSpPr>
        <p:spPr>
          <a:xfrm>
            <a:off x="762000" y="1905000"/>
            <a:ext cx="7924800" cy="1754326"/>
          </a:xfrm>
          <a:prstGeom prst="rect">
            <a:avLst/>
          </a:prstGeom>
          <a:noFill/>
        </p:spPr>
        <p:txBody>
          <a:bodyPr wrap="square" rtlCol="0">
            <a:spAutoFit/>
          </a:bodyPr>
          <a:lstStyle/>
          <a:p>
            <a:r>
              <a:rPr lang="en-US" sz="3600" dirty="0"/>
              <a:t>Joe simplified an expression and </a:t>
            </a:r>
            <a:r>
              <a:rPr lang="en-US" sz="3600" dirty="0" smtClean="0"/>
              <a:t>got </a:t>
            </a:r>
            <a:r>
              <a:rPr lang="en-US" sz="3600" dirty="0"/>
              <a:t>a result of 4x</a:t>
            </a:r>
            <a:r>
              <a:rPr lang="en-US" sz="3600" baseline="30000" dirty="0"/>
              <a:t>2</a:t>
            </a:r>
            <a:r>
              <a:rPr lang="en-US" sz="3600" dirty="0"/>
              <a:t>.  What was </a:t>
            </a:r>
            <a:r>
              <a:rPr lang="en-US" sz="3600" dirty="0" smtClean="0"/>
              <a:t>the original </a:t>
            </a:r>
            <a:r>
              <a:rPr lang="en-US" sz="3600" dirty="0"/>
              <a:t>problem?</a:t>
            </a:r>
          </a:p>
        </p:txBody>
      </p:sp>
    </p:spTree>
    <p:extLst>
      <p:ext uri="{BB962C8B-B14F-4D97-AF65-F5344CB8AC3E}">
        <p14:creationId xmlns:p14="http://schemas.microsoft.com/office/powerpoint/2010/main" val="407356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2974" y="228600"/>
            <a:ext cx="7110413" cy="1676400"/>
          </a:xfrm>
        </p:spPr>
        <p:txBody>
          <a:bodyPr>
            <a:normAutofit/>
          </a:bodyPr>
          <a:lstStyle/>
          <a:p>
            <a:pPr algn="ctr"/>
            <a:r>
              <a:rPr lang="en-US" dirty="0" smtClean="0"/>
              <a:t>Would you rather…?</a:t>
            </a:r>
            <a:endParaRPr lang="en-US" dirty="0"/>
          </a:p>
        </p:txBody>
      </p:sp>
      <p:sp>
        <p:nvSpPr>
          <p:cNvPr id="2" name="TextBox 1"/>
          <p:cNvSpPr txBox="1"/>
          <p:nvPr/>
        </p:nvSpPr>
        <p:spPr>
          <a:xfrm>
            <a:off x="760228" y="1676400"/>
            <a:ext cx="7850372" cy="954107"/>
          </a:xfrm>
          <a:prstGeom prst="rect">
            <a:avLst/>
          </a:prstGeom>
          <a:noFill/>
        </p:spPr>
        <p:txBody>
          <a:bodyPr wrap="square" rtlCol="0">
            <a:spAutoFit/>
          </a:bodyPr>
          <a:lstStyle/>
          <a:p>
            <a:r>
              <a:rPr lang="en-US" sz="2800" dirty="0" smtClean="0"/>
              <a:t>Would you rather be paid with Option A or Option B for taking your sibling trick-or-treating?</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811" y="3429001"/>
            <a:ext cx="6468378" cy="2057400"/>
          </a:xfrm>
          <a:prstGeom prst="rect">
            <a:avLst/>
          </a:prstGeom>
        </p:spPr>
      </p:pic>
      <p:sp>
        <p:nvSpPr>
          <p:cNvPr id="5" name="TextBox 4"/>
          <p:cNvSpPr txBox="1"/>
          <p:nvPr/>
        </p:nvSpPr>
        <p:spPr>
          <a:xfrm>
            <a:off x="1337811" y="2895600"/>
            <a:ext cx="2548389" cy="461665"/>
          </a:xfrm>
          <a:prstGeom prst="rect">
            <a:avLst/>
          </a:prstGeom>
          <a:noFill/>
        </p:spPr>
        <p:txBody>
          <a:bodyPr wrap="square" rtlCol="0">
            <a:spAutoFit/>
          </a:bodyPr>
          <a:lstStyle/>
          <a:p>
            <a:pPr algn="ctr"/>
            <a:r>
              <a:rPr lang="en-US" sz="2400" dirty="0" smtClean="0"/>
              <a:t>Option A</a:t>
            </a:r>
            <a:endParaRPr lang="en-US" sz="2400" dirty="0"/>
          </a:p>
        </p:txBody>
      </p:sp>
      <p:sp>
        <p:nvSpPr>
          <p:cNvPr id="6" name="TextBox 5"/>
          <p:cNvSpPr txBox="1"/>
          <p:nvPr/>
        </p:nvSpPr>
        <p:spPr>
          <a:xfrm>
            <a:off x="4953000" y="2985057"/>
            <a:ext cx="2548389" cy="461665"/>
          </a:xfrm>
          <a:prstGeom prst="rect">
            <a:avLst/>
          </a:prstGeom>
          <a:noFill/>
        </p:spPr>
        <p:txBody>
          <a:bodyPr wrap="square" rtlCol="0">
            <a:spAutoFit/>
          </a:bodyPr>
          <a:lstStyle/>
          <a:p>
            <a:pPr algn="ctr"/>
            <a:r>
              <a:rPr lang="en-US" sz="2400" dirty="0" smtClean="0"/>
              <a:t>Option B</a:t>
            </a:r>
            <a:endParaRPr lang="en-US" sz="2400" dirty="0"/>
          </a:p>
        </p:txBody>
      </p:sp>
    </p:spTree>
    <p:extLst>
      <p:ext uri="{BB962C8B-B14F-4D97-AF65-F5344CB8AC3E}">
        <p14:creationId xmlns:p14="http://schemas.microsoft.com/office/powerpoint/2010/main" val="17625291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ustom 1">
      <a:majorFont>
        <a:latin typeface="Century Gothic"/>
        <a:ea typeface=""/>
        <a:cs typeface=""/>
      </a:majorFont>
      <a:minorFont>
        <a:latin typeface="Calibri"/>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1955</TotalTime>
  <Words>564</Words>
  <Application>Microsoft Office PowerPoint</Application>
  <PresentationFormat>On-screen Show (4:3)</PresentationFormat>
  <Paragraphs>210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Austin</vt:lpstr>
      <vt:lpstr>Site Collaboration:    Math Talks</vt:lpstr>
      <vt:lpstr>What are Math Talks?</vt:lpstr>
      <vt:lpstr>PowerPoint Presentation</vt:lpstr>
      <vt:lpstr>Which one Doesn’t Belong?</vt:lpstr>
      <vt:lpstr>Which one Doesn’t Belong?</vt:lpstr>
      <vt:lpstr>What do you notice or wonder?</vt:lpstr>
      <vt:lpstr>Tell me what you know.</vt:lpstr>
      <vt:lpstr>Where did we start?</vt:lpstr>
      <vt:lpstr>Would you rather…?</vt:lpstr>
      <vt:lpstr>Then…What are Number Talks?</vt:lpstr>
      <vt:lpstr>Design of Number Talks: Strings</vt:lpstr>
      <vt:lpstr>Focus Areas</vt:lpstr>
      <vt:lpstr>Strategies</vt:lpstr>
      <vt:lpstr>Number Talk Classroom Procedures</vt:lpstr>
      <vt:lpstr>Number Talks</vt:lpstr>
      <vt:lpstr>Dot Talks</vt:lpstr>
      <vt:lpstr>Things to Remember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Release Day 2:</dc:title>
  <dc:creator>Kamarie Cadeaux</dc:creator>
  <cp:lastModifiedBy>EGUSD</cp:lastModifiedBy>
  <cp:revision>175</cp:revision>
  <cp:lastPrinted>2017-03-27T15:21:39Z</cp:lastPrinted>
  <dcterms:created xsi:type="dcterms:W3CDTF">2016-05-25T18:29:39Z</dcterms:created>
  <dcterms:modified xsi:type="dcterms:W3CDTF">2017-04-20T15:27:13Z</dcterms:modified>
</cp:coreProperties>
</file>