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57" r:id="rId4"/>
    <p:sldId id="282" r:id="rId5"/>
    <p:sldId id="269" r:id="rId6"/>
    <p:sldId id="270" r:id="rId7"/>
    <p:sldId id="275" r:id="rId8"/>
    <p:sldId id="293" r:id="rId9"/>
    <p:sldId id="295" r:id="rId10"/>
    <p:sldId id="294" r:id="rId11"/>
    <p:sldId id="271" r:id="rId12"/>
    <p:sldId id="285" r:id="rId13"/>
    <p:sldId id="27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EC91FA-0029-4F69-98B6-0E8C70E2BE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DA7EAA-DAD9-419B-AE31-C315276A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73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C815DB-3CDB-41DA-ACC8-CF07F99C632A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7B7E6D-D773-4A1A-94EC-864BD37CB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9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7E6D-D773-4A1A-94EC-864BD37CBF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7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books are missing, follow up with previous PLC leader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7E6D-D773-4A1A-94EC-864BD37CBF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7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71BCB-6E10-4298-B1A4-E51013B5B7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6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3885C-0CDF-42B5-BA3E-1089A1FCF3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2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7E6D-D773-4A1A-94EC-864BD37CBFA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9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7E6D-D773-4A1A-94EC-864BD37CBFA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5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During script:</a:t>
            </a:r>
          </a:p>
          <a:p>
            <a:r>
              <a:rPr lang="en-US" baseline="0" dirty="0" smtClean="0"/>
              <a:t>Script as closely to what students say as close as possible</a:t>
            </a:r>
          </a:p>
          <a:p>
            <a:r>
              <a:rPr lang="en-US" baseline="0" dirty="0" smtClean="0"/>
              <a:t>Leave wrong answer up there…leave it hanging</a:t>
            </a:r>
          </a:p>
          <a:p>
            <a:r>
              <a:rPr lang="en-US" baseline="0" dirty="0" smtClean="0"/>
              <a:t>Address algorithm quickly and move on</a:t>
            </a:r>
          </a:p>
          <a:p>
            <a:r>
              <a:rPr lang="en-US" baseline="0" dirty="0" smtClean="0"/>
              <a:t>As become more proficient consider creating a chart of the strategies used (validate strategies that surface)</a:t>
            </a:r>
          </a:p>
          <a:p>
            <a:r>
              <a:rPr lang="en-US" baseline="0" dirty="0" smtClean="0"/>
              <a:t>Strategies come out of the Number Talk, the Number Talk is not driven by posing strategies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7E6D-D773-4A1A-94EC-864BD37CBFA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1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7E6D-D773-4A1A-94EC-864BD37CBFA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0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0E6A688-6D6A-4CBB-8020-3C0344660533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1D6A0F-B749-4522-8634-FB3AF82966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688-6D6A-4CBB-8020-3C0344660533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0F-B749-4522-8634-FB3AF82966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688-6D6A-4CBB-8020-3C0344660533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0F-B749-4522-8634-FB3AF82966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84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688-6D6A-4CBB-8020-3C0344660533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0F-B749-4522-8634-FB3AF82966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688-6D6A-4CBB-8020-3C0344660533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0F-B749-4522-8634-FB3AF82966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688-6D6A-4CBB-8020-3C0344660533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0F-B749-4522-8634-FB3AF82966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688-6D6A-4CBB-8020-3C0344660533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0F-B749-4522-8634-FB3AF82966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688-6D6A-4CBB-8020-3C0344660533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0F-B749-4522-8634-FB3AF82966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688-6D6A-4CBB-8020-3C0344660533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0F-B749-4522-8634-FB3AF82966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688-6D6A-4CBB-8020-3C0344660533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0F-B749-4522-8634-FB3AF82966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0E6A688-6D6A-4CBB-8020-3C0344660533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01D6A0F-B749-4522-8634-FB3AF829668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S9rZlcfoEs?t=2m55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53924"/>
          </a:xfrm>
        </p:spPr>
        <p:txBody>
          <a:bodyPr>
            <a:normAutofit/>
          </a:bodyPr>
          <a:lstStyle/>
          <a:p>
            <a:r>
              <a:rPr lang="en-US" b="1" dirty="0" smtClean="0"/>
              <a:t>Number Talks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8253" b="8188"/>
          <a:stretch/>
        </p:blipFill>
        <p:spPr bwMode="auto">
          <a:xfrm>
            <a:off x="479158" y="685800"/>
            <a:ext cx="3918483" cy="126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Kinder/1</a:t>
            </a:r>
            <a:r>
              <a:rPr lang="en-US" baseline="30000" dirty="0" smtClean="0"/>
              <a:t>st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3337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10 fr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048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Number Talk Classroom Procedures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6482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8600" dirty="0" smtClean="0"/>
              <a:t>Gather at the board/carpet or in seats</a:t>
            </a:r>
            <a:endParaRPr lang="en-US" sz="8600" dirty="0"/>
          </a:p>
          <a:p>
            <a:pPr lvl="0"/>
            <a:r>
              <a:rPr lang="en-US" sz="8600" dirty="0" smtClean="0"/>
              <a:t>Solve problem mentally</a:t>
            </a:r>
            <a:endParaRPr lang="en-US" sz="8600" dirty="0"/>
          </a:p>
          <a:p>
            <a:pPr lvl="0"/>
            <a:r>
              <a:rPr lang="en-US" sz="8600" dirty="0" smtClean="0"/>
              <a:t>Show you are thinking by putting fist to chest</a:t>
            </a:r>
            <a:endParaRPr lang="en-US" sz="8600" dirty="0"/>
          </a:p>
          <a:p>
            <a:pPr lvl="0"/>
            <a:r>
              <a:rPr lang="en-US" sz="8600" dirty="0" smtClean="0"/>
              <a:t>Put thumb up when you know answer</a:t>
            </a:r>
          </a:p>
          <a:p>
            <a:pPr lvl="0"/>
            <a:r>
              <a:rPr lang="en-US" sz="8600" dirty="0" smtClean="0"/>
              <a:t>Put two fingers up if you have more than one way to solve the problem</a:t>
            </a:r>
          </a:p>
          <a:p>
            <a:pPr lvl="0"/>
            <a:r>
              <a:rPr lang="en-US" sz="8600" dirty="0" smtClean="0"/>
              <a:t>Field responses---just the answer</a:t>
            </a:r>
          </a:p>
          <a:p>
            <a:pPr lvl="0"/>
            <a:r>
              <a:rPr lang="en-US" sz="8600" dirty="0" smtClean="0"/>
              <a:t>Call on students to explain their thinking</a:t>
            </a:r>
          </a:p>
          <a:p>
            <a:pPr lvl="0"/>
            <a:r>
              <a:rPr lang="en-US" sz="8600" dirty="0" smtClean="0"/>
              <a:t>Script answers</a:t>
            </a:r>
            <a:endParaRPr lang="en-US" sz="8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2098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From the Field</a:t>
            </a:r>
            <a:endParaRPr lang="en-US" dirty="0"/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105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638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on the image to view the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171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Things to Remember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191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Encourage students to try someone else’s method on subsequent problems in a string.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Watch for opportunities to move students toward your purpose for the day.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Encourage students to use what they know, by planning a sequence of problems that are useful to each other. 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Avoid turning a Number Talk into a mini lesson.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486400"/>
            <a:ext cx="642937" cy="9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Number Talk?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Short, ongoing routine that provides students with meaningful practice with computation.</a:t>
            </a:r>
          </a:p>
          <a:p>
            <a:pPr marL="68580" indent="0">
              <a:buNone/>
            </a:pPr>
            <a:endParaRPr lang="en-US" sz="1600" dirty="0" smtClean="0"/>
          </a:p>
          <a:p>
            <a:r>
              <a:rPr lang="en-US" sz="3600" dirty="0" smtClean="0"/>
              <a:t>Primary goal is computational fluency.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19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1" t="35072" r="56974" b="21370"/>
          <a:stretch/>
        </p:blipFill>
        <p:spPr bwMode="auto">
          <a:xfrm>
            <a:off x="914400" y="1752600"/>
            <a:ext cx="33528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41201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7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</a:t>
            </a:r>
            <a:r>
              <a:rPr lang="en-US" dirty="0"/>
              <a:t>t</a:t>
            </a:r>
            <a:r>
              <a:rPr lang="en-US" dirty="0" smtClean="0"/>
              <a:t>alk is a classroom conversation around purposefully crafted computation problems that are solved mentally.</a:t>
            </a:r>
          </a:p>
          <a:p>
            <a:endParaRPr lang="en-US" dirty="0"/>
          </a:p>
          <a:p>
            <a:r>
              <a:rPr lang="en-US" dirty="0" smtClean="0"/>
              <a:t>Problems in a number talk are designed to elicit specific strategies that focus on number relationships and number theory.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Design of Number Talks: Strings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Designed to build mental facility with a computational strategy and concept.</a:t>
            </a:r>
          </a:p>
          <a:p>
            <a:r>
              <a:rPr lang="en-US" sz="2800" dirty="0" smtClean="0"/>
              <a:t>Starts </a:t>
            </a:r>
            <a:r>
              <a:rPr lang="en-US" sz="2800" dirty="0"/>
              <a:t>with small numbers to emphasize strategy and build </a:t>
            </a:r>
            <a:r>
              <a:rPr lang="en-US" sz="2800" dirty="0" smtClean="0"/>
              <a:t>confidence.</a:t>
            </a:r>
          </a:p>
          <a:p>
            <a:r>
              <a:rPr lang="en-US" sz="2800" dirty="0" smtClean="0"/>
              <a:t>Consists of a series of 3-5 related computational problems.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6826026" y="4713400"/>
            <a:ext cx="1689299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ea typeface="Adobe Fan Heiti Std B" pitchFamily="34" charset="-128"/>
                <a:cs typeface="Times New Roman" panose="02020603050405020304" pitchFamily="18" charset="0"/>
              </a:rPr>
              <a:t>Focus Areas</a:t>
            </a:r>
            <a:endParaRPr lang="en-US" sz="4000" dirty="0">
              <a:latin typeface="Calibri" panose="020F0502020204030204" pitchFamily="34" charset="0"/>
              <a:ea typeface="Adobe Fan Heiti Std B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cs typeface="Times New Roman" panose="02020603050405020304" pitchFamily="18" charset="0"/>
              </a:rPr>
              <a:t>Addition</a:t>
            </a:r>
          </a:p>
          <a:p>
            <a:r>
              <a:rPr lang="en-US" sz="4000" dirty="0" smtClean="0">
                <a:cs typeface="Times New Roman" panose="02020603050405020304" pitchFamily="18" charset="0"/>
              </a:rPr>
              <a:t>Subtraction</a:t>
            </a:r>
          </a:p>
          <a:p>
            <a:r>
              <a:rPr lang="en-US" sz="4000" dirty="0" smtClean="0">
                <a:cs typeface="Times New Roman" panose="02020603050405020304" pitchFamily="18" charset="0"/>
              </a:rPr>
              <a:t>Multiplication</a:t>
            </a:r>
          </a:p>
          <a:p>
            <a:r>
              <a:rPr lang="en-US" sz="4000" dirty="0" smtClean="0">
                <a:cs typeface="Times New Roman" panose="02020603050405020304" pitchFamily="18" charset="0"/>
              </a:rPr>
              <a:t>Division</a:t>
            </a:r>
          </a:p>
          <a:p>
            <a:pPr marL="6858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636">
            <a:off x="7036031" y="4902431"/>
            <a:ext cx="1473643" cy="14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Friendly/Landmark Numbers</a:t>
            </a:r>
          </a:p>
          <a:p>
            <a:r>
              <a:rPr lang="en-US" dirty="0" smtClean="0"/>
              <a:t>Doubles/Near Doubles</a:t>
            </a:r>
          </a:p>
          <a:p>
            <a:r>
              <a:rPr lang="en-US" dirty="0" smtClean="0"/>
              <a:t>Breaking numbers into place value</a:t>
            </a:r>
          </a:p>
          <a:p>
            <a:r>
              <a:rPr lang="en-US" dirty="0" smtClean="0"/>
              <a:t>Adding Up</a:t>
            </a:r>
          </a:p>
          <a:p>
            <a:r>
              <a:rPr lang="en-US" dirty="0" smtClean="0"/>
              <a:t>Adjusting One </a:t>
            </a:r>
            <a:r>
              <a:rPr lang="en-US" dirty="0"/>
              <a:t>N</a:t>
            </a:r>
            <a:r>
              <a:rPr lang="en-US" dirty="0" smtClean="0"/>
              <a:t>umber</a:t>
            </a:r>
          </a:p>
          <a:p>
            <a:r>
              <a:rPr lang="en-US" dirty="0" smtClean="0"/>
              <a:t>Landmark/Friendly</a:t>
            </a:r>
          </a:p>
          <a:p>
            <a:r>
              <a:rPr lang="en-US" dirty="0" smtClean="0"/>
              <a:t>Compensation</a:t>
            </a:r>
          </a:p>
          <a:p>
            <a:r>
              <a:rPr lang="en-US" dirty="0" smtClean="0"/>
              <a:t>Partial Products</a:t>
            </a:r>
          </a:p>
          <a:p>
            <a:r>
              <a:rPr lang="en-US" dirty="0" smtClean="0"/>
              <a:t>Doubling/Halving</a:t>
            </a:r>
          </a:p>
          <a:p>
            <a:r>
              <a:rPr lang="en-US" dirty="0" smtClean="0"/>
              <a:t>Partial Quotients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1" t="35072" r="56974" b="21370"/>
          <a:stretch/>
        </p:blipFill>
        <p:spPr bwMode="auto">
          <a:xfrm rot="539206">
            <a:off x="6475394" y="4030662"/>
            <a:ext cx="1741728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800" dirty="0" smtClean="0"/>
              <a:t>	19 + 6	</a:t>
            </a:r>
          </a:p>
          <a:p>
            <a:pPr marL="68580" indent="0">
              <a:buNone/>
            </a:pPr>
            <a:r>
              <a:rPr lang="en-US" sz="4800" dirty="0" smtClean="0"/>
              <a:t>	9 + 16</a:t>
            </a:r>
          </a:p>
          <a:p>
            <a:pPr marL="68580" indent="0">
              <a:buNone/>
            </a:pPr>
            <a:r>
              <a:rPr lang="en-US" sz="4800" dirty="0" smtClean="0"/>
              <a:t>	9 + 26</a:t>
            </a:r>
          </a:p>
          <a:p>
            <a:pPr marL="68580" indent="0">
              <a:buNone/>
            </a:pPr>
            <a:r>
              <a:rPr lang="en-US" sz="4800" dirty="0" smtClean="0"/>
              <a:t>	29 + 6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057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20 + 5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2929409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10 + 15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3652" y="378712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</a:t>
            </a:r>
            <a:r>
              <a:rPr lang="en-US" sz="4800" dirty="0" smtClean="0">
                <a:solidFill>
                  <a:srgbClr val="FF0000"/>
                </a:solidFill>
              </a:rPr>
              <a:t>0 + 25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3652" y="4618122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3</a:t>
            </a:r>
            <a:r>
              <a:rPr lang="en-US" sz="4800" dirty="0" smtClean="0">
                <a:solidFill>
                  <a:srgbClr val="FF0000"/>
                </a:solidFill>
              </a:rPr>
              <a:t>0 + 5</a:t>
            </a:r>
          </a:p>
        </p:txBody>
      </p:sp>
    </p:spTree>
    <p:extLst>
      <p:ext uri="{BB962C8B-B14F-4D97-AF65-F5344CB8AC3E}">
        <p14:creationId xmlns:p14="http://schemas.microsoft.com/office/powerpoint/2010/main" val="1749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Doubling and Halving: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800" dirty="0" smtClean="0"/>
              <a:t>	5 X 32	</a:t>
            </a:r>
          </a:p>
          <a:p>
            <a:pPr marL="68580" indent="0">
              <a:buNone/>
            </a:pPr>
            <a:r>
              <a:rPr lang="en-US" sz="4800" dirty="0" smtClean="0"/>
              <a:t>	15 X 8</a:t>
            </a:r>
          </a:p>
          <a:p>
            <a:pPr marL="68580" indent="0">
              <a:buNone/>
            </a:pPr>
            <a:r>
              <a:rPr lang="en-US" sz="4800" dirty="0" smtClean="0"/>
              <a:t>	16 </a:t>
            </a:r>
            <a:r>
              <a:rPr lang="en-US" sz="4800" dirty="0"/>
              <a:t>X</a:t>
            </a:r>
            <a:r>
              <a:rPr lang="en-US" sz="4800" dirty="0" smtClean="0"/>
              <a:t> 35</a:t>
            </a:r>
          </a:p>
          <a:p>
            <a:pPr marL="68580" indent="0">
              <a:buNone/>
            </a:pPr>
            <a:r>
              <a:rPr lang="en-US" sz="4800" dirty="0" smtClean="0"/>
              <a:t>	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057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10 X 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2929409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3</a:t>
            </a:r>
            <a:r>
              <a:rPr lang="en-US" sz="4800" dirty="0" smtClean="0">
                <a:solidFill>
                  <a:srgbClr val="FF0000"/>
                </a:solidFill>
              </a:rPr>
              <a:t>0 </a:t>
            </a:r>
            <a:r>
              <a:rPr lang="en-US" sz="4800" dirty="0">
                <a:solidFill>
                  <a:srgbClr val="FF0000"/>
                </a:solidFill>
              </a:rPr>
              <a:t>X</a:t>
            </a:r>
            <a:r>
              <a:rPr lang="en-US" sz="4800" dirty="0" smtClean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3652" y="378712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8</a:t>
            </a:r>
            <a:r>
              <a:rPr lang="en-US" sz="4800" dirty="0" smtClean="0">
                <a:solidFill>
                  <a:srgbClr val="FF0000"/>
                </a:solidFill>
              </a:rPr>
              <a:t> X 70</a:t>
            </a:r>
          </a:p>
        </p:txBody>
      </p:sp>
    </p:spTree>
    <p:extLst>
      <p:ext uri="{BB962C8B-B14F-4D97-AF65-F5344CB8AC3E}">
        <p14:creationId xmlns:p14="http://schemas.microsoft.com/office/powerpoint/2010/main" val="39622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847</TotalTime>
  <Words>377</Words>
  <Application>Microsoft Office PowerPoint</Application>
  <PresentationFormat>On-screen Show (4:3)</PresentationFormat>
  <Paragraphs>82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Number Talks</vt:lpstr>
      <vt:lpstr>What is a Number Talk?</vt:lpstr>
      <vt:lpstr>Resources</vt:lpstr>
      <vt:lpstr>Design</vt:lpstr>
      <vt:lpstr>Design of Number Talks: Strings</vt:lpstr>
      <vt:lpstr>Focus Areas</vt:lpstr>
      <vt:lpstr>Strategies</vt:lpstr>
      <vt:lpstr>Compensation:  </vt:lpstr>
      <vt:lpstr>Doubling and Halving:  </vt:lpstr>
      <vt:lpstr>Kinder/1st Grade</vt:lpstr>
      <vt:lpstr>Number Talk Classroom Procedures</vt:lpstr>
      <vt:lpstr>Voice From the Field</vt:lpstr>
      <vt:lpstr>Things to Remember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Release Day 2:</dc:title>
  <dc:creator>Kamarie Cadeaux</dc:creator>
  <cp:lastModifiedBy>EGUSD</cp:lastModifiedBy>
  <cp:revision>86</cp:revision>
  <cp:lastPrinted>2016-09-27T19:59:15Z</cp:lastPrinted>
  <dcterms:created xsi:type="dcterms:W3CDTF">2016-05-25T18:29:39Z</dcterms:created>
  <dcterms:modified xsi:type="dcterms:W3CDTF">2017-03-01T16:51:05Z</dcterms:modified>
</cp:coreProperties>
</file>