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Proxima Nova" panose="020B0604020202020204" charset="0"/>
      <p:regular r:id="rId43"/>
      <p:bold r:id="rId44"/>
      <p:italic r:id="rId45"/>
      <p:boldItalic r:id="rId46"/>
    </p:embeddedFont>
    <p:embeddedFont>
      <p:font typeface="Permanent Marker"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24" autoAdjust="0"/>
  </p:normalViewPr>
  <p:slideViewPr>
    <p:cSldViewPr>
      <p:cViewPr varScale="1">
        <p:scale>
          <a:sx n="85" d="100"/>
          <a:sy n="85" d="100"/>
        </p:scale>
        <p:origin x="155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910844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a:p>
            <a:pPr lvl="0" rtl="0">
              <a:spcBef>
                <a:spcPts val="0"/>
              </a:spcBef>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0" rtl="0">
              <a:lnSpc>
                <a:spcPct val="115000"/>
              </a:lnSpc>
              <a:spcBef>
                <a:spcPts val="0"/>
              </a:spcBef>
              <a:spcAft>
                <a:spcPts val="1600"/>
              </a:spcAft>
              <a:buNone/>
            </a:pPr>
            <a:endParaRPr lang="e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endParaRPr lang="e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0" rtl="0">
              <a:lnSpc>
                <a:spcPct val="115000"/>
              </a:lnSpc>
              <a:spcBef>
                <a:spcPts val="0"/>
              </a:spcBef>
              <a:spcAft>
                <a:spcPts val="160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0" rtl="0">
              <a:lnSpc>
                <a:spcPct val="115000"/>
              </a:lnSpc>
              <a:spcBef>
                <a:spcPts val="0"/>
              </a:spcBef>
              <a:spcAft>
                <a:spcPts val="160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0" rtl="0">
              <a:lnSpc>
                <a:spcPct val="115000"/>
              </a:lnSpc>
              <a:spcBef>
                <a:spcPts val="0"/>
              </a:spcBef>
              <a:spcAft>
                <a:spcPts val="160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0" rtl="0">
              <a:lnSpc>
                <a:spcPct val="115000"/>
              </a:lnSpc>
              <a:spcBef>
                <a:spcPts val="0"/>
              </a:spcBef>
              <a:spcAft>
                <a:spcPts val="160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endParaRPr lang="en" sz="1200" dirty="0">
              <a:solidFill>
                <a:schemeClr val="dk2"/>
              </a:solidFill>
              <a:latin typeface="Proxima Nova"/>
              <a:ea typeface="Proxima Nova"/>
              <a:cs typeface="Proxima Nova"/>
              <a:sym typeface="Proxima Nov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sz="1200" dirty="0">
              <a:solidFill>
                <a:schemeClr val="dk2"/>
              </a:solidFill>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4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bit.ly/algebratilemat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595975"/>
            <a:ext cx="8520600" cy="1957800"/>
          </a:xfrm>
          <a:prstGeom prst="rect">
            <a:avLst/>
          </a:prstGeom>
        </p:spPr>
        <p:txBody>
          <a:bodyPr lIns="91425" tIns="91425" rIns="91425" bIns="91425" anchor="b" anchorCtr="0">
            <a:noAutofit/>
          </a:bodyPr>
          <a:lstStyle/>
          <a:p>
            <a:pPr lvl="0">
              <a:spcBef>
                <a:spcPts val="0"/>
              </a:spcBef>
              <a:buNone/>
            </a:pPr>
            <a:r>
              <a:rPr lang="en"/>
              <a:t>Algebra Tiles </a:t>
            </a:r>
          </a:p>
        </p:txBody>
      </p:sp>
      <p:sp>
        <p:nvSpPr>
          <p:cNvPr id="57" name="Shape 57"/>
          <p:cNvSpPr txBox="1">
            <a:spLocks noGrp="1"/>
          </p:cNvSpPr>
          <p:nvPr>
            <p:ph type="subTitle" idx="1"/>
          </p:nvPr>
        </p:nvSpPr>
        <p:spPr>
          <a:xfrm>
            <a:off x="311700" y="3165823"/>
            <a:ext cx="8520600" cy="733500"/>
          </a:xfrm>
          <a:prstGeom prst="rect">
            <a:avLst/>
          </a:prstGeom>
        </p:spPr>
        <p:txBody>
          <a:bodyPr lIns="91425" tIns="91425" rIns="91425" bIns="91425" anchor="t" anchorCtr="0">
            <a:noAutofit/>
          </a:bodyPr>
          <a:lstStyle/>
          <a:p>
            <a:pPr lvl="0">
              <a:spcBef>
                <a:spcPts val="0"/>
              </a:spcBef>
              <a:buNone/>
            </a:pPr>
            <a:r>
              <a:rPr lang="en"/>
              <a:t>Using Algebra tiles to support students conceptual understanding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Solidify the “Zero Pair” with Tiles</a:t>
            </a:r>
          </a:p>
        </p:txBody>
      </p:sp>
      <p:pic>
        <p:nvPicPr>
          <p:cNvPr id="129" name="Shape 129" descr="Original ..."/>
          <p:cNvPicPr preferRelativeResize="0"/>
          <p:nvPr/>
        </p:nvPicPr>
        <p:blipFill>
          <a:blip r:embed="rId3">
            <a:alphaModFix/>
          </a:blip>
          <a:stretch>
            <a:fillRect/>
          </a:stretch>
        </p:blipFill>
        <p:spPr>
          <a:xfrm>
            <a:off x="0" y="2000250"/>
            <a:ext cx="9144000" cy="1143000"/>
          </a:xfrm>
          <a:prstGeom prst="rect">
            <a:avLst/>
          </a:prstGeom>
          <a:noFill/>
          <a:ln>
            <a:noFill/>
          </a:ln>
        </p:spPr>
      </p:pic>
      <p:sp>
        <p:nvSpPr>
          <p:cNvPr id="130" name="Shape 130"/>
          <p:cNvSpPr/>
          <p:nvPr/>
        </p:nvSpPr>
        <p:spPr>
          <a:xfrm rot="10800000">
            <a:off x="3946392" y="2174480"/>
            <a:ext cx="634200" cy="205200"/>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txBox="1"/>
          <p:nvPr/>
        </p:nvSpPr>
        <p:spPr>
          <a:xfrm>
            <a:off x="3541425" y="3429000"/>
            <a:ext cx="440400" cy="468600"/>
          </a:xfrm>
          <a:prstGeom prst="rect">
            <a:avLst/>
          </a:prstGeom>
          <a:noFill/>
          <a:ln>
            <a:noFill/>
          </a:ln>
        </p:spPr>
        <p:txBody>
          <a:bodyPr lIns="91425" tIns="91425" rIns="91425" bIns="91425" anchor="t" anchorCtr="0">
            <a:noAutofit/>
          </a:bodyPr>
          <a:lstStyle/>
          <a:p>
            <a:pPr lvl="0">
              <a:spcBef>
                <a:spcPts val="0"/>
              </a:spcBef>
              <a:buNone/>
            </a:pPr>
            <a:r>
              <a:rPr lang="en" sz="2400"/>
              <a:t>1</a:t>
            </a:r>
          </a:p>
        </p:txBody>
      </p:sp>
      <p:sp>
        <p:nvSpPr>
          <p:cNvPr id="132" name="Shape 132"/>
          <p:cNvSpPr/>
          <p:nvPr/>
        </p:nvSpPr>
        <p:spPr>
          <a:xfrm>
            <a:off x="4562625" y="2182943"/>
            <a:ext cx="637200" cy="196800"/>
          </a:xfrm>
          <a:prstGeom prst="rightArrow">
            <a:avLst>
              <a:gd name="adj1" fmla="val 50000"/>
              <a:gd name="adj2" fmla="val 50000"/>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txBox="1"/>
          <p:nvPr/>
        </p:nvSpPr>
        <p:spPr>
          <a:xfrm>
            <a:off x="4019250" y="3438375"/>
            <a:ext cx="1723800" cy="449700"/>
          </a:xfrm>
          <a:prstGeom prst="rect">
            <a:avLst/>
          </a:prstGeom>
          <a:noFill/>
          <a:ln>
            <a:noFill/>
          </a:ln>
        </p:spPr>
        <p:txBody>
          <a:bodyPr lIns="91425" tIns="91425" rIns="91425" bIns="91425" anchor="t" anchorCtr="0">
            <a:noAutofit/>
          </a:bodyPr>
          <a:lstStyle/>
          <a:p>
            <a:pPr marL="457200" lvl="0" indent="-381000">
              <a:spcBef>
                <a:spcPts val="0"/>
              </a:spcBef>
              <a:buSzPct val="100000"/>
              <a:buChar char="+"/>
            </a:pPr>
            <a:r>
              <a:rPr lang="en" sz="2400"/>
              <a:t>(-1) = 0</a:t>
            </a:r>
          </a:p>
        </p:txBody>
      </p:sp>
      <p:sp>
        <p:nvSpPr>
          <p:cNvPr id="134" name="Shape 134"/>
          <p:cNvSpPr txBox="1"/>
          <p:nvPr/>
        </p:nvSpPr>
        <p:spPr>
          <a:xfrm>
            <a:off x="3547387" y="4087325"/>
            <a:ext cx="440400" cy="468600"/>
          </a:xfrm>
          <a:prstGeom prst="rect">
            <a:avLst/>
          </a:prstGeom>
          <a:noFill/>
          <a:ln>
            <a:noFill/>
          </a:ln>
        </p:spPr>
        <p:txBody>
          <a:bodyPr lIns="91425" tIns="91425" rIns="91425" bIns="91425" anchor="t" anchorCtr="0">
            <a:noAutofit/>
          </a:bodyPr>
          <a:lstStyle/>
          <a:p>
            <a:pPr lvl="0" rtl="0">
              <a:spcBef>
                <a:spcPts val="0"/>
              </a:spcBef>
              <a:buNone/>
            </a:pPr>
            <a:r>
              <a:rPr lang="en" sz="2400"/>
              <a:t>3</a:t>
            </a:r>
          </a:p>
        </p:txBody>
      </p:sp>
      <p:sp>
        <p:nvSpPr>
          <p:cNvPr id="135" name="Shape 135"/>
          <p:cNvSpPr txBox="1"/>
          <p:nvPr/>
        </p:nvSpPr>
        <p:spPr>
          <a:xfrm>
            <a:off x="4025212" y="4096700"/>
            <a:ext cx="1723800" cy="4497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 sz="2400"/>
              <a:t>(-3) = 0</a:t>
            </a:r>
          </a:p>
        </p:txBody>
      </p:sp>
      <p:sp>
        <p:nvSpPr>
          <p:cNvPr id="136" name="Shape 136"/>
          <p:cNvSpPr/>
          <p:nvPr/>
        </p:nvSpPr>
        <p:spPr>
          <a:xfrm>
            <a:off x="4568525" y="1913750"/>
            <a:ext cx="1849200" cy="196800"/>
          </a:xfrm>
          <a:prstGeom prst="rightArrow">
            <a:avLst>
              <a:gd name="adj1" fmla="val 50000"/>
              <a:gd name="adj2" fmla="val 50000"/>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rot="10800000">
            <a:off x="2670547" y="1908400"/>
            <a:ext cx="1898400" cy="205200"/>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10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1000"/>
                                        <p:tgtEl>
                                          <p:spTgt spid="133"/>
                                        </p:tgtEl>
                                      </p:cBhvr>
                                    </p:animEffect>
                                  </p:childTnLst>
                                </p:cTn>
                              </p:par>
                              <p:par>
                                <p:cTn id="16" presetID="10" presetClass="entr" presetSubtype="0" fill="hold"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1000"/>
                                        <p:tgtEl>
                                          <p:spTgt spid="1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fade">
                                      <p:cBhvr>
                                        <p:cTn id="23" dur="1000"/>
                                        <p:tgtEl>
                                          <p:spTgt spid="134"/>
                                        </p:tgtEl>
                                      </p:cBhvr>
                                    </p:animEffect>
                                  </p:childTnLst>
                                </p:cTn>
                              </p:par>
                              <p:par>
                                <p:cTn id="24" presetID="10" presetClass="entr" presetSubtype="0" fill="hold" nodeType="withEffect">
                                  <p:stCondLst>
                                    <p:cond delay="0"/>
                                  </p:stCondLst>
                                  <p:childTnLst>
                                    <p:set>
                                      <p:cBhvr>
                                        <p:cTn id="25" dur="1" fill="hold">
                                          <p:stCondLst>
                                            <p:cond delay="0"/>
                                          </p:stCondLst>
                                        </p:cTn>
                                        <p:tgtEl>
                                          <p:spTgt spid="136"/>
                                        </p:tgtEl>
                                        <p:attrNameLst>
                                          <p:attrName>style.visibility</p:attrName>
                                        </p:attrNameLst>
                                      </p:cBhvr>
                                      <p:to>
                                        <p:strVal val="visible"/>
                                      </p:to>
                                    </p:set>
                                    <p:animEffect transition="in" filter="fade">
                                      <p:cBhvr>
                                        <p:cTn id="26" dur="1000"/>
                                        <p:tgtEl>
                                          <p:spTgt spid="1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1000"/>
                                        <p:tgtEl>
                                          <p:spTgt spid="135"/>
                                        </p:tgtEl>
                                      </p:cBhvr>
                                    </p:animEffect>
                                  </p:childTnLst>
                                </p:cTn>
                              </p:par>
                              <p:par>
                                <p:cTn id="32" presetID="10" presetClass="entr" presetSubtype="0" fill="hold" nodeType="with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fade">
                                      <p:cBhvr>
                                        <p:cTn id="34"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Grade 6 Standard </a:t>
            </a:r>
          </a:p>
        </p:txBody>
      </p:sp>
      <p:pic>
        <p:nvPicPr>
          <p:cNvPr id="143" name="Shape 143"/>
          <p:cNvPicPr preferRelativeResize="0"/>
          <p:nvPr/>
        </p:nvPicPr>
        <p:blipFill>
          <a:blip r:embed="rId3">
            <a:alphaModFix/>
          </a:blip>
          <a:stretch>
            <a:fillRect/>
          </a:stretch>
        </p:blipFill>
        <p:spPr>
          <a:xfrm>
            <a:off x="465027" y="990600"/>
            <a:ext cx="8055849" cy="3772275"/>
          </a:xfrm>
          <a:prstGeom prst="rect">
            <a:avLst/>
          </a:prstGeom>
          <a:noFill/>
          <a:ln>
            <a:noFill/>
          </a:ln>
        </p:spPr>
      </p:pic>
      <p:sp>
        <p:nvSpPr>
          <p:cNvPr id="144" name="Shape 144"/>
          <p:cNvSpPr/>
          <p:nvPr/>
        </p:nvSpPr>
        <p:spPr>
          <a:xfrm rot="-2059203">
            <a:off x="7742453" y="3624105"/>
            <a:ext cx="1362148" cy="713522"/>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Algebraic Mats</a:t>
            </a:r>
          </a:p>
        </p:txBody>
      </p:sp>
      <p:pic>
        <p:nvPicPr>
          <p:cNvPr id="150" name="Shape 150"/>
          <p:cNvPicPr preferRelativeResize="0"/>
          <p:nvPr/>
        </p:nvPicPr>
        <p:blipFill>
          <a:blip r:embed="rId3">
            <a:alphaModFix/>
          </a:blip>
          <a:stretch>
            <a:fillRect/>
          </a:stretch>
        </p:blipFill>
        <p:spPr>
          <a:xfrm>
            <a:off x="486700" y="3051925"/>
            <a:ext cx="2168624" cy="1817275"/>
          </a:xfrm>
          <a:prstGeom prst="rect">
            <a:avLst/>
          </a:prstGeom>
          <a:noFill/>
          <a:ln>
            <a:noFill/>
          </a:ln>
        </p:spPr>
      </p:pic>
      <p:pic>
        <p:nvPicPr>
          <p:cNvPr id="151" name="Shape 151"/>
          <p:cNvPicPr preferRelativeResize="0"/>
          <p:nvPr/>
        </p:nvPicPr>
        <p:blipFill>
          <a:blip r:embed="rId4">
            <a:alphaModFix/>
          </a:blip>
          <a:stretch>
            <a:fillRect/>
          </a:stretch>
        </p:blipFill>
        <p:spPr>
          <a:xfrm>
            <a:off x="486699" y="1017724"/>
            <a:ext cx="2168624" cy="1777978"/>
          </a:xfrm>
          <a:prstGeom prst="rect">
            <a:avLst/>
          </a:prstGeom>
          <a:noFill/>
          <a:ln>
            <a:noFill/>
          </a:ln>
        </p:spPr>
      </p:pic>
      <p:pic>
        <p:nvPicPr>
          <p:cNvPr id="152" name="Shape 152"/>
          <p:cNvPicPr preferRelativeResize="0"/>
          <p:nvPr/>
        </p:nvPicPr>
        <p:blipFill>
          <a:blip r:embed="rId5">
            <a:alphaModFix/>
          </a:blip>
          <a:stretch>
            <a:fillRect/>
          </a:stretch>
        </p:blipFill>
        <p:spPr>
          <a:xfrm>
            <a:off x="6414206" y="1017724"/>
            <a:ext cx="2147219" cy="1777974"/>
          </a:xfrm>
          <a:prstGeom prst="rect">
            <a:avLst/>
          </a:prstGeom>
          <a:noFill/>
          <a:ln>
            <a:noFill/>
          </a:ln>
        </p:spPr>
      </p:pic>
      <p:pic>
        <p:nvPicPr>
          <p:cNvPr id="153" name="Shape 153"/>
          <p:cNvPicPr preferRelativeResize="0"/>
          <p:nvPr/>
        </p:nvPicPr>
        <p:blipFill>
          <a:blip r:embed="rId6">
            <a:alphaModFix/>
          </a:blip>
          <a:stretch>
            <a:fillRect/>
          </a:stretch>
        </p:blipFill>
        <p:spPr>
          <a:xfrm>
            <a:off x="6486950" y="3134449"/>
            <a:ext cx="2001725" cy="1652225"/>
          </a:xfrm>
          <a:prstGeom prst="rect">
            <a:avLst/>
          </a:prstGeom>
          <a:noFill/>
          <a:ln>
            <a:noFill/>
          </a:ln>
        </p:spPr>
      </p:pic>
      <p:sp>
        <p:nvSpPr>
          <p:cNvPr id="154" name="Shape 154"/>
          <p:cNvSpPr txBox="1"/>
          <p:nvPr/>
        </p:nvSpPr>
        <p:spPr>
          <a:xfrm>
            <a:off x="3315000" y="1541750"/>
            <a:ext cx="2644200" cy="2528400"/>
          </a:xfrm>
          <a:prstGeom prst="rect">
            <a:avLst/>
          </a:prstGeom>
          <a:noFill/>
          <a:ln>
            <a:noFill/>
          </a:ln>
        </p:spPr>
        <p:txBody>
          <a:bodyPr lIns="91425" tIns="91425" rIns="91425" bIns="91425" anchor="t" anchorCtr="0">
            <a:noAutofit/>
          </a:bodyPr>
          <a:lstStyle/>
          <a:p>
            <a:pPr lvl="0">
              <a:spcBef>
                <a:spcPts val="0"/>
              </a:spcBef>
              <a:buNone/>
            </a:pPr>
            <a:endParaRPr sz="1800"/>
          </a:p>
          <a:p>
            <a:pPr lvl="0">
              <a:spcBef>
                <a:spcPts val="0"/>
              </a:spcBef>
              <a:buNone/>
            </a:pPr>
            <a:r>
              <a:rPr lang="en" sz="1800"/>
              <a:t>Expression Mats</a:t>
            </a:r>
          </a:p>
          <a:p>
            <a:pPr lvl="0">
              <a:spcBef>
                <a:spcPts val="0"/>
              </a:spcBef>
              <a:buNone/>
            </a:pPr>
            <a:endParaRPr sz="1800"/>
          </a:p>
          <a:p>
            <a:pPr lvl="0" algn="r" rtl="0">
              <a:spcBef>
                <a:spcPts val="0"/>
              </a:spcBef>
              <a:buNone/>
            </a:pPr>
            <a:endParaRPr sz="1800"/>
          </a:p>
          <a:p>
            <a:pPr lvl="0" algn="r">
              <a:spcBef>
                <a:spcPts val="0"/>
              </a:spcBef>
              <a:buNone/>
            </a:pPr>
            <a:r>
              <a:rPr lang="en" sz="1800"/>
              <a:t>Equation Mats</a:t>
            </a:r>
          </a:p>
        </p:txBody>
      </p:sp>
      <p:cxnSp>
        <p:nvCxnSpPr>
          <p:cNvPr id="155" name="Shape 155"/>
          <p:cNvCxnSpPr/>
          <p:nvPr/>
        </p:nvCxnSpPr>
        <p:spPr>
          <a:xfrm flipH="1">
            <a:off x="3470150" y="2298575"/>
            <a:ext cx="1539000" cy="13200"/>
          </a:xfrm>
          <a:prstGeom prst="straightConnector1">
            <a:avLst/>
          </a:prstGeom>
          <a:noFill/>
          <a:ln w="38100" cap="flat" cmpd="sng">
            <a:solidFill>
              <a:srgbClr val="FF9900"/>
            </a:solidFill>
            <a:prstDash val="solid"/>
            <a:round/>
            <a:headEnd type="none" w="lg" len="lg"/>
            <a:tailEnd type="triangle" w="lg" len="lg"/>
          </a:ln>
        </p:spPr>
      </p:cxnSp>
      <p:cxnSp>
        <p:nvCxnSpPr>
          <p:cNvPr id="156" name="Shape 156"/>
          <p:cNvCxnSpPr/>
          <p:nvPr/>
        </p:nvCxnSpPr>
        <p:spPr>
          <a:xfrm>
            <a:off x="4578000" y="3150850"/>
            <a:ext cx="1381200" cy="12900"/>
          </a:xfrm>
          <a:prstGeom prst="straightConnector1">
            <a:avLst/>
          </a:prstGeom>
          <a:noFill/>
          <a:ln w="38100" cap="flat" cmpd="sng">
            <a:solidFill>
              <a:srgbClr val="FF9900"/>
            </a:solidFill>
            <a:prstDash val="solid"/>
            <a:round/>
            <a:headEnd type="none" w="lg" len="lg"/>
            <a:tailEnd type="triangle" w="lg" len="lg"/>
          </a:ln>
        </p:spPr>
      </p:cxnSp>
      <p:sp>
        <p:nvSpPr>
          <p:cNvPr id="157" name="Shape 157"/>
          <p:cNvSpPr txBox="1"/>
          <p:nvPr/>
        </p:nvSpPr>
        <p:spPr>
          <a:xfrm>
            <a:off x="3125175" y="4002825"/>
            <a:ext cx="3151200" cy="572700"/>
          </a:xfrm>
          <a:prstGeom prst="rect">
            <a:avLst/>
          </a:prstGeom>
          <a:noFill/>
          <a:ln>
            <a:noFill/>
          </a:ln>
        </p:spPr>
        <p:txBody>
          <a:bodyPr lIns="91425" tIns="91425" rIns="91425" bIns="91425" anchor="t" anchorCtr="0">
            <a:noAutofit/>
          </a:bodyPr>
          <a:lstStyle/>
          <a:p>
            <a:pPr lvl="0">
              <a:spcBef>
                <a:spcPts val="0"/>
              </a:spcBef>
              <a:buNone/>
            </a:pPr>
            <a:r>
              <a:rPr lang="en" sz="1800" u="sng">
                <a:solidFill>
                  <a:schemeClr val="hlink"/>
                </a:solidFill>
                <a:hlinkClick r:id="rId7"/>
              </a:rPr>
              <a:t>http://bit.ly/algebratilemats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Integers - Use of Expression Mat </a:t>
            </a:r>
          </a:p>
        </p:txBody>
      </p:sp>
      <p:sp>
        <p:nvSpPr>
          <p:cNvPr id="163" name="Shape 163"/>
          <p:cNvSpPr txBox="1">
            <a:spLocks noGrp="1"/>
          </p:cNvSpPr>
          <p:nvPr>
            <p:ph type="body" idx="1"/>
          </p:nvPr>
        </p:nvSpPr>
        <p:spPr>
          <a:xfrm>
            <a:off x="311700" y="1152475"/>
            <a:ext cx="3529500" cy="3813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400"/>
              <a:t>Uses might include:</a:t>
            </a:r>
          </a:p>
          <a:p>
            <a:pPr lvl="0">
              <a:lnSpc>
                <a:spcPct val="100000"/>
              </a:lnSpc>
              <a:spcBef>
                <a:spcPts val="0"/>
              </a:spcBef>
              <a:spcAft>
                <a:spcPts val="0"/>
              </a:spcAft>
              <a:buNone/>
            </a:pPr>
            <a:endParaRPr sz="1400"/>
          </a:p>
          <a:p>
            <a:pPr marL="457200" lvl="0" indent="-317500" rtl="0">
              <a:spcBef>
                <a:spcPts val="0"/>
              </a:spcBef>
              <a:buSzPct val="100000"/>
            </a:pPr>
            <a:r>
              <a:rPr lang="en" sz="1400" b="1"/>
              <a:t>Making “zero” Pairs</a:t>
            </a:r>
            <a:r>
              <a:rPr lang="en" sz="1400"/>
              <a:t> (G6M3,G7M1)</a:t>
            </a:r>
          </a:p>
          <a:p>
            <a:pPr marL="457200" lvl="0" indent="-317500" rtl="0">
              <a:spcBef>
                <a:spcPts val="0"/>
              </a:spcBef>
              <a:buSzPct val="100000"/>
            </a:pPr>
            <a:r>
              <a:rPr lang="en" sz="1400"/>
              <a:t>Model a word expression</a:t>
            </a:r>
          </a:p>
          <a:p>
            <a:pPr marL="457200" lvl="0" indent="-317500" rtl="0">
              <a:spcBef>
                <a:spcPts val="0"/>
              </a:spcBef>
              <a:buSzPct val="100000"/>
            </a:pPr>
            <a:r>
              <a:rPr lang="en" sz="1400"/>
              <a:t>Build strong math vocabulary </a:t>
            </a:r>
          </a:p>
          <a:p>
            <a:pPr marL="457200" lvl="0" indent="-317500" rtl="0">
              <a:spcBef>
                <a:spcPts val="0"/>
              </a:spcBef>
              <a:buSzPct val="100000"/>
            </a:pPr>
            <a:r>
              <a:rPr lang="en" sz="1400" b="1"/>
              <a:t>Integer addition and subtraction</a:t>
            </a:r>
            <a:r>
              <a:rPr lang="en" sz="1400"/>
              <a:t> (G7M1)</a:t>
            </a:r>
          </a:p>
          <a:p>
            <a:pPr marL="457200" lvl="0" indent="-317500" rtl="0">
              <a:spcBef>
                <a:spcPts val="0"/>
              </a:spcBef>
              <a:buSzPct val="100000"/>
            </a:pPr>
            <a:r>
              <a:rPr lang="en" sz="1400"/>
              <a:t>Integer Multiply and Divide </a:t>
            </a:r>
          </a:p>
          <a:p>
            <a:pPr marL="457200" lvl="0" indent="-317500" rtl="0">
              <a:spcBef>
                <a:spcPts val="0"/>
              </a:spcBef>
              <a:buSzPct val="100000"/>
            </a:pPr>
            <a:r>
              <a:rPr lang="en" sz="1400"/>
              <a:t>Distributive property </a:t>
            </a:r>
          </a:p>
          <a:p>
            <a:pPr marL="457200" lvl="0" indent="-317500" rtl="0">
              <a:spcBef>
                <a:spcPts val="0"/>
              </a:spcBef>
              <a:buSzPct val="100000"/>
            </a:pPr>
            <a:r>
              <a:rPr lang="en" sz="1400"/>
              <a:t>Apply properties to make equivalent expressions </a:t>
            </a:r>
          </a:p>
          <a:p>
            <a:pPr marL="457200" lvl="0" indent="-317500" rtl="0">
              <a:spcBef>
                <a:spcPts val="0"/>
              </a:spcBef>
              <a:buSzPct val="100000"/>
            </a:pPr>
            <a:r>
              <a:rPr lang="en" sz="1400"/>
              <a:t>Solve one-variable equations and inequalities </a:t>
            </a:r>
          </a:p>
          <a:p>
            <a:pPr lvl="0" rtl="0">
              <a:spcBef>
                <a:spcPts val="0"/>
              </a:spcBef>
              <a:buNone/>
            </a:pPr>
            <a:endParaRPr sz="1400"/>
          </a:p>
          <a:p>
            <a:pPr lvl="0" rtl="0">
              <a:spcBef>
                <a:spcPts val="0"/>
              </a:spcBef>
              <a:buNone/>
            </a:pPr>
            <a:endParaRPr sz="1400"/>
          </a:p>
        </p:txBody>
      </p:sp>
      <p:sp>
        <p:nvSpPr>
          <p:cNvPr id="164" name="Shape 164"/>
          <p:cNvSpPr txBox="1"/>
          <p:nvPr/>
        </p:nvSpPr>
        <p:spPr>
          <a:xfrm>
            <a:off x="4131400" y="1152475"/>
            <a:ext cx="3880500" cy="3538500"/>
          </a:xfrm>
          <a:prstGeom prst="rect">
            <a:avLst/>
          </a:prstGeom>
          <a:noFill/>
          <a:ln>
            <a:noFill/>
          </a:ln>
        </p:spPr>
        <p:txBody>
          <a:bodyPr lIns="91425" tIns="91425" rIns="91425" bIns="91425" anchor="t" anchorCtr="0">
            <a:noAutofit/>
          </a:bodyPr>
          <a:lstStyle/>
          <a:p>
            <a:pPr lvl="0" rtl="0">
              <a:spcBef>
                <a:spcPts val="0"/>
              </a:spcBef>
              <a:buNone/>
            </a:pPr>
            <a:r>
              <a:rPr lang="en" sz="1800"/>
              <a:t>What is 5 + 4</a:t>
            </a:r>
          </a:p>
          <a:p>
            <a:pPr lvl="0" rtl="0">
              <a:spcBef>
                <a:spcPts val="0"/>
              </a:spcBef>
              <a:buNone/>
            </a:pPr>
            <a:endParaRPr sz="1800"/>
          </a:p>
          <a:p>
            <a:pPr marL="0" marR="0" lvl="0" indent="0" algn="l" rtl="0">
              <a:lnSpc>
                <a:spcPct val="100000"/>
              </a:lnSpc>
              <a:spcBef>
                <a:spcPts val="0"/>
              </a:spcBef>
              <a:spcAft>
                <a:spcPts val="0"/>
              </a:spcAft>
              <a:buNone/>
            </a:pPr>
            <a:r>
              <a:rPr lang="en" sz="1800"/>
              <a:t>What is 6 - 3 (zero pair)</a:t>
            </a:r>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 sz="1800"/>
              <a:t>Write a zero pair number sentence</a:t>
            </a:r>
          </a:p>
          <a:p>
            <a:pPr marL="0" marR="0" lvl="0" indent="0" algn="l" rtl="0">
              <a:lnSpc>
                <a:spcPct val="100000"/>
              </a:lnSpc>
              <a:spcBef>
                <a:spcPts val="0"/>
              </a:spcBef>
              <a:spcAft>
                <a:spcPts val="0"/>
              </a:spcAft>
              <a:buNone/>
            </a:pPr>
            <a:endParaRPr sz="1800"/>
          </a:p>
          <a:p>
            <a:pPr lvl="0">
              <a:spcBef>
                <a:spcPts val="0"/>
              </a:spcBef>
              <a:buNone/>
            </a:pPr>
            <a:r>
              <a:rPr lang="en" sz="1800"/>
              <a:t>What is -2 + 5</a:t>
            </a:r>
          </a:p>
          <a:p>
            <a:pPr lvl="0">
              <a:spcBef>
                <a:spcPts val="0"/>
              </a:spcBef>
              <a:buNone/>
            </a:pPr>
            <a:endParaRPr sz="1800"/>
          </a:p>
          <a:p>
            <a:pPr lvl="0">
              <a:spcBef>
                <a:spcPts val="0"/>
              </a:spcBef>
              <a:buNone/>
            </a:pPr>
            <a:r>
              <a:rPr lang="en" sz="1800"/>
              <a:t>What is (-5) + (-4)</a:t>
            </a:r>
          </a:p>
          <a:p>
            <a:pPr lvl="0">
              <a:spcBef>
                <a:spcPts val="0"/>
              </a:spcBef>
              <a:buNone/>
            </a:pPr>
            <a:endParaRPr sz="1800"/>
          </a:p>
          <a:p>
            <a:pPr lvl="0">
              <a:spcBef>
                <a:spcPts val="0"/>
              </a:spcBef>
              <a:buNone/>
            </a:pPr>
            <a:r>
              <a:rPr lang="en" sz="1800"/>
              <a:t>What is -6 - (-2)</a:t>
            </a:r>
          </a:p>
          <a:p>
            <a:pPr lvl="0" rtl="0">
              <a:spcBef>
                <a:spcPts val="0"/>
              </a:spcBef>
              <a:buNone/>
            </a:pPr>
            <a:endParaRPr sz="1800"/>
          </a:p>
        </p:txBody>
      </p:sp>
      <p:sp>
        <p:nvSpPr>
          <p:cNvPr id="165" name="Shape 165"/>
          <p:cNvSpPr txBox="1"/>
          <p:nvPr/>
        </p:nvSpPr>
        <p:spPr>
          <a:xfrm>
            <a:off x="6932825" y="2920375"/>
            <a:ext cx="1583400" cy="1770600"/>
          </a:xfrm>
          <a:prstGeom prst="rect">
            <a:avLst/>
          </a:prstGeom>
          <a:noFill/>
          <a:ln>
            <a:noFill/>
          </a:ln>
        </p:spPr>
        <p:txBody>
          <a:bodyPr lIns="91425" tIns="91425" rIns="91425" bIns="91425" anchor="t" anchorCtr="0">
            <a:noAutofit/>
          </a:bodyPr>
          <a:lstStyle/>
          <a:p>
            <a:pPr lvl="0" algn="ctr">
              <a:spcBef>
                <a:spcPts val="0"/>
              </a:spcBef>
              <a:buNone/>
            </a:pPr>
            <a:r>
              <a:rPr lang="en" sz="1800">
                <a:latin typeface="Alfa Slab One"/>
                <a:ea typeface="Alfa Slab One"/>
                <a:cs typeface="Alfa Slab One"/>
                <a:sym typeface="Alfa Slab One"/>
              </a:rPr>
              <a:t>What number sentence describes the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4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Use of Expression Mat </a:t>
            </a:r>
          </a:p>
        </p:txBody>
      </p:sp>
      <p:sp>
        <p:nvSpPr>
          <p:cNvPr id="171" name="Shape 171"/>
          <p:cNvSpPr txBox="1">
            <a:spLocks noGrp="1"/>
          </p:cNvSpPr>
          <p:nvPr>
            <p:ph type="body" idx="1"/>
          </p:nvPr>
        </p:nvSpPr>
        <p:spPr>
          <a:xfrm>
            <a:off x="311700" y="1152475"/>
            <a:ext cx="3529500" cy="2799300"/>
          </a:xfrm>
          <a:prstGeom prst="rect">
            <a:avLst/>
          </a:prstGeom>
        </p:spPr>
        <p:txBody>
          <a:bodyPr lIns="91425" tIns="91425" rIns="91425" bIns="91425" anchor="t" anchorCtr="0">
            <a:noAutofit/>
          </a:bodyPr>
          <a:lstStyle/>
          <a:p>
            <a:pPr lvl="0" rtl="0">
              <a:spcBef>
                <a:spcPts val="0"/>
              </a:spcBef>
              <a:buClr>
                <a:srgbClr val="000000"/>
              </a:buClr>
              <a:buSzPct val="78571"/>
              <a:buFont typeface="Arial"/>
              <a:buNone/>
            </a:pPr>
            <a:r>
              <a:rPr lang="en" sz="1400"/>
              <a:t>Uses might include:</a:t>
            </a:r>
          </a:p>
          <a:p>
            <a:pPr marL="457200" lvl="0" indent="-317500" rtl="0">
              <a:spcBef>
                <a:spcPts val="0"/>
              </a:spcBef>
              <a:buSzPct val="100000"/>
            </a:pPr>
            <a:r>
              <a:rPr lang="en" sz="1400"/>
              <a:t>Making “zero” Pairs </a:t>
            </a:r>
          </a:p>
          <a:p>
            <a:pPr marL="457200" lvl="0" indent="-317500" rtl="0">
              <a:spcBef>
                <a:spcPts val="0"/>
              </a:spcBef>
              <a:buSzPct val="100000"/>
            </a:pPr>
            <a:r>
              <a:rPr lang="en" sz="1400" b="1"/>
              <a:t>Model a word expression</a:t>
            </a:r>
            <a:r>
              <a:rPr lang="en" sz="1400"/>
              <a:t>(G6M7, G7M6,G8M7)</a:t>
            </a:r>
          </a:p>
          <a:p>
            <a:pPr marL="457200" lvl="0" indent="-317500" rtl="0">
              <a:spcBef>
                <a:spcPts val="0"/>
              </a:spcBef>
              <a:buSzPct val="100000"/>
            </a:pPr>
            <a:r>
              <a:rPr lang="en" sz="1400" b="1"/>
              <a:t>Build strong math vocabulary</a:t>
            </a:r>
            <a:r>
              <a:rPr lang="en" sz="1400"/>
              <a:t> (G6M7) </a:t>
            </a:r>
          </a:p>
          <a:p>
            <a:pPr marL="457200" lvl="0" indent="-317500" rtl="0">
              <a:spcBef>
                <a:spcPts val="0"/>
              </a:spcBef>
              <a:buSzPct val="100000"/>
            </a:pPr>
            <a:r>
              <a:rPr lang="en" sz="1400"/>
              <a:t>Integer addition and subtraction </a:t>
            </a:r>
          </a:p>
          <a:p>
            <a:pPr marL="457200" lvl="0" indent="-317500" rtl="0">
              <a:spcBef>
                <a:spcPts val="0"/>
              </a:spcBef>
              <a:buSzPct val="100000"/>
            </a:pPr>
            <a:r>
              <a:rPr lang="en" sz="1400"/>
              <a:t>Integer Multiply and Divide </a:t>
            </a:r>
          </a:p>
          <a:p>
            <a:pPr marL="457200" lvl="0" indent="-317500" rtl="0">
              <a:spcBef>
                <a:spcPts val="0"/>
              </a:spcBef>
              <a:buSzPct val="100000"/>
            </a:pPr>
            <a:r>
              <a:rPr lang="en" sz="1400" b="1"/>
              <a:t>Distributive property</a:t>
            </a:r>
            <a:r>
              <a:rPr lang="en" sz="1400"/>
              <a:t>  (G6M7,G7M6, G8M7)</a:t>
            </a:r>
          </a:p>
          <a:p>
            <a:pPr marL="457200" lvl="0" indent="-317500" rtl="0">
              <a:spcBef>
                <a:spcPts val="0"/>
              </a:spcBef>
              <a:buSzPct val="100000"/>
            </a:pPr>
            <a:r>
              <a:rPr lang="en" sz="1400"/>
              <a:t>Apply properties to make equivalent expressions </a:t>
            </a:r>
          </a:p>
          <a:p>
            <a:pPr marL="457200" lvl="0" indent="-317500" rtl="0">
              <a:spcBef>
                <a:spcPts val="0"/>
              </a:spcBef>
              <a:buSzPct val="100000"/>
            </a:pPr>
            <a:r>
              <a:rPr lang="en" sz="1400"/>
              <a:t>Solve one-variable equations and inequalities</a:t>
            </a:r>
          </a:p>
          <a:p>
            <a:pPr lvl="0" rtl="0">
              <a:spcBef>
                <a:spcPts val="0"/>
              </a:spcBef>
              <a:buNone/>
            </a:pPr>
            <a:endParaRPr sz="1400"/>
          </a:p>
          <a:p>
            <a:pPr lvl="0" rtl="0">
              <a:spcBef>
                <a:spcPts val="0"/>
              </a:spcBef>
              <a:buNone/>
            </a:pPr>
            <a:endParaRPr sz="1400"/>
          </a:p>
        </p:txBody>
      </p:sp>
      <p:sp>
        <p:nvSpPr>
          <p:cNvPr id="172" name="Shape 172"/>
          <p:cNvSpPr txBox="1"/>
          <p:nvPr/>
        </p:nvSpPr>
        <p:spPr>
          <a:xfrm>
            <a:off x="4063500" y="1360825"/>
            <a:ext cx="4768800" cy="3718800"/>
          </a:xfrm>
          <a:prstGeom prst="rect">
            <a:avLst/>
          </a:prstGeom>
          <a:noFill/>
          <a:ln>
            <a:noFill/>
          </a:ln>
        </p:spPr>
        <p:txBody>
          <a:bodyPr lIns="91425" tIns="91425" rIns="91425" bIns="91425" anchor="t" anchorCtr="0">
            <a:noAutofit/>
          </a:bodyPr>
          <a:lstStyle/>
          <a:p>
            <a:pPr lvl="0">
              <a:spcBef>
                <a:spcPts val="0"/>
              </a:spcBef>
              <a:buNone/>
            </a:pPr>
            <a:r>
              <a:rPr lang="en" sz="1800"/>
              <a:t>Model Six times a number less three</a:t>
            </a:r>
          </a:p>
          <a:p>
            <a:pPr lvl="0">
              <a:spcBef>
                <a:spcPts val="0"/>
              </a:spcBef>
              <a:buNone/>
            </a:pPr>
            <a:endParaRPr sz="1800"/>
          </a:p>
          <a:p>
            <a:pPr lvl="0">
              <a:spcBef>
                <a:spcPts val="0"/>
              </a:spcBef>
              <a:buNone/>
            </a:pPr>
            <a:r>
              <a:rPr lang="en" sz="1800"/>
              <a:t>Build 2x - 3y + 5 on your mat. </a:t>
            </a:r>
          </a:p>
          <a:p>
            <a:pPr lvl="0">
              <a:spcBef>
                <a:spcPts val="0"/>
              </a:spcBef>
              <a:buNone/>
            </a:pPr>
            <a:r>
              <a:rPr lang="en" sz="1800"/>
              <a:t>	-Identify the operation</a:t>
            </a:r>
          </a:p>
          <a:p>
            <a:pPr lvl="0">
              <a:spcBef>
                <a:spcPts val="0"/>
              </a:spcBef>
              <a:buNone/>
            </a:pPr>
            <a:r>
              <a:rPr lang="en" sz="1800"/>
              <a:t>	-Identify the number of terms</a:t>
            </a:r>
          </a:p>
          <a:p>
            <a:pPr lvl="0">
              <a:spcBef>
                <a:spcPts val="0"/>
              </a:spcBef>
              <a:buNone/>
            </a:pPr>
            <a:r>
              <a:rPr lang="en" sz="1800"/>
              <a:t>	-Identify the variables, their coefficients</a:t>
            </a:r>
          </a:p>
          <a:p>
            <a:pPr lvl="0">
              <a:spcBef>
                <a:spcPts val="0"/>
              </a:spcBef>
              <a:buNone/>
            </a:pPr>
            <a:r>
              <a:rPr lang="en" sz="1800"/>
              <a:t>	-Identify the constant </a:t>
            </a:r>
          </a:p>
          <a:p>
            <a:pPr lvl="0">
              <a:spcBef>
                <a:spcPts val="0"/>
              </a:spcBef>
              <a:buNone/>
            </a:pPr>
            <a:endParaRPr sz="1800"/>
          </a:p>
          <a:p>
            <a:pPr lvl="0">
              <a:spcBef>
                <a:spcPts val="0"/>
              </a:spcBef>
              <a:buNone/>
            </a:pPr>
            <a:r>
              <a:rPr lang="en" sz="1800"/>
              <a:t>Build (x+3), build another (x+3)</a:t>
            </a:r>
          </a:p>
          <a:p>
            <a:pPr lvl="0">
              <a:spcBef>
                <a:spcPts val="0"/>
              </a:spcBef>
              <a:buNone/>
            </a:pPr>
            <a:endParaRPr sz="1800"/>
          </a:p>
          <a:p>
            <a:pPr lvl="0" rtl="0">
              <a:spcBef>
                <a:spcPts val="0"/>
              </a:spcBef>
              <a:buNone/>
            </a:pPr>
            <a:r>
              <a:rPr lang="en" sz="1800"/>
              <a:t>Build the expression 7x - 21 in 2 ways</a:t>
            </a:r>
          </a:p>
          <a:p>
            <a:pPr lvl="0" rtl="0">
              <a:spcBef>
                <a:spcPts val="0"/>
              </a:spcBef>
              <a:buNone/>
            </a:pPr>
            <a:endParaRPr sz="1800"/>
          </a:p>
          <a:p>
            <a:pPr lvl="0" rtl="0">
              <a:spcBef>
                <a:spcPts val="0"/>
              </a:spcBef>
              <a:buNone/>
            </a:pPr>
            <a:endParaRPr sz="1800"/>
          </a:p>
          <a:p>
            <a:pPr lvl="0" rtl="0">
              <a:spcBef>
                <a:spcPts val="0"/>
              </a:spcBef>
              <a:buNone/>
            </a:pPr>
            <a:endParaRPr sz="1800"/>
          </a:p>
          <a:p>
            <a:pPr lvl="0" rtl="0">
              <a:spcBef>
                <a:spcPts val="0"/>
              </a:spcBef>
              <a:buNone/>
            </a:pPr>
            <a:endParaRPr sz="1800"/>
          </a:p>
        </p:txBody>
      </p:sp>
      <p:sp>
        <p:nvSpPr>
          <p:cNvPr id="173" name="Shape 173"/>
          <p:cNvSpPr txBox="1"/>
          <p:nvPr/>
        </p:nvSpPr>
        <p:spPr>
          <a:xfrm>
            <a:off x="7500400" y="252625"/>
            <a:ext cx="1332000" cy="1080900"/>
          </a:xfrm>
          <a:prstGeom prst="rect">
            <a:avLst/>
          </a:prstGeom>
          <a:noFill/>
          <a:ln>
            <a:noFill/>
          </a:ln>
        </p:spPr>
        <p:txBody>
          <a:bodyPr lIns="91425" tIns="91425" rIns="91425" bIns="91425" anchor="t" anchorCtr="0">
            <a:noAutofit/>
          </a:bodyPr>
          <a:lstStyle/>
          <a:p>
            <a:pPr lvl="0" algn="ctr" rtl="0">
              <a:spcBef>
                <a:spcPts val="0"/>
              </a:spcBef>
              <a:buNone/>
            </a:pPr>
            <a:r>
              <a:rPr lang="en">
                <a:latin typeface="Alfa Slab One"/>
                <a:ea typeface="Alfa Slab One"/>
                <a:cs typeface="Alfa Slab One"/>
                <a:sym typeface="Alfa Slab One"/>
              </a:rPr>
              <a:t>What number sentence describes the model?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Use of Expression Mat </a:t>
            </a:r>
          </a:p>
        </p:txBody>
      </p:sp>
      <p:sp>
        <p:nvSpPr>
          <p:cNvPr id="179" name="Shape 179"/>
          <p:cNvSpPr txBox="1">
            <a:spLocks noGrp="1"/>
          </p:cNvSpPr>
          <p:nvPr>
            <p:ph type="body" idx="1"/>
          </p:nvPr>
        </p:nvSpPr>
        <p:spPr>
          <a:xfrm>
            <a:off x="311700" y="1152475"/>
            <a:ext cx="3764100" cy="2799300"/>
          </a:xfrm>
          <a:prstGeom prst="rect">
            <a:avLst/>
          </a:prstGeom>
        </p:spPr>
        <p:txBody>
          <a:bodyPr lIns="91425" tIns="91425" rIns="91425" bIns="91425" anchor="t" anchorCtr="0">
            <a:noAutofit/>
          </a:bodyPr>
          <a:lstStyle/>
          <a:p>
            <a:pPr lvl="0" rtl="0">
              <a:spcBef>
                <a:spcPts val="0"/>
              </a:spcBef>
              <a:buNone/>
            </a:pPr>
            <a:r>
              <a:rPr lang="en" sz="1400"/>
              <a:t>Uses might include:</a:t>
            </a:r>
          </a:p>
          <a:p>
            <a:pPr marL="457200" lvl="0" indent="-317500" rtl="0">
              <a:spcBef>
                <a:spcPts val="0"/>
              </a:spcBef>
              <a:buSzPct val="100000"/>
            </a:pPr>
            <a:r>
              <a:rPr lang="en" sz="1400"/>
              <a:t>Making “zero” Pairs </a:t>
            </a:r>
          </a:p>
          <a:p>
            <a:pPr marL="457200" lvl="0" indent="-317500" rtl="0">
              <a:spcBef>
                <a:spcPts val="0"/>
              </a:spcBef>
              <a:buSzPct val="100000"/>
            </a:pPr>
            <a:r>
              <a:rPr lang="en" sz="1400"/>
              <a:t>Model a word expression</a:t>
            </a:r>
          </a:p>
          <a:p>
            <a:pPr marL="457200" lvl="0" indent="-317500" rtl="0">
              <a:spcBef>
                <a:spcPts val="0"/>
              </a:spcBef>
              <a:buSzPct val="100000"/>
            </a:pPr>
            <a:r>
              <a:rPr lang="en" sz="1400"/>
              <a:t>Build strong math vocabulary </a:t>
            </a:r>
          </a:p>
          <a:p>
            <a:pPr marL="457200" lvl="0" indent="-317500" rtl="0">
              <a:spcBef>
                <a:spcPts val="0"/>
              </a:spcBef>
              <a:buSzPct val="100000"/>
            </a:pPr>
            <a:r>
              <a:rPr lang="en" sz="1400"/>
              <a:t>Integer addition and subtraction </a:t>
            </a:r>
          </a:p>
          <a:p>
            <a:pPr marL="457200" lvl="0" indent="-317500" rtl="0">
              <a:spcBef>
                <a:spcPts val="0"/>
              </a:spcBef>
              <a:buSzPct val="100000"/>
            </a:pPr>
            <a:r>
              <a:rPr lang="en" sz="1400" b="1"/>
              <a:t>Integer Multiply and Divide</a:t>
            </a:r>
            <a:r>
              <a:rPr lang="en" sz="1400"/>
              <a:t> (G7M2)</a:t>
            </a:r>
          </a:p>
          <a:p>
            <a:pPr marL="457200" lvl="0" indent="-317500" rtl="0">
              <a:spcBef>
                <a:spcPts val="0"/>
              </a:spcBef>
              <a:buSzPct val="100000"/>
            </a:pPr>
            <a:r>
              <a:rPr lang="en" sz="1400" b="1"/>
              <a:t>Distributive property</a:t>
            </a:r>
            <a:r>
              <a:rPr lang="en" sz="1400"/>
              <a:t>  (G6M7,G7M6, G8M7)</a:t>
            </a:r>
          </a:p>
          <a:p>
            <a:pPr marL="457200" lvl="0" indent="-317500" rtl="0">
              <a:spcBef>
                <a:spcPts val="0"/>
              </a:spcBef>
              <a:buSzPct val="100000"/>
            </a:pPr>
            <a:r>
              <a:rPr lang="en" sz="1400" b="1"/>
              <a:t>Apply properties to make equivalent expressions</a:t>
            </a:r>
            <a:r>
              <a:rPr lang="en" sz="1400"/>
              <a:t> (G6M7,G7M6, G8M7)</a:t>
            </a:r>
          </a:p>
          <a:p>
            <a:pPr marL="457200" lvl="0" indent="-317500" rtl="0">
              <a:spcBef>
                <a:spcPts val="0"/>
              </a:spcBef>
              <a:buSzPct val="100000"/>
            </a:pPr>
            <a:r>
              <a:rPr lang="en" sz="1400"/>
              <a:t>Solve one-variable equations and inequalities </a:t>
            </a:r>
          </a:p>
          <a:p>
            <a:pPr lvl="0" rtl="0">
              <a:spcBef>
                <a:spcPts val="0"/>
              </a:spcBef>
              <a:buNone/>
            </a:pPr>
            <a:endParaRPr sz="1400"/>
          </a:p>
          <a:p>
            <a:pPr lvl="0" rtl="0">
              <a:spcBef>
                <a:spcPts val="0"/>
              </a:spcBef>
              <a:buNone/>
            </a:pPr>
            <a:endParaRPr sz="1400"/>
          </a:p>
        </p:txBody>
      </p:sp>
      <p:sp>
        <p:nvSpPr>
          <p:cNvPr id="180" name="Shape 180"/>
          <p:cNvSpPr txBox="1"/>
          <p:nvPr/>
        </p:nvSpPr>
        <p:spPr>
          <a:xfrm>
            <a:off x="4378800" y="1152475"/>
            <a:ext cx="4622700" cy="3262500"/>
          </a:xfrm>
          <a:prstGeom prst="rect">
            <a:avLst/>
          </a:prstGeom>
          <a:noFill/>
          <a:ln>
            <a:noFill/>
          </a:ln>
        </p:spPr>
        <p:txBody>
          <a:bodyPr lIns="91425" tIns="91425" rIns="91425" bIns="91425" anchor="t" anchorCtr="0">
            <a:noAutofit/>
          </a:bodyPr>
          <a:lstStyle/>
          <a:p>
            <a:pPr lvl="0">
              <a:spcBef>
                <a:spcPts val="0"/>
              </a:spcBef>
              <a:buNone/>
            </a:pPr>
            <a:r>
              <a:rPr lang="en" sz="1800"/>
              <a:t>What is (-3)(-4): the opposite of 3 sets of -4</a:t>
            </a:r>
          </a:p>
          <a:p>
            <a:pPr lvl="0">
              <a:spcBef>
                <a:spcPts val="0"/>
              </a:spcBef>
              <a:buNone/>
            </a:pPr>
            <a:endParaRPr sz="1800"/>
          </a:p>
          <a:p>
            <a:pPr lvl="0">
              <a:spcBef>
                <a:spcPts val="0"/>
              </a:spcBef>
              <a:buNone/>
            </a:pPr>
            <a:r>
              <a:rPr lang="en" sz="1800"/>
              <a:t>Build an expression 7x - 3</a:t>
            </a:r>
          </a:p>
          <a:p>
            <a:pPr lvl="0">
              <a:spcBef>
                <a:spcPts val="0"/>
              </a:spcBef>
              <a:buNone/>
            </a:pPr>
            <a:endParaRPr sz="1800"/>
          </a:p>
          <a:p>
            <a:pPr lvl="0">
              <a:spcBef>
                <a:spcPts val="0"/>
              </a:spcBef>
              <a:buNone/>
            </a:pPr>
            <a:r>
              <a:rPr lang="en" sz="1800"/>
              <a:t>Simplify (3x+1) + (2x-7)</a:t>
            </a:r>
          </a:p>
          <a:p>
            <a:pPr lvl="0" rtl="0">
              <a:spcBef>
                <a:spcPts val="0"/>
              </a:spcBef>
              <a:buNone/>
            </a:pPr>
            <a:endParaRPr sz="1800"/>
          </a:p>
          <a:p>
            <a:pPr lvl="0">
              <a:spcBef>
                <a:spcPts val="0"/>
              </a:spcBef>
              <a:buNone/>
            </a:pPr>
            <a:r>
              <a:rPr lang="en" sz="1800"/>
              <a:t>Simplify 5 + 3(x + 1) - 7x</a:t>
            </a:r>
          </a:p>
          <a:p>
            <a:pPr lvl="0">
              <a:spcBef>
                <a:spcPts val="0"/>
              </a:spcBef>
              <a:buNone/>
            </a:pPr>
            <a:endParaRPr sz="1800"/>
          </a:p>
          <a:p>
            <a:pPr lvl="0">
              <a:spcBef>
                <a:spcPts val="0"/>
              </a:spcBef>
              <a:buNone/>
            </a:pPr>
            <a:endParaRPr sz="1800"/>
          </a:p>
          <a:p>
            <a:pPr lvl="0">
              <a:spcBef>
                <a:spcPts val="0"/>
              </a:spcBef>
              <a:buNone/>
            </a:pPr>
            <a:endParaRPr sz="1800"/>
          </a:p>
          <a:p>
            <a:pPr lvl="0" rtl="0">
              <a:spcBef>
                <a:spcPts val="0"/>
              </a:spcBef>
              <a:buNone/>
            </a:pPr>
            <a:endParaRPr sz="1800"/>
          </a:p>
          <a:p>
            <a:pPr lvl="0" rtl="0">
              <a:spcBef>
                <a:spcPts val="0"/>
              </a:spcBef>
              <a:buNone/>
            </a:pPr>
            <a:endParaRPr sz="1800"/>
          </a:p>
          <a:p>
            <a:pPr lvl="0" algn="ctr" rtl="0">
              <a:spcBef>
                <a:spcPts val="0"/>
              </a:spcBef>
              <a:buNone/>
            </a:pPr>
            <a:endParaRPr sz="1800"/>
          </a:p>
          <a:p>
            <a:pPr lvl="0" rtl="0">
              <a:spcBef>
                <a:spcPts val="0"/>
              </a:spcBef>
              <a:buNone/>
            </a:pPr>
            <a:endParaRPr sz="1800"/>
          </a:p>
        </p:txBody>
      </p:sp>
      <p:sp>
        <p:nvSpPr>
          <p:cNvPr id="181" name="Shape 181"/>
          <p:cNvSpPr txBox="1"/>
          <p:nvPr/>
        </p:nvSpPr>
        <p:spPr>
          <a:xfrm>
            <a:off x="7552475" y="3325700"/>
            <a:ext cx="1263000" cy="1458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82" name="Shape 182"/>
          <p:cNvSpPr txBox="1"/>
          <p:nvPr/>
        </p:nvSpPr>
        <p:spPr>
          <a:xfrm>
            <a:off x="6992550" y="3514975"/>
            <a:ext cx="1627500" cy="900000"/>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Alfa Slab One"/>
                <a:ea typeface="Alfa Slab One"/>
                <a:cs typeface="Alfa Slab One"/>
                <a:sym typeface="Alfa Slab One"/>
              </a:rPr>
              <a:t>What number sentence describes the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Use of Comparison Mat</a:t>
            </a:r>
          </a:p>
        </p:txBody>
      </p:sp>
      <p:sp>
        <p:nvSpPr>
          <p:cNvPr id="188" name="Shape 188"/>
          <p:cNvSpPr txBox="1">
            <a:spLocks noGrp="1"/>
          </p:cNvSpPr>
          <p:nvPr>
            <p:ph type="body" idx="1"/>
          </p:nvPr>
        </p:nvSpPr>
        <p:spPr>
          <a:xfrm>
            <a:off x="311700" y="1152475"/>
            <a:ext cx="3266400" cy="2904600"/>
          </a:xfrm>
          <a:prstGeom prst="rect">
            <a:avLst/>
          </a:prstGeom>
        </p:spPr>
        <p:txBody>
          <a:bodyPr lIns="91425" tIns="91425" rIns="91425" bIns="91425" anchor="t" anchorCtr="0">
            <a:noAutofit/>
          </a:bodyPr>
          <a:lstStyle/>
          <a:p>
            <a:pPr lvl="0" rtl="0">
              <a:spcBef>
                <a:spcPts val="0"/>
              </a:spcBef>
              <a:buClr>
                <a:srgbClr val="000000"/>
              </a:buClr>
              <a:buSzPct val="78571"/>
              <a:buFont typeface="Arial"/>
              <a:buNone/>
            </a:pPr>
            <a:r>
              <a:rPr lang="en" sz="1400"/>
              <a:t>Uses might include:</a:t>
            </a:r>
          </a:p>
          <a:p>
            <a:pPr marL="457200" lvl="0" indent="-317500" rtl="0">
              <a:spcBef>
                <a:spcPts val="0"/>
              </a:spcBef>
              <a:buSzPct val="100000"/>
            </a:pPr>
            <a:r>
              <a:rPr lang="en" sz="1400"/>
              <a:t>Making “zero” Pairs </a:t>
            </a:r>
          </a:p>
          <a:p>
            <a:pPr marL="457200" lvl="0" indent="-317500" rtl="0">
              <a:spcBef>
                <a:spcPts val="0"/>
              </a:spcBef>
              <a:buSzPct val="100000"/>
            </a:pPr>
            <a:r>
              <a:rPr lang="en" sz="1400"/>
              <a:t>Model a word expression</a:t>
            </a:r>
          </a:p>
          <a:p>
            <a:pPr marL="457200" lvl="0" indent="-317500" rtl="0">
              <a:spcBef>
                <a:spcPts val="0"/>
              </a:spcBef>
              <a:buSzPct val="100000"/>
            </a:pPr>
            <a:r>
              <a:rPr lang="en" sz="1400"/>
              <a:t>Build strong math vocabulary </a:t>
            </a:r>
          </a:p>
          <a:p>
            <a:pPr marL="457200" lvl="0" indent="-317500" rtl="0">
              <a:spcBef>
                <a:spcPts val="0"/>
              </a:spcBef>
              <a:buSzPct val="100000"/>
            </a:pPr>
            <a:r>
              <a:rPr lang="en" sz="1400"/>
              <a:t>Integer addition and subtraction </a:t>
            </a:r>
          </a:p>
          <a:p>
            <a:pPr marL="457200" lvl="0" indent="-317500" rtl="0">
              <a:spcBef>
                <a:spcPts val="0"/>
              </a:spcBef>
              <a:buSzPct val="100000"/>
            </a:pPr>
            <a:r>
              <a:rPr lang="en" sz="1400"/>
              <a:t>Integer Multiply and Divide </a:t>
            </a:r>
          </a:p>
          <a:p>
            <a:pPr marL="457200" lvl="0" indent="-317500" rtl="0">
              <a:spcBef>
                <a:spcPts val="0"/>
              </a:spcBef>
              <a:buSzPct val="100000"/>
            </a:pPr>
            <a:r>
              <a:rPr lang="en" sz="1400"/>
              <a:t>Distributive property  </a:t>
            </a:r>
          </a:p>
          <a:p>
            <a:pPr marL="457200" lvl="0" indent="-317500" rtl="0">
              <a:spcBef>
                <a:spcPts val="0"/>
              </a:spcBef>
              <a:buSzPct val="100000"/>
            </a:pPr>
            <a:r>
              <a:rPr lang="en" sz="1400" b="1"/>
              <a:t>Apply properties to make equivalent expressions</a:t>
            </a:r>
            <a:r>
              <a:rPr lang="en" sz="1400"/>
              <a:t> (G6M7,G7M6, G8M7)</a:t>
            </a:r>
          </a:p>
          <a:p>
            <a:pPr marL="457200" lvl="0" indent="-317500" rtl="0">
              <a:spcBef>
                <a:spcPts val="0"/>
              </a:spcBef>
              <a:buSzPct val="100000"/>
            </a:pPr>
            <a:r>
              <a:rPr lang="en" sz="1400"/>
              <a:t>Solve one-variable equations and </a:t>
            </a:r>
            <a:r>
              <a:rPr lang="en" sz="1400" b="1"/>
              <a:t>inequalities</a:t>
            </a:r>
            <a:r>
              <a:rPr lang="en" sz="1400"/>
              <a:t> (G6M8, G7M6&amp;7, G8M7)</a:t>
            </a:r>
          </a:p>
          <a:p>
            <a:pPr lvl="0" rtl="0">
              <a:spcBef>
                <a:spcPts val="0"/>
              </a:spcBef>
              <a:buNone/>
            </a:pPr>
            <a:endParaRPr sz="1400"/>
          </a:p>
          <a:p>
            <a:pPr lvl="0" rtl="0">
              <a:spcBef>
                <a:spcPts val="0"/>
              </a:spcBef>
              <a:buNone/>
            </a:pPr>
            <a:endParaRPr sz="1400"/>
          </a:p>
        </p:txBody>
      </p:sp>
      <p:sp>
        <p:nvSpPr>
          <p:cNvPr id="189" name="Shape 189"/>
          <p:cNvSpPr txBox="1"/>
          <p:nvPr/>
        </p:nvSpPr>
        <p:spPr>
          <a:xfrm>
            <a:off x="4430100" y="1152475"/>
            <a:ext cx="4402200" cy="3538500"/>
          </a:xfrm>
          <a:prstGeom prst="rect">
            <a:avLst/>
          </a:prstGeom>
          <a:noFill/>
          <a:ln>
            <a:noFill/>
          </a:ln>
        </p:spPr>
        <p:txBody>
          <a:bodyPr lIns="91425" tIns="91425" rIns="91425" bIns="91425" anchor="t" anchorCtr="0">
            <a:noAutofit/>
          </a:bodyPr>
          <a:lstStyle/>
          <a:p>
            <a:pPr lvl="0">
              <a:spcBef>
                <a:spcPts val="0"/>
              </a:spcBef>
              <a:buNone/>
            </a:pPr>
            <a:r>
              <a:rPr lang="en" sz="1800"/>
              <a:t>Find an equivalent expression to 2(2x-4)+3</a:t>
            </a:r>
          </a:p>
          <a:p>
            <a:pPr lvl="0">
              <a:spcBef>
                <a:spcPts val="0"/>
              </a:spcBef>
              <a:buNone/>
            </a:pPr>
            <a:endParaRPr sz="1800"/>
          </a:p>
          <a:p>
            <a:pPr lvl="0">
              <a:spcBef>
                <a:spcPts val="0"/>
              </a:spcBef>
              <a:buNone/>
            </a:pPr>
            <a:r>
              <a:rPr lang="en" sz="1800"/>
              <a:t>Write an equivalent expression for </a:t>
            </a:r>
          </a:p>
          <a:p>
            <a:pPr lvl="0">
              <a:spcBef>
                <a:spcPts val="0"/>
              </a:spcBef>
              <a:buNone/>
            </a:pPr>
            <a:r>
              <a:rPr lang="en" sz="1800"/>
              <a:t>(3x + 1) + (2x -7)</a:t>
            </a:r>
          </a:p>
          <a:p>
            <a:pPr lvl="0">
              <a:spcBef>
                <a:spcPts val="0"/>
              </a:spcBef>
              <a:buNone/>
            </a:pPr>
            <a:endParaRPr sz="1800"/>
          </a:p>
          <a:p>
            <a:pPr lvl="0">
              <a:spcBef>
                <a:spcPts val="0"/>
              </a:spcBef>
              <a:buNone/>
            </a:pPr>
            <a:r>
              <a:rPr lang="en" sz="1800"/>
              <a:t>Which is greater? 2x+8-x-3  or 6+x+1</a:t>
            </a:r>
          </a:p>
          <a:p>
            <a:pPr lvl="0">
              <a:spcBef>
                <a:spcPts val="0"/>
              </a:spcBef>
              <a:buNone/>
            </a:pPr>
            <a:endParaRPr sz="1800"/>
          </a:p>
          <a:p>
            <a:pPr lvl="0">
              <a:spcBef>
                <a:spcPts val="0"/>
              </a:spcBef>
              <a:buNone/>
            </a:pPr>
            <a:r>
              <a:rPr lang="en" sz="1800"/>
              <a:t>Model the inequality and find 3 possible solutions for 6x - 4 &gt; 8</a:t>
            </a:r>
          </a:p>
          <a:p>
            <a:pPr lvl="0">
              <a:spcBef>
                <a:spcPts val="0"/>
              </a:spcBef>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Use of Equation Mat</a:t>
            </a:r>
          </a:p>
        </p:txBody>
      </p:sp>
      <p:pic>
        <p:nvPicPr>
          <p:cNvPr id="195" name="Shape 195" descr="Minion, Banana, Fruit ..."/>
          <p:cNvPicPr preferRelativeResize="0"/>
          <p:nvPr/>
        </p:nvPicPr>
        <p:blipFill>
          <a:blip r:embed="rId3">
            <a:alphaModFix/>
          </a:blip>
          <a:stretch>
            <a:fillRect/>
          </a:stretch>
        </p:blipFill>
        <p:spPr>
          <a:xfrm>
            <a:off x="5364850" y="499875"/>
            <a:ext cx="3068024" cy="3068024"/>
          </a:xfrm>
          <a:prstGeom prst="rect">
            <a:avLst/>
          </a:prstGeom>
          <a:noFill/>
          <a:ln>
            <a:noFill/>
          </a:ln>
        </p:spPr>
      </p:pic>
      <p:pic>
        <p:nvPicPr>
          <p:cNvPr id="196" name="Shape 196" descr="Balance, Swing, Equality ..."/>
          <p:cNvPicPr preferRelativeResize="0"/>
          <p:nvPr/>
        </p:nvPicPr>
        <p:blipFill>
          <a:blip r:embed="rId4">
            <a:alphaModFix/>
          </a:blip>
          <a:stretch>
            <a:fillRect/>
          </a:stretch>
        </p:blipFill>
        <p:spPr>
          <a:xfrm>
            <a:off x="168575" y="1593825"/>
            <a:ext cx="3528825" cy="2117299"/>
          </a:xfrm>
          <a:prstGeom prst="rect">
            <a:avLst/>
          </a:prstGeom>
          <a:noFill/>
          <a:ln>
            <a:noFill/>
          </a:ln>
        </p:spPr>
      </p:pic>
      <p:pic>
        <p:nvPicPr>
          <p:cNvPr id="197" name="Shape 197" descr="... Scale, Balance, Apples, ..."/>
          <p:cNvPicPr preferRelativeResize="0"/>
          <p:nvPr/>
        </p:nvPicPr>
        <p:blipFill>
          <a:blip r:embed="rId5">
            <a:alphaModFix/>
          </a:blip>
          <a:stretch>
            <a:fillRect/>
          </a:stretch>
        </p:blipFill>
        <p:spPr>
          <a:xfrm>
            <a:off x="3255382" y="3268424"/>
            <a:ext cx="3010149" cy="187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Use of Equation Mat A</a:t>
            </a:r>
          </a:p>
        </p:txBody>
      </p:sp>
      <p:sp>
        <p:nvSpPr>
          <p:cNvPr id="203" name="Shape 203"/>
          <p:cNvSpPr txBox="1">
            <a:spLocks noGrp="1"/>
          </p:cNvSpPr>
          <p:nvPr>
            <p:ph type="body" idx="1"/>
          </p:nvPr>
        </p:nvSpPr>
        <p:spPr>
          <a:xfrm>
            <a:off x="311700" y="1152475"/>
            <a:ext cx="3363900" cy="3416400"/>
          </a:xfrm>
          <a:prstGeom prst="rect">
            <a:avLst/>
          </a:prstGeom>
        </p:spPr>
        <p:txBody>
          <a:bodyPr lIns="91425" tIns="91425" rIns="91425" bIns="91425" anchor="t" anchorCtr="0">
            <a:noAutofit/>
          </a:bodyPr>
          <a:lstStyle/>
          <a:p>
            <a:pPr lvl="0" rtl="0">
              <a:spcBef>
                <a:spcPts val="0"/>
              </a:spcBef>
              <a:buClr>
                <a:srgbClr val="000000"/>
              </a:buClr>
              <a:buSzPct val="78571"/>
              <a:buFont typeface="Arial"/>
              <a:buNone/>
            </a:pPr>
            <a:r>
              <a:rPr lang="en" sz="1400"/>
              <a:t>Uses might include:</a:t>
            </a:r>
          </a:p>
          <a:p>
            <a:pPr marL="457200" lvl="0" indent="-317500" rtl="0">
              <a:spcBef>
                <a:spcPts val="0"/>
              </a:spcBef>
              <a:buSzPct val="100000"/>
            </a:pPr>
            <a:r>
              <a:rPr lang="en" sz="1400"/>
              <a:t>Making “zero” Pairs </a:t>
            </a:r>
          </a:p>
          <a:p>
            <a:pPr marL="457200" lvl="0" indent="-317500" rtl="0">
              <a:spcBef>
                <a:spcPts val="0"/>
              </a:spcBef>
              <a:buSzPct val="100000"/>
            </a:pPr>
            <a:r>
              <a:rPr lang="en" sz="1400"/>
              <a:t>Model a word expression</a:t>
            </a:r>
          </a:p>
          <a:p>
            <a:pPr marL="457200" lvl="0" indent="-317500" rtl="0">
              <a:spcBef>
                <a:spcPts val="0"/>
              </a:spcBef>
              <a:buSzPct val="100000"/>
            </a:pPr>
            <a:r>
              <a:rPr lang="en" sz="1400"/>
              <a:t>Build strong math vocabulary </a:t>
            </a:r>
          </a:p>
          <a:p>
            <a:pPr marL="457200" lvl="0" indent="-317500" rtl="0">
              <a:spcBef>
                <a:spcPts val="0"/>
              </a:spcBef>
              <a:buSzPct val="100000"/>
            </a:pPr>
            <a:r>
              <a:rPr lang="en" sz="1400"/>
              <a:t>Integer addition and subtraction </a:t>
            </a:r>
          </a:p>
          <a:p>
            <a:pPr marL="457200" lvl="0" indent="-317500" rtl="0">
              <a:spcBef>
                <a:spcPts val="0"/>
              </a:spcBef>
              <a:buSzPct val="100000"/>
            </a:pPr>
            <a:r>
              <a:rPr lang="en" sz="1400"/>
              <a:t>Integer Multiply and Divide </a:t>
            </a:r>
          </a:p>
          <a:p>
            <a:pPr marL="457200" lvl="0" indent="-317500" rtl="0">
              <a:spcBef>
                <a:spcPts val="0"/>
              </a:spcBef>
              <a:buSzPct val="100000"/>
            </a:pPr>
            <a:r>
              <a:rPr lang="en" sz="1400"/>
              <a:t>Distributive property  </a:t>
            </a:r>
          </a:p>
          <a:p>
            <a:pPr marL="457200" lvl="0" indent="-317500" rtl="0">
              <a:spcBef>
                <a:spcPts val="0"/>
              </a:spcBef>
              <a:buSzPct val="100000"/>
            </a:pPr>
            <a:r>
              <a:rPr lang="en" sz="1400"/>
              <a:t>Apply properties to make equivalent expressions </a:t>
            </a:r>
          </a:p>
          <a:p>
            <a:pPr marL="457200" lvl="0" indent="-317500" rtl="0">
              <a:spcBef>
                <a:spcPts val="0"/>
              </a:spcBef>
              <a:buSzPct val="100000"/>
            </a:pPr>
            <a:r>
              <a:rPr lang="en" sz="1400" b="1"/>
              <a:t>Solve one-variable equations </a:t>
            </a:r>
            <a:r>
              <a:rPr lang="en" sz="1400"/>
              <a:t>and inequalities (G6M8, G7M6&amp;7, G8M7)</a:t>
            </a:r>
          </a:p>
          <a:p>
            <a:pPr lvl="0" rtl="0">
              <a:spcBef>
                <a:spcPts val="0"/>
              </a:spcBef>
              <a:buNone/>
            </a:pPr>
            <a:endParaRPr sz="1400"/>
          </a:p>
          <a:p>
            <a:pPr lvl="0" rtl="0">
              <a:spcBef>
                <a:spcPts val="0"/>
              </a:spcBef>
              <a:buNone/>
            </a:pPr>
            <a:endParaRPr/>
          </a:p>
        </p:txBody>
      </p:sp>
      <p:sp>
        <p:nvSpPr>
          <p:cNvPr id="204" name="Shape 204"/>
          <p:cNvSpPr txBox="1"/>
          <p:nvPr/>
        </p:nvSpPr>
        <p:spPr>
          <a:xfrm>
            <a:off x="4209525" y="1176025"/>
            <a:ext cx="3880500" cy="2854500"/>
          </a:xfrm>
          <a:prstGeom prst="rect">
            <a:avLst/>
          </a:prstGeom>
          <a:noFill/>
          <a:ln>
            <a:noFill/>
          </a:ln>
        </p:spPr>
        <p:txBody>
          <a:bodyPr lIns="91425" tIns="91425" rIns="91425" bIns="91425" anchor="t" anchorCtr="0">
            <a:noAutofit/>
          </a:bodyPr>
          <a:lstStyle/>
          <a:p>
            <a:pPr lvl="0" rtl="0">
              <a:spcBef>
                <a:spcPts val="0"/>
              </a:spcBef>
              <a:buNone/>
            </a:pPr>
            <a:r>
              <a:rPr lang="en" sz="1800"/>
              <a:t>Solve 3x - 2 = 7</a:t>
            </a:r>
          </a:p>
          <a:p>
            <a:pPr lvl="0" rtl="0">
              <a:spcBef>
                <a:spcPts val="0"/>
              </a:spcBef>
              <a:buNone/>
            </a:pPr>
            <a:endParaRPr sz="1800"/>
          </a:p>
          <a:p>
            <a:pPr lvl="0" rtl="0">
              <a:spcBef>
                <a:spcPts val="0"/>
              </a:spcBef>
              <a:buNone/>
            </a:pPr>
            <a:r>
              <a:rPr lang="en" sz="1800"/>
              <a:t>Solve 2x + 4 = 5</a:t>
            </a:r>
          </a:p>
          <a:p>
            <a:pPr lvl="0" rtl="0">
              <a:spcBef>
                <a:spcPts val="0"/>
              </a:spcBef>
              <a:buNone/>
            </a:pPr>
            <a:endParaRPr sz="1800"/>
          </a:p>
          <a:p>
            <a:pPr lvl="0">
              <a:spcBef>
                <a:spcPts val="0"/>
              </a:spcBef>
              <a:buNone/>
            </a:pPr>
            <a:r>
              <a:rPr lang="en" sz="1800"/>
              <a:t>Solve 2x + 10 = 38</a:t>
            </a:r>
          </a:p>
          <a:p>
            <a:pPr lvl="0">
              <a:spcBef>
                <a:spcPts val="0"/>
              </a:spcBef>
              <a:buNone/>
            </a:pPr>
            <a:endParaRPr sz="1800"/>
          </a:p>
          <a:p>
            <a:pPr lvl="0">
              <a:spcBef>
                <a:spcPts val="0"/>
              </a:spcBef>
              <a:buNone/>
            </a:pPr>
            <a:r>
              <a:rPr lang="en" sz="1800"/>
              <a:t>Solve -3x + 4 = 5</a:t>
            </a:r>
          </a:p>
          <a:p>
            <a:pPr lvl="0">
              <a:spcBef>
                <a:spcPts val="0"/>
              </a:spcBef>
              <a:buNone/>
            </a:pPr>
            <a:endParaRPr sz="1800"/>
          </a:p>
          <a:p>
            <a:pPr lvl="0">
              <a:spcBef>
                <a:spcPts val="0"/>
              </a:spcBef>
              <a:buNone/>
            </a:pPr>
            <a:r>
              <a:rPr lang="en" sz="1800"/>
              <a:t>Solve 2x + 10 = 38</a:t>
            </a:r>
          </a:p>
          <a:p>
            <a:pPr lvl="0">
              <a:spcBef>
                <a:spcPts val="0"/>
              </a:spcBef>
              <a:buNone/>
            </a:pPr>
            <a:endParaRPr sz="1800"/>
          </a:p>
          <a:p>
            <a:pPr lvl="0">
              <a:spcBef>
                <a:spcPts val="0"/>
              </a:spcBef>
              <a:buNone/>
            </a:pPr>
            <a:r>
              <a:rPr lang="en" sz="1800"/>
              <a:t>Solve x + 5 = 3x - 1</a:t>
            </a:r>
          </a:p>
          <a:p>
            <a:pPr lvl="0">
              <a:spcBef>
                <a:spcPts val="0"/>
              </a:spcBef>
              <a:buNone/>
            </a:pPr>
            <a:endParaRPr sz="1800"/>
          </a:p>
          <a:p>
            <a:pPr lvl="0" rtl="0">
              <a:spcBef>
                <a:spcPts val="0"/>
              </a:spcBef>
              <a:buNone/>
            </a:pPr>
            <a:r>
              <a:rPr lang="en" sz="1800"/>
              <a:t>Solve x + 4 = -x - 4</a:t>
            </a:r>
          </a:p>
          <a:p>
            <a:pPr lvl="0" rtl="0">
              <a:spcBef>
                <a:spcPts val="0"/>
              </a:spcBef>
              <a:buNone/>
            </a:pPr>
            <a:endParaRPr sz="1800"/>
          </a:p>
          <a:p>
            <a:pPr lvl="0" rtl="0">
              <a:spcBef>
                <a:spcPts val="0"/>
              </a:spcBef>
              <a:buNone/>
            </a:pPr>
            <a:endParaRPr sz="1800"/>
          </a:p>
        </p:txBody>
      </p:sp>
      <p:sp>
        <p:nvSpPr>
          <p:cNvPr id="205" name="Shape 205"/>
          <p:cNvSpPr txBox="1"/>
          <p:nvPr/>
        </p:nvSpPr>
        <p:spPr>
          <a:xfrm>
            <a:off x="6642525" y="1464025"/>
            <a:ext cx="2316000" cy="2278500"/>
          </a:xfrm>
          <a:prstGeom prst="rect">
            <a:avLst/>
          </a:prstGeom>
          <a:noFill/>
          <a:ln>
            <a:noFill/>
          </a:ln>
        </p:spPr>
        <p:txBody>
          <a:bodyPr lIns="91425" tIns="91425" rIns="91425" bIns="91425" anchor="ctr" anchorCtr="0">
            <a:noAutofit/>
          </a:bodyPr>
          <a:lstStyle/>
          <a:p>
            <a:pPr lvl="0" algn="ctr" rtl="0">
              <a:spcBef>
                <a:spcPts val="0"/>
              </a:spcBef>
              <a:buNone/>
            </a:pPr>
            <a:r>
              <a:rPr lang="en" sz="1800">
                <a:latin typeface="Alfa Slab One"/>
                <a:ea typeface="Alfa Slab One"/>
                <a:cs typeface="Alfa Slab One"/>
                <a:sym typeface="Alfa Slab One"/>
              </a:rPr>
              <a:t>What number sentence describes the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4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Integers - Use of Equation Mat B</a:t>
            </a:r>
          </a:p>
          <a:p>
            <a:pPr lvl="0" rtl="0">
              <a:spcBef>
                <a:spcPts val="0"/>
              </a:spcBef>
              <a:buNone/>
            </a:pPr>
            <a:endParaRPr/>
          </a:p>
        </p:txBody>
      </p:sp>
      <p:sp>
        <p:nvSpPr>
          <p:cNvPr id="211" name="Shape 211"/>
          <p:cNvSpPr txBox="1">
            <a:spLocks noGrp="1"/>
          </p:cNvSpPr>
          <p:nvPr>
            <p:ph type="body" idx="1"/>
          </p:nvPr>
        </p:nvSpPr>
        <p:spPr>
          <a:xfrm>
            <a:off x="311700" y="1152475"/>
            <a:ext cx="2740200" cy="3416400"/>
          </a:xfrm>
          <a:prstGeom prst="rect">
            <a:avLst/>
          </a:prstGeom>
        </p:spPr>
        <p:txBody>
          <a:bodyPr lIns="91425" tIns="91425" rIns="91425" bIns="91425" anchor="t" anchorCtr="0">
            <a:noAutofit/>
          </a:bodyPr>
          <a:lstStyle/>
          <a:p>
            <a:pPr lvl="0">
              <a:spcBef>
                <a:spcPts val="0"/>
              </a:spcBef>
              <a:buNone/>
            </a:pPr>
            <a:r>
              <a:rPr lang="en" sz="1400"/>
              <a:t>Uses might include:</a:t>
            </a:r>
          </a:p>
          <a:p>
            <a:pPr marL="457200" lvl="0" indent="-317500" rtl="0">
              <a:spcBef>
                <a:spcPts val="0"/>
              </a:spcBef>
              <a:buSzPct val="100000"/>
            </a:pPr>
            <a:r>
              <a:rPr lang="en" sz="1400" b="1"/>
              <a:t>More deeply explore multiple terms and operations on each side of an equations</a:t>
            </a:r>
          </a:p>
          <a:p>
            <a:pPr lvl="0">
              <a:spcBef>
                <a:spcPts val="0"/>
              </a:spcBef>
              <a:buNone/>
            </a:pPr>
            <a:endParaRPr sz="1400"/>
          </a:p>
          <a:p>
            <a:pPr lvl="0" rtl="0">
              <a:spcBef>
                <a:spcPts val="0"/>
              </a:spcBef>
              <a:buNone/>
            </a:pPr>
            <a:endParaRPr/>
          </a:p>
        </p:txBody>
      </p:sp>
      <p:sp>
        <p:nvSpPr>
          <p:cNvPr id="212" name="Shape 212"/>
          <p:cNvSpPr txBox="1"/>
          <p:nvPr/>
        </p:nvSpPr>
        <p:spPr>
          <a:xfrm>
            <a:off x="4209525" y="1709425"/>
            <a:ext cx="3880500" cy="1697100"/>
          </a:xfrm>
          <a:prstGeom prst="rect">
            <a:avLst/>
          </a:prstGeom>
          <a:noFill/>
          <a:ln>
            <a:noFill/>
          </a:ln>
        </p:spPr>
        <p:txBody>
          <a:bodyPr lIns="91425" tIns="91425" rIns="91425" bIns="91425" anchor="t" anchorCtr="0">
            <a:noAutofit/>
          </a:bodyPr>
          <a:lstStyle/>
          <a:p>
            <a:pPr lvl="0" rtl="0">
              <a:spcBef>
                <a:spcPts val="0"/>
              </a:spcBef>
              <a:buNone/>
            </a:pPr>
            <a:r>
              <a:rPr lang="en" sz="1800"/>
              <a:t>Solve 3(x - 5) + 1 = 2 + x</a:t>
            </a:r>
          </a:p>
          <a:p>
            <a:pPr lvl="0" rtl="0">
              <a:spcBef>
                <a:spcPts val="0"/>
              </a:spcBef>
              <a:buNone/>
            </a:pPr>
            <a:endParaRPr sz="1800"/>
          </a:p>
          <a:p>
            <a:pPr lvl="0" rtl="0">
              <a:spcBef>
                <a:spcPts val="0"/>
              </a:spcBef>
              <a:buNone/>
            </a:pPr>
            <a:r>
              <a:rPr lang="en" sz="1800"/>
              <a:t>Solve 3x -2(5x + 3) = 14 - 2x</a:t>
            </a:r>
          </a:p>
          <a:p>
            <a:pPr lvl="0" rtl="0">
              <a:spcBef>
                <a:spcPts val="0"/>
              </a:spcBef>
              <a:buNone/>
            </a:pPr>
            <a:endParaRPr sz="1800"/>
          </a:p>
          <a:p>
            <a:pPr lvl="0" rtl="0">
              <a:spcBef>
                <a:spcPts val="0"/>
              </a:spcBef>
              <a:buNone/>
            </a:pPr>
            <a:endParaRPr sz="1800"/>
          </a:p>
        </p:txBody>
      </p:sp>
      <p:sp>
        <p:nvSpPr>
          <p:cNvPr id="213" name="Shape 213"/>
          <p:cNvSpPr txBox="1"/>
          <p:nvPr/>
        </p:nvSpPr>
        <p:spPr>
          <a:xfrm>
            <a:off x="6497750" y="2987125"/>
            <a:ext cx="1927200" cy="15105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Alfa Slab One"/>
                <a:ea typeface="Alfa Slab One"/>
                <a:cs typeface="Alfa Slab One"/>
                <a:sym typeface="Alfa Slab One"/>
              </a:rPr>
              <a:t>What number sentence describes the model?</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Algebra Tile Overview</a:t>
            </a:r>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Conceptual Understanding through Manipulatives in K-5                                    </a:t>
            </a:r>
          </a:p>
          <a:p>
            <a:pPr marL="457200" lvl="0" indent="-228600" rtl="0">
              <a:spcBef>
                <a:spcPts val="0"/>
              </a:spcBef>
            </a:pPr>
            <a:r>
              <a:rPr lang="en"/>
              <a:t>Conceptual Understanding through Manipulatives in Middle Grades</a:t>
            </a:r>
          </a:p>
          <a:p>
            <a:pPr marL="914400" lvl="1" indent="-228600" rtl="0">
              <a:spcBef>
                <a:spcPts val="0"/>
              </a:spcBef>
            </a:pPr>
            <a:r>
              <a:rPr lang="en"/>
              <a:t>Making “zero” Pairs</a:t>
            </a:r>
          </a:p>
          <a:p>
            <a:pPr marL="914400" lvl="1" indent="-228600" rtl="0">
              <a:spcBef>
                <a:spcPts val="0"/>
              </a:spcBef>
            </a:pPr>
            <a:r>
              <a:rPr lang="en"/>
              <a:t>Model a word expression</a:t>
            </a:r>
          </a:p>
          <a:p>
            <a:pPr marL="914400" lvl="1" indent="-228600" rtl="0">
              <a:spcBef>
                <a:spcPts val="0"/>
              </a:spcBef>
            </a:pPr>
            <a:r>
              <a:rPr lang="en"/>
              <a:t>Build strong math vocabulary</a:t>
            </a:r>
          </a:p>
          <a:p>
            <a:pPr marL="914400" lvl="1" indent="-228600" rtl="0">
              <a:spcBef>
                <a:spcPts val="0"/>
              </a:spcBef>
            </a:pPr>
            <a:r>
              <a:rPr lang="en"/>
              <a:t>Distributive property </a:t>
            </a:r>
          </a:p>
          <a:p>
            <a:pPr marL="914400" lvl="1" indent="-228600" rtl="0">
              <a:spcBef>
                <a:spcPts val="0"/>
              </a:spcBef>
            </a:pPr>
            <a:r>
              <a:rPr lang="en"/>
              <a:t>Apply properties to make equivalent expressions</a:t>
            </a:r>
          </a:p>
          <a:p>
            <a:pPr marL="914400" lvl="1" indent="-228600" rtl="0">
              <a:spcBef>
                <a:spcPts val="0"/>
              </a:spcBef>
            </a:pPr>
            <a:r>
              <a:rPr lang="en"/>
              <a:t>Solve one-variable equations and inequalities</a:t>
            </a:r>
          </a:p>
          <a:p>
            <a:pPr marL="457200" lvl="0" indent="-228600" rtl="0">
              <a:spcBef>
                <a:spcPts val="0"/>
              </a:spcBef>
            </a:pPr>
            <a:r>
              <a:rPr lang="en"/>
              <a:t>Conceptual Understanding of Writing Algebraic Expressions and Equations</a:t>
            </a:r>
          </a:p>
          <a:p>
            <a:pPr marL="457200" lvl="0" indent="0" rt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if...</a:t>
            </a:r>
          </a:p>
        </p:txBody>
      </p:sp>
      <p:sp>
        <p:nvSpPr>
          <p:cNvPr id="219" name="Shape 219"/>
          <p:cNvSpPr txBox="1">
            <a:spLocks noGrp="1"/>
          </p:cNvSpPr>
          <p:nvPr>
            <p:ph type="body" idx="1"/>
          </p:nvPr>
        </p:nvSpPr>
        <p:spPr>
          <a:xfrm>
            <a:off x="387900" y="1152475"/>
            <a:ext cx="8520600" cy="34164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algn="ctr" rtl="0">
              <a:spcBef>
                <a:spcPts val="0"/>
              </a:spcBef>
              <a:buNone/>
            </a:pPr>
            <a:r>
              <a:rPr lang="en" sz="3600" b="1"/>
              <a:t>The equation isn’t written yet?</a:t>
            </a:r>
          </a:p>
          <a:p>
            <a:pPr lvl="0" algn="ctr" rtl="0">
              <a:spcBef>
                <a:spcPts val="0"/>
              </a:spcBef>
              <a:buNone/>
            </a:pPr>
            <a:endParaRPr sz="3600" b="1"/>
          </a:p>
          <a:p>
            <a:pPr lvl="0" algn="ctr" rtl="0">
              <a:spcBef>
                <a:spcPts val="0"/>
              </a:spcBef>
              <a:buNone/>
            </a:pPr>
            <a:endParaRPr sz="3600" b="1"/>
          </a:p>
          <a:p>
            <a:pPr lvl="0" rtl="0">
              <a:lnSpc>
                <a:spcPct val="100000"/>
              </a:lnSpc>
              <a:spcBef>
                <a:spcPts val="0"/>
              </a:spcBef>
              <a:spcAft>
                <a:spcPts val="0"/>
              </a:spcAft>
              <a:buNone/>
            </a:pPr>
            <a:endParaRPr sz="3600" b="1"/>
          </a:p>
        </p:txBody>
      </p:sp>
      <p:grpSp>
        <p:nvGrpSpPr>
          <p:cNvPr id="220" name="Shape 220"/>
          <p:cNvGrpSpPr/>
          <p:nvPr/>
        </p:nvGrpSpPr>
        <p:grpSpPr>
          <a:xfrm>
            <a:off x="947475" y="3774900"/>
            <a:ext cx="7509650" cy="662900"/>
            <a:chOff x="947475" y="3774900"/>
            <a:chExt cx="7509650" cy="662900"/>
          </a:xfrm>
        </p:grpSpPr>
        <p:cxnSp>
          <p:nvCxnSpPr>
            <p:cNvPr id="221" name="Shape 221"/>
            <p:cNvCxnSpPr/>
            <p:nvPr/>
          </p:nvCxnSpPr>
          <p:spPr>
            <a:xfrm>
              <a:off x="1127950" y="3774900"/>
              <a:ext cx="7053600" cy="0"/>
            </a:xfrm>
            <a:prstGeom prst="straightConnector1">
              <a:avLst/>
            </a:prstGeom>
            <a:noFill/>
            <a:ln w="114300" cap="flat" cmpd="sng">
              <a:solidFill>
                <a:srgbClr val="3C78D8"/>
              </a:solidFill>
              <a:prstDash val="solid"/>
              <a:round/>
              <a:headEnd type="none" w="lg" len="lg"/>
              <a:tailEnd type="none" w="lg" len="lg"/>
            </a:ln>
          </p:spPr>
        </p:cxnSp>
        <p:sp>
          <p:nvSpPr>
            <p:cNvPr id="222" name="Shape 222"/>
            <p:cNvSpPr txBox="1"/>
            <p:nvPr/>
          </p:nvSpPr>
          <p:spPr>
            <a:xfrm>
              <a:off x="947475" y="4075700"/>
              <a:ext cx="1052700" cy="285900"/>
            </a:xfrm>
            <a:prstGeom prst="rect">
              <a:avLst/>
            </a:prstGeom>
            <a:noFill/>
            <a:ln>
              <a:noFill/>
            </a:ln>
          </p:spPr>
          <p:txBody>
            <a:bodyPr lIns="91425" tIns="91425" rIns="91425" bIns="91425" anchor="t" anchorCtr="0">
              <a:noAutofit/>
            </a:bodyPr>
            <a:lstStyle/>
            <a:p>
              <a:pPr lvl="0">
                <a:spcBef>
                  <a:spcPts val="0"/>
                </a:spcBef>
                <a:buNone/>
              </a:pPr>
              <a:r>
                <a:rPr lang="en"/>
                <a:t>Concrete</a:t>
              </a:r>
            </a:p>
          </p:txBody>
        </p:sp>
        <p:sp>
          <p:nvSpPr>
            <p:cNvPr id="223" name="Shape 223"/>
            <p:cNvSpPr txBox="1"/>
            <p:nvPr/>
          </p:nvSpPr>
          <p:spPr>
            <a:xfrm>
              <a:off x="4090725" y="4133000"/>
              <a:ext cx="1654200" cy="285900"/>
            </a:xfrm>
            <a:prstGeom prst="rect">
              <a:avLst/>
            </a:prstGeom>
            <a:noFill/>
            <a:ln>
              <a:noFill/>
            </a:ln>
          </p:spPr>
          <p:txBody>
            <a:bodyPr lIns="91425" tIns="91425" rIns="91425" bIns="91425" anchor="t" anchorCtr="0">
              <a:noAutofit/>
            </a:bodyPr>
            <a:lstStyle/>
            <a:p>
              <a:pPr lvl="0" rtl="0">
                <a:spcBef>
                  <a:spcPts val="0"/>
                </a:spcBef>
                <a:buNone/>
              </a:pPr>
              <a:r>
                <a:rPr lang="en"/>
                <a:t>Representational</a:t>
              </a:r>
            </a:p>
          </p:txBody>
        </p:sp>
        <p:sp>
          <p:nvSpPr>
            <p:cNvPr id="224" name="Shape 224"/>
            <p:cNvSpPr txBox="1"/>
            <p:nvPr/>
          </p:nvSpPr>
          <p:spPr>
            <a:xfrm>
              <a:off x="7404425" y="4151900"/>
              <a:ext cx="1052700" cy="285900"/>
            </a:xfrm>
            <a:prstGeom prst="rect">
              <a:avLst/>
            </a:prstGeom>
            <a:noFill/>
            <a:ln>
              <a:noFill/>
            </a:ln>
          </p:spPr>
          <p:txBody>
            <a:bodyPr lIns="91425" tIns="91425" rIns="91425" bIns="91425" anchor="t" anchorCtr="0">
              <a:noAutofit/>
            </a:bodyPr>
            <a:lstStyle/>
            <a:p>
              <a:pPr lvl="0" rtl="0">
                <a:spcBef>
                  <a:spcPts val="0"/>
                </a:spcBef>
                <a:buNone/>
              </a:pPr>
              <a:r>
                <a:rPr lang="en"/>
                <a:t>Abstract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1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fade">
                                      <p:cBhvr>
                                        <p:cTn id="11"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30" name="Shape 2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231" name="Shape 231"/>
          <p:cNvPicPr preferRelativeResize="0"/>
          <p:nvPr/>
        </p:nvPicPr>
        <p:blipFill>
          <a:blip r:embed="rId3">
            <a:alphaModFix/>
          </a:blip>
          <a:stretch>
            <a:fillRect/>
          </a:stretch>
        </p:blipFill>
        <p:spPr>
          <a:xfrm>
            <a:off x="1899950" y="1200150"/>
            <a:ext cx="5344100" cy="7362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37" name="Shape 23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238" name="Shape 238"/>
          <p:cNvPicPr preferRelativeResize="0"/>
          <p:nvPr/>
        </p:nvPicPr>
        <p:blipFill>
          <a:blip r:embed="rId3">
            <a:alphaModFix/>
          </a:blip>
          <a:stretch>
            <a:fillRect/>
          </a:stretch>
        </p:blipFill>
        <p:spPr>
          <a:xfrm>
            <a:off x="1899950" y="1200150"/>
            <a:ext cx="5344100" cy="736224"/>
          </a:xfrm>
          <a:prstGeom prst="rect">
            <a:avLst/>
          </a:prstGeom>
          <a:noFill/>
          <a:ln>
            <a:noFill/>
          </a:ln>
        </p:spPr>
      </p:pic>
      <p:pic>
        <p:nvPicPr>
          <p:cNvPr id="239" name="Shape 239"/>
          <p:cNvPicPr preferRelativeResize="0"/>
          <p:nvPr/>
        </p:nvPicPr>
        <p:blipFill>
          <a:blip r:embed="rId4">
            <a:alphaModFix/>
          </a:blip>
          <a:stretch>
            <a:fillRect/>
          </a:stretch>
        </p:blipFill>
        <p:spPr>
          <a:xfrm>
            <a:off x="2338279" y="1936375"/>
            <a:ext cx="4467470" cy="965550"/>
          </a:xfrm>
          <a:prstGeom prst="rect">
            <a:avLst/>
          </a:prstGeom>
          <a:noFill/>
          <a:ln>
            <a:noFill/>
          </a:ln>
        </p:spPr>
      </p:pic>
      <p:cxnSp>
        <p:nvCxnSpPr>
          <p:cNvPr id="240" name="Shape 240"/>
          <p:cNvCxnSpPr/>
          <p:nvPr/>
        </p:nvCxnSpPr>
        <p:spPr>
          <a:xfrm>
            <a:off x="3293650" y="2358200"/>
            <a:ext cx="0" cy="345900"/>
          </a:xfrm>
          <a:prstGeom prst="straightConnector1">
            <a:avLst/>
          </a:prstGeom>
          <a:noFill/>
          <a:ln w="9525" cap="flat" cmpd="sng">
            <a:solidFill>
              <a:schemeClr val="dk2"/>
            </a:solidFill>
            <a:prstDash val="solid"/>
            <a:round/>
            <a:headEnd type="none" w="lg" len="lg"/>
            <a:tailEnd type="none" w="lg" len="lg"/>
          </a:ln>
        </p:spPr>
      </p:cxnSp>
      <p:cxnSp>
        <p:nvCxnSpPr>
          <p:cNvPr id="241" name="Shape 241"/>
          <p:cNvCxnSpPr/>
          <p:nvPr/>
        </p:nvCxnSpPr>
        <p:spPr>
          <a:xfrm>
            <a:off x="4120825" y="2358200"/>
            <a:ext cx="0" cy="345900"/>
          </a:xfrm>
          <a:prstGeom prst="straightConnector1">
            <a:avLst/>
          </a:prstGeom>
          <a:noFill/>
          <a:ln w="9525" cap="flat" cmpd="sng">
            <a:solidFill>
              <a:schemeClr val="dk2"/>
            </a:solidFill>
            <a:prstDash val="solid"/>
            <a:round/>
            <a:headEnd type="none" w="lg" len="lg"/>
            <a:tailEnd type="none" w="lg" len="lg"/>
          </a:ln>
        </p:spPr>
      </p:cxnSp>
      <p:cxnSp>
        <p:nvCxnSpPr>
          <p:cNvPr id="242" name="Shape 242"/>
          <p:cNvCxnSpPr/>
          <p:nvPr/>
        </p:nvCxnSpPr>
        <p:spPr>
          <a:xfrm flipH="1">
            <a:off x="5790325" y="2358200"/>
            <a:ext cx="6900" cy="3459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48" name="Shape 2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rtl="0">
              <a:spcBef>
                <a:spcPts val="0"/>
              </a:spcBef>
              <a:buNone/>
            </a:pPr>
            <a:endParaRPr/>
          </a:p>
        </p:txBody>
      </p:sp>
      <p:pic>
        <p:nvPicPr>
          <p:cNvPr id="249" name="Shape 249"/>
          <p:cNvPicPr preferRelativeResize="0"/>
          <p:nvPr/>
        </p:nvPicPr>
        <p:blipFill>
          <a:blip r:embed="rId3">
            <a:alphaModFix/>
          </a:blip>
          <a:stretch>
            <a:fillRect/>
          </a:stretch>
        </p:blipFill>
        <p:spPr>
          <a:xfrm>
            <a:off x="1899950" y="1200150"/>
            <a:ext cx="5344100" cy="736224"/>
          </a:xfrm>
          <a:prstGeom prst="rect">
            <a:avLst/>
          </a:prstGeom>
          <a:noFill/>
          <a:ln>
            <a:noFill/>
          </a:ln>
        </p:spPr>
      </p:pic>
      <p:pic>
        <p:nvPicPr>
          <p:cNvPr id="250" name="Shape 250"/>
          <p:cNvPicPr preferRelativeResize="0"/>
          <p:nvPr/>
        </p:nvPicPr>
        <p:blipFill>
          <a:blip r:embed="rId4">
            <a:alphaModFix/>
          </a:blip>
          <a:stretch>
            <a:fillRect/>
          </a:stretch>
        </p:blipFill>
        <p:spPr>
          <a:xfrm>
            <a:off x="2773090" y="2999875"/>
            <a:ext cx="3597824" cy="965549"/>
          </a:xfrm>
          <a:prstGeom prst="rect">
            <a:avLst/>
          </a:prstGeom>
          <a:noFill/>
          <a:ln>
            <a:noFill/>
          </a:ln>
        </p:spPr>
      </p:pic>
      <p:pic>
        <p:nvPicPr>
          <p:cNvPr id="251" name="Shape 251"/>
          <p:cNvPicPr preferRelativeResize="0"/>
          <p:nvPr/>
        </p:nvPicPr>
        <p:blipFill>
          <a:blip r:embed="rId5">
            <a:alphaModFix/>
          </a:blip>
          <a:stretch>
            <a:fillRect/>
          </a:stretch>
        </p:blipFill>
        <p:spPr>
          <a:xfrm>
            <a:off x="2338267" y="1985350"/>
            <a:ext cx="4467470" cy="965550"/>
          </a:xfrm>
          <a:prstGeom prst="rect">
            <a:avLst/>
          </a:prstGeom>
          <a:noFill/>
          <a:ln>
            <a:noFill/>
          </a:ln>
        </p:spPr>
      </p:pic>
      <p:cxnSp>
        <p:nvCxnSpPr>
          <p:cNvPr id="252" name="Shape 252"/>
          <p:cNvCxnSpPr/>
          <p:nvPr/>
        </p:nvCxnSpPr>
        <p:spPr>
          <a:xfrm>
            <a:off x="3308675" y="2421350"/>
            <a:ext cx="0" cy="315900"/>
          </a:xfrm>
          <a:prstGeom prst="straightConnector1">
            <a:avLst/>
          </a:prstGeom>
          <a:noFill/>
          <a:ln w="9525" cap="flat" cmpd="sng">
            <a:solidFill>
              <a:schemeClr val="dk2"/>
            </a:solidFill>
            <a:prstDash val="solid"/>
            <a:round/>
            <a:headEnd type="none" w="lg" len="lg"/>
            <a:tailEnd type="none" w="lg" len="lg"/>
          </a:ln>
        </p:spPr>
      </p:cxnSp>
      <p:cxnSp>
        <p:nvCxnSpPr>
          <p:cNvPr id="253" name="Shape 253"/>
          <p:cNvCxnSpPr/>
          <p:nvPr/>
        </p:nvCxnSpPr>
        <p:spPr>
          <a:xfrm>
            <a:off x="4090725" y="2406325"/>
            <a:ext cx="0" cy="360900"/>
          </a:xfrm>
          <a:prstGeom prst="straightConnector1">
            <a:avLst/>
          </a:prstGeom>
          <a:noFill/>
          <a:ln w="9525" cap="flat" cmpd="sng">
            <a:solidFill>
              <a:schemeClr val="dk2"/>
            </a:solidFill>
            <a:prstDash val="solid"/>
            <a:round/>
            <a:headEnd type="none" w="lg" len="lg"/>
            <a:tailEnd type="none" w="lg" len="lg"/>
          </a:ln>
        </p:spPr>
      </p:cxnSp>
      <p:cxnSp>
        <p:nvCxnSpPr>
          <p:cNvPr id="254" name="Shape 254"/>
          <p:cNvCxnSpPr/>
          <p:nvPr/>
        </p:nvCxnSpPr>
        <p:spPr>
          <a:xfrm>
            <a:off x="5767125" y="2406325"/>
            <a:ext cx="0" cy="3609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60" name="Shape 2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261" name="Shape 261"/>
          <p:cNvPicPr preferRelativeResize="0"/>
          <p:nvPr/>
        </p:nvPicPr>
        <p:blipFill>
          <a:blip r:embed="rId3">
            <a:alphaModFix/>
          </a:blip>
          <a:stretch>
            <a:fillRect/>
          </a:stretch>
        </p:blipFill>
        <p:spPr>
          <a:xfrm>
            <a:off x="1899950" y="1200150"/>
            <a:ext cx="5344100" cy="736224"/>
          </a:xfrm>
          <a:prstGeom prst="rect">
            <a:avLst/>
          </a:prstGeom>
          <a:noFill/>
          <a:ln>
            <a:noFill/>
          </a:ln>
        </p:spPr>
      </p:pic>
      <p:pic>
        <p:nvPicPr>
          <p:cNvPr id="262" name="Shape 262"/>
          <p:cNvPicPr preferRelativeResize="0"/>
          <p:nvPr/>
        </p:nvPicPr>
        <p:blipFill>
          <a:blip r:embed="rId4">
            <a:alphaModFix/>
          </a:blip>
          <a:stretch>
            <a:fillRect/>
          </a:stretch>
        </p:blipFill>
        <p:spPr>
          <a:xfrm>
            <a:off x="2338279" y="1936375"/>
            <a:ext cx="4467470" cy="965550"/>
          </a:xfrm>
          <a:prstGeom prst="rect">
            <a:avLst/>
          </a:prstGeom>
          <a:noFill/>
          <a:ln>
            <a:noFill/>
          </a:ln>
        </p:spPr>
      </p:pic>
      <p:pic>
        <p:nvPicPr>
          <p:cNvPr id="263" name="Shape 263"/>
          <p:cNvPicPr preferRelativeResize="0"/>
          <p:nvPr/>
        </p:nvPicPr>
        <p:blipFill>
          <a:blip r:embed="rId5">
            <a:alphaModFix/>
          </a:blip>
          <a:stretch>
            <a:fillRect/>
          </a:stretch>
        </p:blipFill>
        <p:spPr>
          <a:xfrm>
            <a:off x="2773090" y="2999875"/>
            <a:ext cx="3597824" cy="965549"/>
          </a:xfrm>
          <a:prstGeom prst="rect">
            <a:avLst/>
          </a:prstGeom>
          <a:noFill/>
          <a:ln>
            <a:noFill/>
          </a:ln>
        </p:spPr>
      </p:pic>
      <p:cxnSp>
        <p:nvCxnSpPr>
          <p:cNvPr id="264" name="Shape 264"/>
          <p:cNvCxnSpPr/>
          <p:nvPr/>
        </p:nvCxnSpPr>
        <p:spPr>
          <a:xfrm>
            <a:off x="3293650" y="2358200"/>
            <a:ext cx="0" cy="345900"/>
          </a:xfrm>
          <a:prstGeom prst="straightConnector1">
            <a:avLst/>
          </a:prstGeom>
          <a:noFill/>
          <a:ln w="9525" cap="flat" cmpd="sng">
            <a:solidFill>
              <a:schemeClr val="dk2"/>
            </a:solidFill>
            <a:prstDash val="solid"/>
            <a:round/>
            <a:headEnd type="none" w="lg" len="lg"/>
            <a:tailEnd type="none" w="lg" len="lg"/>
          </a:ln>
        </p:spPr>
      </p:cxnSp>
      <p:cxnSp>
        <p:nvCxnSpPr>
          <p:cNvPr id="265" name="Shape 265"/>
          <p:cNvCxnSpPr/>
          <p:nvPr/>
        </p:nvCxnSpPr>
        <p:spPr>
          <a:xfrm>
            <a:off x="4120825" y="2358200"/>
            <a:ext cx="0" cy="345900"/>
          </a:xfrm>
          <a:prstGeom prst="straightConnector1">
            <a:avLst/>
          </a:prstGeom>
          <a:noFill/>
          <a:ln w="9525" cap="flat" cmpd="sng">
            <a:solidFill>
              <a:schemeClr val="dk2"/>
            </a:solidFill>
            <a:prstDash val="solid"/>
            <a:round/>
            <a:headEnd type="none" w="lg" len="lg"/>
            <a:tailEnd type="none" w="lg" len="lg"/>
          </a:ln>
        </p:spPr>
      </p:cxnSp>
      <p:cxnSp>
        <p:nvCxnSpPr>
          <p:cNvPr id="266" name="Shape 266"/>
          <p:cNvCxnSpPr/>
          <p:nvPr/>
        </p:nvCxnSpPr>
        <p:spPr>
          <a:xfrm flipH="1">
            <a:off x="5790325" y="2358200"/>
            <a:ext cx="6900" cy="345900"/>
          </a:xfrm>
          <a:prstGeom prst="straightConnector1">
            <a:avLst/>
          </a:prstGeom>
          <a:noFill/>
          <a:ln w="9525" cap="flat" cmpd="sng">
            <a:solidFill>
              <a:schemeClr val="dk2"/>
            </a:solidFill>
            <a:prstDash val="solid"/>
            <a:round/>
            <a:headEnd type="none" w="lg" len="lg"/>
            <a:tailEnd type="none" w="lg" len="lg"/>
          </a:ln>
        </p:spPr>
      </p:cxnSp>
      <p:sp>
        <p:nvSpPr>
          <p:cNvPr id="267" name="Shape 267"/>
          <p:cNvSpPr txBox="1"/>
          <p:nvPr/>
        </p:nvSpPr>
        <p:spPr>
          <a:xfrm>
            <a:off x="3744900" y="3965425"/>
            <a:ext cx="1654200" cy="456300"/>
          </a:xfrm>
          <a:prstGeom prst="rect">
            <a:avLst/>
          </a:prstGeom>
          <a:noFill/>
          <a:ln>
            <a:noFill/>
          </a:ln>
        </p:spPr>
        <p:txBody>
          <a:bodyPr lIns="91425" tIns="91425" rIns="91425" bIns="91425" anchor="t" anchorCtr="0">
            <a:noAutofit/>
          </a:bodyPr>
          <a:lstStyle/>
          <a:p>
            <a:pPr lvl="0" rtl="0">
              <a:spcBef>
                <a:spcPts val="0"/>
              </a:spcBef>
              <a:buNone/>
            </a:pPr>
            <a:r>
              <a:rPr lang="en" sz="2400"/>
              <a:t>3 +  2  = 5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73" name="Shape 2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2400" b="1"/>
              <a:t>Go Math Grade 3</a:t>
            </a:r>
          </a:p>
          <a:p>
            <a:pPr lvl="0" rtl="0">
              <a:spcBef>
                <a:spcPts val="0"/>
              </a:spcBef>
              <a:buNone/>
            </a:pPr>
            <a:endParaRPr/>
          </a:p>
        </p:txBody>
      </p:sp>
      <p:pic>
        <p:nvPicPr>
          <p:cNvPr id="274" name="Shape 274"/>
          <p:cNvPicPr preferRelativeResize="0"/>
          <p:nvPr/>
        </p:nvPicPr>
        <p:blipFill>
          <a:blip r:embed="rId3">
            <a:alphaModFix/>
          </a:blip>
          <a:stretch>
            <a:fillRect/>
          </a:stretch>
        </p:blipFill>
        <p:spPr>
          <a:xfrm>
            <a:off x="233600" y="2152650"/>
            <a:ext cx="4985099" cy="1246274"/>
          </a:xfrm>
          <a:prstGeom prst="rect">
            <a:avLst/>
          </a:prstGeom>
          <a:noFill/>
          <a:ln>
            <a:noFill/>
          </a:ln>
        </p:spPr>
      </p:pic>
      <p:pic>
        <p:nvPicPr>
          <p:cNvPr id="275" name="Shape 275"/>
          <p:cNvPicPr preferRelativeResize="0"/>
          <p:nvPr/>
        </p:nvPicPr>
        <p:blipFill>
          <a:blip r:embed="rId4">
            <a:alphaModFix/>
          </a:blip>
          <a:stretch>
            <a:fillRect/>
          </a:stretch>
        </p:blipFill>
        <p:spPr>
          <a:xfrm>
            <a:off x="5408200" y="2100035"/>
            <a:ext cx="3236075" cy="2306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81" name="Shape 2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2400" b="1"/>
              <a:t>Go Math Grade 4</a:t>
            </a:r>
          </a:p>
          <a:p>
            <a:pPr lvl="0" rtl="0">
              <a:spcBef>
                <a:spcPts val="0"/>
              </a:spcBef>
              <a:buNone/>
            </a:pPr>
            <a:endParaRPr/>
          </a:p>
        </p:txBody>
      </p:sp>
      <p:pic>
        <p:nvPicPr>
          <p:cNvPr id="282" name="Shape 282"/>
          <p:cNvPicPr preferRelativeResize="0"/>
          <p:nvPr/>
        </p:nvPicPr>
        <p:blipFill>
          <a:blip r:embed="rId3">
            <a:alphaModFix/>
          </a:blip>
          <a:stretch>
            <a:fillRect/>
          </a:stretch>
        </p:blipFill>
        <p:spPr>
          <a:xfrm>
            <a:off x="272275" y="1906057"/>
            <a:ext cx="8599449" cy="19092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88" name="Shape 2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b="1"/>
              <a:t>Go Math</a:t>
            </a:r>
          </a:p>
          <a:p>
            <a:pPr lvl="0">
              <a:spcBef>
                <a:spcPts val="0"/>
              </a:spcBef>
              <a:buNone/>
            </a:pPr>
            <a:endParaRPr sz="2400" b="1"/>
          </a:p>
          <a:p>
            <a:pPr marL="457200" lvl="0" indent="-228600">
              <a:spcBef>
                <a:spcPts val="0"/>
              </a:spcBef>
              <a:buChar char="●"/>
            </a:pPr>
            <a:r>
              <a:rPr lang="en"/>
              <a:t>Lorkich picked 3 times as much corn as Ethup.  </a:t>
            </a:r>
          </a:p>
          <a:p>
            <a:pPr marL="457200" lvl="0" indent="-228600" rtl="0">
              <a:spcBef>
                <a:spcPts val="0"/>
              </a:spcBef>
              <a:buChar char="●"/>
            </a:pPr>
            <a:endParaRPr/>
          </a:p>
        </p:txBody>
      </p:sp>
      <p:pic>
        <p:nvPicPr>
          <p:cNvPr id="289" name="Shape 289"/>
          <p:cNvPicPr preferRelativeResize="0"/>
          <p:nvPr/>
        </p:nvPicPr>
        <p:blipFill>
          <a:blip r:embed="rId3">
            <a:alphaModFix/>
          </a:blip>
          <a:stretch>
            <a:fillRect/>
          </a:stretch>
        </p:blipFill>
        <p:spPr>
          <a:xfrm>
            <a:off x="6341699" y="1472700"/>
            <a:ext cx="2691375" cy="1795150"/>
          </a:xfrm>
          <a:prstGeom prst="rect">
            <a:avLst/>
          </a:prstGeom>
          <a:noFill/>
          <a:ln>
            <a:noFill/>
          </a:ln>
        </p:spPr>
      </p:pic>
      <p:pic>
        <p:nvPicPr>
          <p:cNvPr id="290" name="Shape 290"/>
          <p:cNvPicPr preferRelativeResize="0"/>
          <p:nvPr/>
        </p:nvPicPr>
        <p:blipFill>
          <a:blip r:embed="rId4">
            <a:alphaModFix/>
          </a:blip>
          <a:stretch>
            <a:fillRect/>
          </a:stretch>
        </p:blipFill>
        <p:spPr>
          <a:xfrm>
            <a:off x="949800" y="1664525"/>
            <a:ext cx="1073725" cy="721050"/>
          </a:xfrm>
          <a:prstGeom prst="rect">
            <a:avLst/>
          </a:prstGeom>
          <a:noFill/>
          <a:ln>
            <a:noFill/>
          </a:ln>
        </p:spPr>
      </p:pic>
      <p:pic>
        <p:nvPicPr>
          <p:cNvPr id="291" name="Shape 291"/>
          <p:cNvPicPr preferRelativeResize="0"/>
          <p:nvPr/>
        </p:nvPicPr>
        <p:blipFill>
          <a:blip r:embed="rId5">
            <a:alphaModFix/>
          </a:blip>
          <a:stretch>
            <a:fillRect/>
          </a:stretch>
        </p:blipFill>
        <p:spPr>
          <a:xfrm>
            <a:off x="3752250" y="1017725"/>
            <a:ext cx="1769750" cy="13383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297" name="Shape 2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2400" b="1"/>
              <a:t>Go Math</a:t>
            </a:r>
          </a:p>
          <a:p>
            <a:pPr lvl="0" rtl="0">
              <a:spcBef>
                <a:spcPts val="0"/>
              </a:spcBef>
              <a:buNone/>
            </a:pPr>
            <a:endParaRPr sz="2400" b="1"/>
          </a:p>
          <a:p>
            <a:pPr marL="457200" lvl="0" indent="-228600" rtl="0">
              <a:spcBef>
                <a:spcPts val="0"/>
              </a:spcBef>
              <a:buChar char="●"/>
            </a:pPr>
            <a:r>
              <a:rPr lang="en"/>
              <a:t>Lorkich picked 3 times as much corn as Ethup.  </a:t>
            </a:r>
          </a:p>
          <a:p>
            <a:pPr marL="457200" lvl="0" indent="-228600" rtl="0">
              <a:spcBef>
                <a:spcPts val="0"/>
              </a:spcBef>
              <a:buChar char="●"/>
            </a:pPr>
            <a:r>
              <a:rPr lang="en"/>
              <a:t>Together, they pick 96 ears of corn.  </a:t>
            </a:r>
          </a:p>
          <a:p>
            <a:pPr marL="457200" lvl="0" indent="-228600" rtl="0">
              <a:spcBef>
                <a:spcPts val="0"/>
              </a:spcBef>
              <a:buChar char="●"/>
            </a:pPr>
            <a:endParaRPr/>
          </a:p>
        </p:txBody>
      </p:sp>
      <p:pic>
        <p:nvPicPr>
          <p:cNvPr id="298" name="Shape 298"/>
          <p:cNvPicPr preferRelativeResize="0"/>
          <p:nvPr/>
        </p:nvPicPr>
        <p:blipFill>
          <a:blip r:embed="rId3">
            <a:alphaModFix/>
          </a:blip>
          <a:stretch>
            <a:fillRect/>
          </a:stretch>
        </p:blipFill>
        <p:spPr>
          <a:xfrm>
            <a:off x="949800" y="1664525"/>
            <a:ext cx="1073725" cy="721050"/>
          </a:xfrm>
          <a:prstGeom prst="rect">
            <a:avLst/>
          </a:prstGeom>
          <a:noFill/>
          <a:ln>
            <a:noFill/>
          </a:ln>
        </p:spPr>
      </p:pic>
      <p:pic>
        <p:nvPicPr>
          <p:cNvPr id="299" name="Shape 299"/>
          <p:cNvPicPr preferRelativeResize="0"/>
          <p:nvPr/>
        </p:nvPicPr>
        <p:blipFill>
          <a:blip r:embed="rId4">
            <a:alphaModFix/>
          </a:blip>
          <a:stretch>
            <a:fillRect/>
          </a:stretch>
        </p:blipFill>
        <p:spPr>
          <a:xfrm>
            <a:off x="6341699" y="1472700"/>
            <a:ext cx="2691375" cy="1795150"/>
          </a:xfrm>
          <a:prstGeom prst="rect">
            <a:avLst/>
          </a:prstGeom>
          <a:noFill/>
          <a:ln>
            <a:noFill/>
          </a:ln>
        </p:spPr>
      </p:pic>
      <p:pic>
        <p:nvPicPr>
          <p:cNvPr id="300" name="Shape 300"/>
          <p:cNvPicPr preferRelativeResize="0"/>
          <p:nvPr/>
        </p:nvPicPr>
        <p:blipFill>
          <a:blip r:embed="rId5">
            <a:alphaModFix/>
          </a:blip>
          <a:stretch>
            <a:fillRect/>
          </a:stretch>
        </p:blipFill>
        <p:spPr>
          <a:xfrm>
            <a:off x="3752250" y="1017725"/>
            <a:ext cx="1769750" cy="13383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Progression before Middle Grades </a:t>
            </a:r>
          </a:p>
        </p:txBody>
      </p:sp>
      <p:sp>
        <p:nvSpPr>
          <p:cNvPr id="306" name="Shape 3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2400" b="1"/>
              <a:t>Go Math</a:t>
            </a:r>
          </a:p>
          <a:p>
            <a:pPr lvl="0" rtl="0">
              <a:spcBef>
                <a:spcPts val="0"/>
              </a:spcBef>
              <a:buNone/>
            </a:pPr>
            <a:endParaRPr sz="2400" b="1"/>
          </a:p>
          <a:p>
            <a:pPr marL="457200" lvl="0" indent="-228600" rtl="0">
              <a:spcBef>
                <a:spcPts val="0"/>
              </a:spcBef>
              <a:buChar char="●"/>
            </a:pPr>
            <a:r>
              <a:rPr lang="en"/>
              <a:t>Lorkich picked 3 times as much corn as Ethup.  </a:t>
            </a:r>
          </a:p>
          <a:p>
            <a:pPr marL="457200" lvl="0" indent="-228600" rtl="0">
              <a:spcBef>
                <a:spcPts val="0"/>
              </a:spcBef>
              <a:buChar char="●"/>
            </a:pPr>
            <a:r>
              <a:rPr lang="en"/>
              <a:t>Together, they pick 96 ears of corn.  </a:t>
            </a:r>
          </a:p>
          <a:p>
            <a:pPr marL="457200" lvl="0" indent="-228600" rtl="0">
              <a:spcBef>
                <a:spcPts val="0"/>
              </a:spcBef>
              <a:buChar char="●"/>
            </a:pPr>
            <a:r>
              <a:rPr lang="en"/>
              <a:t>Ethup wants to divide the number of ears she picked equally among 8 bags.  How many ears of corn will Ethup put into each of the 8 bags?</a:t>
            </a:r>
          </a:p>
        </p:txBody>
      </p:sp>
      <p:pic>
        <p:nvPicPr>
          <p:cNvPr id="307" name="Shape 307"/>
          <p:cNvPicPr preferRelativeResize="0"/>
          <p:nvPr/>
        </p:nvPicPr>
        <p:blipFill>
          <a:blip r:embed="rId3">
            <a:alphaModFix/>
          </a:blip>
          <a:stretch>
            <a:fillRect/>
          </a:stretch>
        </p:blipFill>
        <p:spPr>
          <a:xfrm>
            <a:off x="3752250" y="1017725"/>
            <a:ext cx="1769750" cy="1338374"/>
          </a:xfrm>
          <a:prstGeom prst="rect">
            <a:avLst/>
          </a:prstGeom>
          <a:noFill/>
          <a:ln>
            <a:noFill/>
          </a:ln>
        </p:spPr>
      </p:pic>
      <p:pic>
        <p:nvPicPr>
          <p:cNvPr id="308" name="Shape 308"/>
          <p:cNvPicPr preferRelativeResize="0"/>
          <p:nvPr/>
        </p:nvPicPr>
        <p:blipFill>
          <a:blip r:embed="rId4">
            <a:alphaModFix/>
          </a:blip>
          <a:stretch>
            <a:fillRect/>
          </a:stretch>
        </p:blipFill>
        <p:spPr>
          <a:xfrm>
            <a:off x="949800" y="1664525"/>
            <a:ext cx="1073725" cy="721050"/>
          </a:xfrm>
          <a:prstGeom prst="rect">
            <a:avLst/>
          </a:prstGeom>
          <a:noFill/>
          <a:ln>
            <a:noFill/>
          </a:ln>
        </p:spPr>
      </p:pic>
      <p:pic>
        <p:nvPicPr>
          <p:cNvPr id="309" name="Shape 309"/>
          <p:cNvPicPr preferRelativeResize="0"/>
          <p:nvPr/>
        </p:nvPicPr>
        <p:blipFill>
          <a:blip r:embed="rId5">
            <a:alphaModFix/>
          </a:blip>
          <a:stretch>
            <a:fillRect/>
          </a:stretch>
        </p:blipFill>
        <p:spPr>
          <a:xfrm>
            <a:off x="6765449" y="1472700"/>
            <a:ext cx="2267625" cy="1512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a:alphaModFix/>
          </a:blip>
          <a:stretch>
            <a:fillRect/>
          </a:stretch>
        </p:blipFill>
        <p:spPr>
          <a:xfrm>
            <a:off x="813896" y="47850"/>
            <a:ext cx="7157356" cy="5143499"/>
          </a:xfrm>
          <a:prstGeom prst="rect">
            <a:avLst/>
          </a:prstGeom>
          <a:noFill/>
          <a:ln>
            <a:noFill/>
          </a:ln>
        </p:spPr>
      </p:pic>
      <p:sp>
        <p:nvSpPr>
          <p:cNvPr id="69" name="Shape 69"/>
          <p:cNvSpPr txBox="1">
            <a:spLocks noGrp="1"/>
          </p:cNvSpPr>
          <p:nvPr>
            <p:ph type="title"/>
          </p:nvPr>
        </p:nvSpPr>
        <p:spPr>
          <a:xfrm>
            <a:off x="4832500" y="205800"/>
            <a:ext cx="3748500" cy="572700"/>
          </a:xfrm>
          <a:prstGeom prst="rect">
            <a:avLst/>
          </a:prstGeom>
        </p:spPr>
        <p:txBody>
          <a:bodyPr lIns="91425" tIns="91425" rIns="91425" bIns="91425" anchor="t" anchorCtr="0">
            <a:noAutofit/>
          </a:bodyPr>
          <a:lstStyle/>
          <a:p>
            <a:pPr lvl="0">
              <a:spcBef>
                <a:spcPts val="0"/>
              </a:spcBef>
              <a:buNone/>
            </a:pPr>
            <a:r>
              <a:rPr lang="en" sz="2400"/>
              <a:t>Achievethecore.org</a:t>
            </a:r>
          </a:p>
          <a:p>
            <a:pPr lvl="0">
              <a:spcBef>
                <a:spcPts val="0"/>
              </a:spcBef>
              <a:buNone/>
            </a:pPr>
            <a:r>
              <a:rPr lang="en" sz="2400"/>
              <a:t>K-8 Progression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Sample Task from SBAC Grade 6 </a:t>
            </a:r>
          </a:p>
        </p:txBody>
      </p:sp>
      <p:sp>
        <p:nvSpPr>
          <p:cNvPr id="315" name="Shape 3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A recipe requires ½ cup of flour for every batch of cookies.  How many full batches of cookies can be made with 5 ½ cups of flour?</a:t>
            </a:r>
          </a:p>
          <a:p>
            <a:pPr lvl="0" rtl="0">
              <a:spcBef>
                <a:spcPts val="0"/>
              </a:spcBef>
              <a:buNone/>
            </a:pPr>
            <a:endParaRPr/>
          </a:p>
        </p:txBody>
      </p:sp>
      <p:sp>
        <p:nvSpPr>
          <p:cNvPr id="316" name="Shape 316"/>
          <p:cNvSpPr/>
          <p:nvPr/>
        </p:nvSpPr>
        <p:spPr>
          <a:xfrm>
            <a:off x="1639300" y="2827425"/>
            <a:ext cx="902400" cy="57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Sample Task </a:t>
            </a:r>
          </a:p>
        </p:txBody>
      </p:sp>
      <p:sp>
        <p:nvSpPr>
          <p:cNvPr id="322" name="Shape 32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Allan puts some brown sugar on a dish.  The total weight of the brown sugar and the dish 110 ounces.  Bella puts three times the amount of brown sugar as Allan did, on an identical dish.  The total weight of Bella’s brown sugar and the dish is 290 ounces.  </a:t>
            </a:r>
          </a:p>
          <a:p>
            <a:pPr lvl="0" rtl="0">
              <a:spcBef>
                <a:spcPts val="0"/>
              </a:spcBef>
              <a:buNone/>
            </a:pPr>
            <a:r>
              <a:rPr lang="en"/>
              <a:t>Find the weight of the brown sugar that Bella puts on the dish.</a:t>
            </a:r>
          </a:p>
          <a:p>
            <a:pPr lvl="0" rtl="0">
              <a:spcBef>
                <a:spcPts val="0"/>
              </a:spcBef>
              <a:buNone/>
            </a:pPr>
            <a:endParaRPr/>
          </a:p>
          <a:p>
            <a:pPr lvl="0" rtl="0">
              <a:spcBef>
                <a:spcPts val="0"/>
              </a:spcBef>
              <a:buNone/>
            </a:pPr>
            <a:endParaRPr/>
          </a:p>
        </p:txBody>
      </p:sp>
      <p:sp>
        <p:nvSpPr>
          <p:cNvPr id="323" name="Shape 323"/>
          <p:cNvSpPr/>
          <p:nvPr/>
        </p:nvSpPr>
        <p:spPr>
          <a:xfrm>
            <a:off x="1639300" y="3284625"/>
            <a:ext cx="902400" cy="57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p:nvPr/>
        </p:nvSpPr>
        <p:spPr>
          <a:xfrm>
            <a:off x="2553700" y="3284625"/>
            <a:ext cx="498600" cy="572700"/>
          </a:xfrm>
          <a:prstGeom prst="rect">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10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Sample Task </a:t>
            </a:r>
          </a:p>
        </p:txBody>
      </p:sp>
      <p:sp>
        <p:nvSpPr>
          <p:cNvPr id="330" name="Shape 330"/>
          <p:cNvSpPr txBox="1">
            <a:spLocks noGrp="1"/>
          </p:cNvSpPr>
          <p:nvPr>
            <p:ph type="body" idx="1"/>
          </p:nvPr>
        </p:nvSpPr>
        <p:spPr>
          <a:xfrm>
            <a:off x="311700" y="1152475"/>
            <a:ext cx="8520600" cy="3750900"/>
          </a:xfrm>
          <a:prstGeom prst="rect">
            <a:avLst/>
          </a:prstGeom>
        </p:spPr>
        <p:txBody>
          <a:bodyPr lIns="91425" tIns="91425" rIns="91425" bIns="91425" anchor="t" anchorCtr="0">
            <a:noAutofit/>
          </a:bodyPr>
          <a:lstStyle/>
          <a:p>
            <a:pPr lvl="0" rtl="0">
              <a:spcBef>
                <a:spcPts val="0"/>
              </a:spcBef>
              <a:buNone/>
            </a:pPr>
            <a:r>
              <a:rPr lang="en"/>
              <a:t>Allan puts some brown sugar on a dish.  The total weight of the brown sugar and the dish 110 ounces.  Bella puts three times the amount of brown sugar as Allan did, on an identical dish.  The total weight of Bella’s brown sugar and the dish is 290 ounces.  </a:t>
            </a:r>
          </a:p>
          <a:p>
            <a:pPr lvl="0" rtl="0">
              <a:spcBef>
                <a:spcPts val="0"/>
              </a:spcBef>
              <a:buNone/>
            </a:pPr>
            <a:r>
              <a:rPr lang="en"/>
              <a:t>Find the weight of the brown sugar that Bella puts on the dish.</a:t>
            </a:r>
          </a:p>
          <a:p>
            <a:pPr lvl="0" rtl="0">
              <a:spcBef>
                <a:spcPts val="0"/>
              </a:spcBef>
              <a:buNone/>
            </a:pPr>
            <a:endParaRPr/>
          </a:p>
          <a:p>
            <a:pPr lvl="0" rtl="0">
              <a:spcBef>
                <a:spcPts val="0"/>
              </a:spcBef>
              <a:buNone/>
            </a:pPr>
            <a:endParaRPr/>
          </a:p>
        </p:txBody>
      </p:sp>
      <p:sp>
        <p:nvSpPr>
          <p:cNvPr id="331" name="Shape 331"/>
          <p:cNvSpPr/>
          <p:nvPr/>
        </p:nvSpPr>
        <p:spPr>
          <a:xfrm>
            <a:off x="1639300" y="3284625"/>
            <a:ext cx="902400" cy="57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2553700" y="3284625"/>
            <a:ext cx="498600" cy="572700"/>
          </a:xfrm>
          <a:prstGeom prst="rect">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33" name="Shape 333"/>
          <p:cNvGrpSpPr/>
          <p:nvPr/>
        </p:nvGrpSpPr>
        <p:grpSpPr>
          <a:xfrm>
            <a:off x="1639300" y="4122825"/>
            <a:ext cx="3241800" cy="572700"/>
            <a:chOff x="1639300" y="4122825"/>
            <a:chExt cx="3241800" cy="572700"/>
          </a:xfrm>
        </p:grpSpPr>
        <p:sp>
          <p:nvSpPr>
            <p:cNvPr id="334" name="Shape 334"/>
            <p:cNvSpPr/>
            <p:nvPr/>
          </p:nvSpPr>
          <p:spPr>
            <a:xfrm>
              <a:off x="1639300" y="4122825"/>
              <a:ext cx="902400" cy="57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2553700" y="4122825"/>
              <a:ext cx="902400" cy="57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3468100" y="4122825"/>
              <a:ext cx="902400" cy="57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4382500" y="4122825"/>
              <a:ext cx="498600" cy="572700"/>
            </a:xfrm>
            <a:prstGeom prst="rect">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1000"/>
                                        <p:tgtEl>
                                          <p:spTgt spid="3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
                                        </p:tgtEl>
                                        <p:attrNameLst>
                                          <p:attrName>style.visibility</p:attrName>
                                        </p:attrNameLst>
                                      </p:cBhvr>
                                      <p:to>
                                        <p:strVal val="visible"/>
                                      </p:to>
                                    </p:set>
                                    <p:animEffect transition="in" filter="fade">
                                      <p:cBhvr>
                                        <p:cTn id="17" dur="1000"/>
                                        <p:tgtEl>
                                          <p:spTgt spid="3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
                                        </p:tgtEl>
                                        <p:attrNameLst>
                                          <p:attrName>style.visibility</p:attrName>
                                        </p:attrNameLst>
                                      </p:cBhvr>
                                      <p:to>
                                        <p:strVal val="visible"/>
                                      </p:to>
                                    </p:set>
                                    <p:animEffect transition="in" filter="fade">
                                      <p:cBhvr>
                                        <p:cTn id="22"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659725" y="1940100"/>
            <a:ext cx="6891900" cy="1411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3" name="Shape 343"/>
          <p:cNvSpPr txBox="1">
            <a:spLocks noGrp="1"/>
          </p:cNvSpPr>
          <p:nvPr>
            <p:ph type="title"/>
          </p:nvPr>
        </p:nvSpPr>
        <p:spPr>
          <a:xfrm>
            <a:off x="311700" y="445025"/>
            <a:ext cx="8520600" cy="1411800"/>
          </a:xfrm>
          <a:prstGeom prst="rect">
            <a:avLst/>
          </a:prstGeom>
        </p:spPr>
        <p:txBody>
          <a:bodyPr lIns="91425" tIns="91425" rIns="91425" bIns="91425" anchor="t" anchorCtr="0">
            <a:noAutofit/>
          </a:bodyPr>
          <a:lstStyle/>
          <a:p>
            <a:pPr lvl="0" rtl="0">
              <a:spcBef>
                <a:spcPts val="0"/>
              </a:spcBef>
              <a:buNone/>
            </a:pPr>
            <a:r>
              <a:rPr lang="en"/>
              <a:t>Partner Time:  developing equations from bar models</a:t>
            </a:r>
          </a:p>
        </p:txBody>
      </p:sp>
      <p:sp>
        <p:nvSpPr>
          <p:cNvPr id="344" name="Shape 344"/>
          <p:cNvSpPr txBox="1">
            <a:spLocks noGrp="1"/>
          </p:cNvSpPr>
          <p:nvPr>
            <p:ph type="body" idx="1"/>
          </p:nvPr>
        </p:nvSpPr>
        <p:spPr>
          <a:xfrm>
            <a:off x="311700" y="1856825"/>
            <a:ext cx="8520600" cy="2906700"/>
          </a:xfrm>
          <a:prstGeom prst="rect">
            <a:avLst/>
          </a:prstGeom>
        </p:spPr>
        <p:txBody>
          <a:bodyPr lIns="91425" tIns="91425" rIns="91425" bIns="91425" anchor="t" anchorCtr="0">
            <a:noAutofit/>
          </a:bodyPr>
          <a:lstStyle/>
          <a:p>
            <a:pPr marL="0" lvl="0" indent="457200" rtl="0">
              <a:spcBef>
                <a:spcPts val="0"/>
              </a:spcBef>
              <a:buNone/>
            </a:pPr>
            <a:r>
              <a:rPr lang="en" b="1">
                <a:solidFill>
                  <a:srgbClr val="000000"/>
                </a:solidFill>
              </a:rPr>
              <a:t>Using a Diagram                                   	Related Equations</a:t>
            </a:r>
          </a:p>
          <a:p>
            <a:pPr lvl="0" indent="457200" rtl="0">
              <a:spcBef>
                <a:spcPts val="0"/>
              </a:spcBef>
              <a:buNone/>
            </a:pPr>
            <a:endParaRPr b="1">
              <a:solidFill>
                <a:srgbClr val="000000"/>
              </a:solidFill>
            </a:endParaRPr>
          </a:p>
          <a:p>
            <a:pPr lvl="0" indent="457200" rtl="0">
              <a:spcBef>
                <a:spcPts val="0"/>
              </a:spcBef>
              <a:buNone/>
            </a:pPr>
            <a:endParaRPr b="1">
              <a:solidFill>
                <a:srgbClr val="000000"/>
              </a:solidFill>
            </a:endParaRPr>
          </a:p>
          <a:p>
            <a:pPr marL="0" lvl="0" indent="0" algn="r" rtl="0">
              <a:lnSpc>
                <a:spcPct val="100000"/>
              </a:lnSpc>
              <a:spcBef>
                <a:spcPts val="0"/>
              </a:spcBef>
              <a:buNone/>
            </a:pPr>
            <a:endParaRPr b="1">
              <a:solidFill>
                <a:srgbClr val="0000FF"/>
              </a:solidFill>
            </a:endParaRPr>
          </a:p>
          <a:p>
            <a:pPr lvl="0" indent="457200">
              <a:spcBef>
                <a:spcPts val="0"/>
              </a:spcBef>
              <a:buNone/>
            </a:pPr>
            <a:endParaRPr b="1">
              <a:solidFill>
                <a:srgbClr val="000000"/>
              </a:solidFill>
            </a:endParaRPr>
          </a:p>
          <a:p>
            <a:pPr lvl="0" rt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p:nvPr/>
        </p:nvSpPr>
        <p:spPr>
          <a:xfrm>
            <a:off x="659725" y="1940100"/>
            <a:ext cx="6891900" cy="1411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0" name="Shape 350"/>
          <p:cNvSpPr txBox="1">
            <a:spLocks noGrp="1"/>
          </p:cNvSpPr>
          <p:nvPr>
            <p:ph type="title"/>
          </p:nvPr>
        </p:nvSpPr>
        <p:spPr>
          <a:xfrm>
            <a:off x="311700" y="445025"/>
            <a:ext cx="8520600" cy="1411800"/>
          </a:xfrm>
          <a:prstGeom prst="rect">
            <a:avLst/>
          </a:prstGeom>
        </p:spPr>
        <p:txBody>
          <a:bodyPr lIns="91425" tIns="91425" rIns="91425" bIns="91425" anchor="t" anchorCtr="0">
            <a:noAutofit/>
          </a:bodyPr>
          <a:lstStyle/>
          <a:p>
            <a:pPr lvl="0" rtl="0">
              <a:spcBef>
                <a:spcPts val="0"/>
              </a:spcBef>
              <a:buNone/>
            </a:pPr>
            <a:r>
              <a:rPr lang="en"/>
              <a:t>Partner Time:  developing equations from bar models</a:t>
            </a:r>
          </a:p>
        </p:txBody>
      </p:sp>
      <p:sp>
        <p:nvSpPr>
          <p:cNvPr id="351" name="Shape 351"/>
          <p:cNvSpPr txBox="1">
            <a:spLocks noGrp="1"/>
          </p:cNvSpPr>
          <p:nvPr>
            <p:ph type="body" idx="1"/>
          </p:nvPr>
        </p:nvSpPr>
        <p:spPr>
          <a:xfrm>
            <a:off x="311700" y="1856825"/>
            <a:ext cx="8520600" cy="2906700"/>
          </a:xfrm>
          <a:prstGeom prst="rect">
            <a:avLst/>
          </a:prstGeom>
        </p:spPr>
        <p:txBody>
          <a:bodyPr lIns="91425" tIns="91425" rIns="91425" bIns="91425" anchor="t" anchorCtr="0">
            <a:noAutofit/>
          </a:bodyPr>
          <a:lstStyle/>
          <a:p>
            <a:pPr marL="0" lvl="0" indent="457200" rtl="0">
              <a:spcBef>
                <a:spcPts val="0"/>
              </a:spcBef>
              <a:buNone/>
            </a:pPr>
            <a:r>
              <a:rPr lang="en" b="1">
                <a:solidFill>
                  <a:srgbClr val="000000"/>
                </a:solidFill>
              </a:rPr>
              <a:t>Using a Diagram                                   	Related Equations</a:t>
            </a:r>
          </a:p>
          <a:p>
            <a:pPr lvl="0" indent="457200" rtl="0">
              <a:spcBef>
                <a:spcPts val="0"/>
              </a:spcBef>
              <a:buNone/>
            </a:pPr>
            <a:endParaRPr b="1">
              <a:solidFill>
                <a:srgbClr val="000000"/>
              </a:solidFill>
            </a:endParaRPr>
          </a:p>
          <a:p>
            <a:pPr lvl="0" indent="457200" rtl="0">
              <a:spcBef>
                <a:spcPts val="0"/>
              </a:spcBef>
              <a:buNone/>
            </a:pPr>
            <a:endParaRPr b="1">
              <a:solidFill>
                <a:srgbClr val="000000"/>
              </a:solidFill>
            </a:endParaRPr>
          </a:p>
          <a:p>
            <a:pPr marL="0" lvl="0" indent="0" algn="r" rtl="0">
              <a:lnSpc>
                <a:spcPct val="100000"/>
              </a:lnSpc>
              <a:spcBef>
                <a:spcPts val="0"/>
              </a:spcBef>
              <a:buNone/>
            </a:pPr>
            <a:r>
              <a:rPr lang="en" b="1">
                <a:solidFill>
                  <a:srgbClr val="0000FF"/>
                </a:solidFill>
              </a:rPr>
              <a:t>What questions could be asked to get kids started? </a:t>
            </a:r>
          </a:p>
          <a:p>
            <a:pPr marL="0" lvl="0" indent="0" algn="r" rtl="0">
              <a:lnSpc>
                <a:spcPct val="100000"/>
              </a:lnSpc>
              <a:spcBef>
                <a:spcPts val="0"/>
              </a:spcBef>
              <a:buNone/>
            </a:pPr>
            <a:r>
              <a:rPr lang="en" b="1">
                <a:solidFill>
                  <a:srgbClr val="0000FF"/>
                </a:solidFill>
              </a:rPr>
              <a:t>What questions could be asked about the bar diagram that help students make connections to the context?</a:t>
            </a:r>
          </a:p>
          <a:p>
            <a:pPr lvl="0" indent="457200" rtl="0">
              <a:spcBef>
                <a:spcPts val="0"/>
              </a:spcBef>
              <a:buNone/>
            </a:pPr>
            <a:endParaRPr b="1">
              <a:solidFill>
                <a:srgbClr val="000000"/>
              </a:solidFill>
            </a:endParaRPr>
          </a:p>
          <a:p>
            <a:pPr lvl="0" rt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11700" y="445025"/>
            <a:ext cx="8520600" cy="636300"/>
          </a:xfrm>
          <a:prstGeom prst="rect">
            <a:avLst/>
          </a:prstGeom>
        </p:spPr>
        <p:txBody>
          <a:bodyPr lIns="91425" tIns="91425" rIns="91425" bIns="91425" anchor="t" anchorCtr="0">
            <a:noAutofit/>
          </a:bodyPr>
          <a:lstStyle/>
          <a:p>
            <a:pPr lvl="0">
              <a:spcBef>
                <a:spcPts val="0"/>
              </a:spcBef>
              <a:buNone/>
            </a:pPr>
            <a:r>
              <a:rPr lang="en"/>
              <a:t>Notice... and Wonder...</a:t>
            </a:r>
          </a:p>
        </p:txBody>
      </p:sp>
      <p:sp>
        <p:nvSpPr>
          <p:cNvPr id="357" name="Shape 357"/>
          <p:cNvSpPr txBox="1">
            <a:spLocks noGrp="1"/>
          </p:cNvSpPr>
          <p:nvPr>
            <p:ph type="body" idx="1"/>
          </p:nvPr>
        </p:nvSpPr>
        <p:spPr>
          <a:xfrm>
            <a:off x="311700" y="1621950"/>
            <a:ext cx="8520600" cy="31125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Arial"/>
                <a:ea typeface="Arial"/>
                <a:cs typeface="Arial"/>
                <a:sym typeface="Arial"/>
              </a:rPr>
              <a:t>Taira and Meredith each had the same amount of money. Taira spent $58 to fill the car up with gas for a road-trip. Meredith spent $37 buying snacks for the trip.</a:t>
            </a:r>
          </a:p>
          <a:p>
            <a:pPr lvl="0" indent="457200">
              <a:spcBef>
                <a:spcPts val="0"/>
              </a:spcBef>
              <a:buNone/>
            </a:pPr>
            <a:endParaRPr>
              <a:solidFill>
                <a:srgbClr val="000000"/>
              </a:solidFill>
              <a:latin typeface="Arial"/>
              <a:ea typeface="Arial"/>
              <a:cs typeface="Arial"/>
              <a:sym typeface="Arial"/>
            </a:endParaRPr>
          </a:p>
          <a:p>
            <a:pPr lvl="0">
              <a:spcBef>
                <a:spcPts val="0"/>
              </a:spcBef>
              <a:buNone/>
            </a:pPr>
            <a:endParaRPr/>
          </a:p>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11700" y="445025"/>
            <a:ext cx="8520600" cy="636300"/>
          </a:xfrm>
          <a:prstGeom prst="rect">
            <a:avLst/>
          </a:prstGeom>
        </p:spPr>
        <p:txBody>
          <a:bodyPr lIns="91425" tIns="91425" rIns="91425" bIns="91425" anchor="t" anchorCtr="0">
            <a:noAutofit/>
          </a:bodyPr>
          <a:lstStyle/>
          <a:p>
            <a:pPr lvl="0" rtl="0">
              <a:spcBef>
                <a:spcPts val="0"/>
              </a:spcBef>
              <a:buNone/>
            </a:pPr>
            <a:r>
              <a:rPr lang="en"/>
              <a:t>Notice... and Wonder...</a:t>
            </a:r>
          </a:p>
        </p:txBody>
      </p:sp>
      <p:sp>
        <p:nvSpPr>
          <p:cNvPr id="363" name="Shape 363"/>
          <p:cNvSpPr txBox="1">
            <a:spLocks noGrp="1"/>
          </p:cNvSpPr>
          <p:nvPr>
            <p:ph type="body" idx="1"/>
          </p:nvPr>
        </p:nvSpPr>
        <p:spPr>
          <a:xfrm>
            <a:off x="311700" y="1621950"/>
            <a:ext cx="8520600" cy="31125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Arial"/>
                <a:ea typeface="Arial"/>
                <a:cs typeface="Arial"/>
                <a:sym typeface="Arial"/>
              </a:rPr>
              <a:t>Taira and Meredith each had the same amount of money. Taira spent $58 to fill the car up with gas for a road-trip. Meredith spent $37 buying snacks for the trip.</a:t>
            </a:r>
          </a:p>
          <a:p>
            <a:pPr lvl="0" rtl="0">
              <a:spcBef>
                <a:spcPts val="0"/>
              </a:spcBef>
              <a:buNone/>
            </a:pPr>
            <a:r>
              <a:rPr lang="en">
                <a:solidFill>
                  <a:srgbClr val="000000"/>
                </a:solidFill>
                <a:latin typeface="Arial"/>
                <a:ea typeface="Arial"/>
                <a:cs typeface="Arial"/>
                <a:sym typeface="Arial"/>
              </a:rPr>
              <a:t>Afterward, the ratio of Taira’s money to Meredith’s money is 1:4 .  </a:t>
            </a:r>
          </a:p>
          <a:p>
            <a:pPr lvl="0" indent="457200" rtl="0">
              <a:spcBef>
                <a:spcPts val="0"/>
              </a:spcBef>
              <a:buNone/>
            </a:pPr>
            <a:endParaRPr>
              <a:solidFill>
                <a:srgbClr val="000000"/>
              </a:solidFill>
              <a:latin typeface="Arial"/>
              <a:ea typeface="Arial"/>
              <a:cs typeface="Arial"/>
              <a:sym typeface="Arial"/>
            </a:endParaRPr>
          </a:p>
          <a:p>
            <a:pPr lvl="0" rtl="0">
              <a:spcBef>
                <a:spcPts val="0"/>
              </a:spcBef>
              <a:buNone/>
            </a:pPr>
            <a:endParaRPr/>
          </a:p>
          <a:p>
            <a:pPr lvl="0" rt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600" cy="636300"/>
          </a:xfrm>
          <a:prstGeom prst="rect">
            <a:avLst/>
          </a:prstGeom>
        </p:spPr>
        <p:txBody>
          <a:bodyPr lIns="91425" tIns="91425" rIns="91425" bIns="91425" anchor="t" anchorCtr="0">
            <a:noAutofit/>
          </a:bodyPr>
          <a:lstStyle/>
          <a:p>
            <a:pPr lvl="0" rtl="0">
              <a:spcBef>
                <a:spcPts val="0"/>
              </a:spcBef>
              <a:buNone/>
            </a:pPr>
            <a:r>
              <a:rPr lang="en"/>
              <a:t>What Math Questions could be asked?</a:t>
            </a:r>
          </a:p>
        </p:txBody>
      </p:sp>
      <p:sp>
        <p:nvSpPr>
          <p:cNvPr id="369" name="Shape 369"/>
          <p:cNvSpPr txBox="1">
            <a:spLocks noGrp="1"/>
          </p:cNvSpPr>
          <p:nvPr>
            <p:ph type="body" idx="1"/>
          </p:nvPr>
        </p:nvSpPr>
        <p:spPr>
          <a:xfrm>
            <a:off x="311700" y="1621950"/>
            <a:ext cx="8520600" cy="31125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Arial"/>
                <a:ea typeface="Arial"/>
                <a:cs typeface="Arial"/>
                <a:sym typeface="Arial"/>
              </a:rPr>
              <a:t>Taira and Meredith each had the same amount of money. Taira spent $58 to fill the car up with gas for a road-trip. Meredith spent $37 buying snacks for the trip.</a:t>
            </a:r>
          </a:p>
          <a:p>
            <a:pPr lvl="0" rtl="0">
              <a:spcBef>
                <a:spcPts val="0"/>
              </a:spcBef>
              <a:buNone/>
            </a:pPr>
            <a:r>
              <a:rPr lang="en">
                <a:solidFill>
                  <a:srgbClr val="000000"/>
                </a:solidFill>
                <a:latin typeface="Arial"/>
                <a:ea typeface="Arial"/>
                <a:cs typeface="Arial"/>
                <a:sym typeface="Arial"/>
              </a:rPr>
              <a:t>Afterward, the ratio of Taira’s money to Meredith’s money is 1:4 .  </a:t>
            </a:r>
          </a:p>
          <a:p>
            <a:pPr lvl="0" rtl="0">
              <a:spcBef>
                <a:spcPts val="0"/>
              </a:spcBef>
              <a:buNone/>
            </a:pPr>
            <a:endParaRPr>
              <a:solidFill>
                <a:srgbClr val="000000"/>
              </a:solidFill>
              <a:latin typeface="Arial"/>
              <a:ea typeface="Arial"/>
              <a:cs typeface="Arial"/>
              <a:sym typeface="Arial"/>
            </a:endParaRPr>
          </a:p>
          <a:p>
            <a:pPr lvl="0" indent="457200" rtl="0">
              <a:spcBef>
                <a:spcPts val="0"/>
              </a:spcBef>
              <a:buNone/>
            </a:pPr>
            <a:endParaRPr>
              <a:solidFill>
                <a:srgbClr val="000000"/>
              </a:solidFill>
              <a:latin typeface="Arial"/>
              <a:ea typeface="Arial"/>
              <a:cs typeface="Arial"/>
              <a:sym typeface="Arial"/>
            </a:endParaRPr>
          </a:p>
          <a:p>
            <a:pPr lvl="0" rtl="0">
              <a:spcBef>
                <a:spcPts val="0"/>
              </a:spcBef>
              <a:buNone/>
            </a:pPr>
            <a:endParaRPr/>
          </a:p>
          <a:p>
            <a:pPr lvl="0" rtl="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11700" y="445025"/>
            <a:ext cx="8520600" cy="636300"/>
          </a:xfrm>
          <a:prstGeom prst="rect">
            <a:avLst/>
          </a:prstGeom>
        </p:spPr>
        <p:txBody>
          <a:bodyPr lIns="91425" tIns="91425" rIns="91425" bIns="91425" anchor="t" anchorCtr="0">
            <a:noAutofit/>
          </a:bodyPr>
          <a:lstStyle/>
          <a:p>
            <a:pPr lvl="0" rtl="0">
              <a:spcBef>
                <a:spcPts val="0"/>
              </a:spcBef>
              <a:buNone/>
            </a:pPr>
            <a:r>
              <a:rPr lang="en"/>
              <a:t>What Math Questions could be asked?</a:t>
            </a:r>
          </a:p>
        </p:txBody>
      </p:sp>
      <p:sp>
        <p:nvSpPr>
          <p:cNvPr id="375" name="Shape 375"/>
          <p:cNvSpPr txBox="1">
            <a:spLocks noGrp="1"/>
          </p:cNvSpPr>
          <p:nvPr>
            <p:ph type="body" idx="1"/>
          </p:nvPr>
        </p:nvSpPr>
        <p:spPr>
          <a:xfrm>
            <a:off x="311700" y="1621950"/>
            <a:ext cx="8520600" cy="31125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Arial"/>
                <a:ea typeface="Arial"/>
                <a:cs typeface="Arial"/>
                <a:sym typeface="Arial"/>
              </a:rPr>
              <a:t>Taira and Meredith each had the same amount of money. Taira spent $58 to fill the car up with gas for a road-trip. Meredith spent $37 buying snacks for the trip.</a:t>
            </a:r>
          </a:p>
          <a:p>
            <a:pPr lvl="0" rtl="0">
              <a:spcBef>
                <a:spcPts val="0"/>
              </a:spcBef>
              <a:buNone/>
            </a:pPr>
            <a:r>
              <a:rPr lang="en">
                <a:solidFill>
                  <a:srgbClr val="000000"/>
                </a:solidFill>
                <a:latin typeface="Arial"/>
                <a:ea typeface="Arial"/>
                <a:cs typeface="Arial"/>
                <a:sym typeface="Arial"/>
              </a:rPr>
              <a:t>Afterward, the ratio of Taira’s money to Meredith’s money is 1:4 .  </a:t>
            </a:r>
          </a:p>
          <a:p>
            <a:pPr lvl="0">
              <a:spcBef>
                <a:spcPts val="0"/>
              </a:spcBef>
              <a:buNone/>
            </a:pPr>
            <a:endParaRPr>
              <a:solidFill>
                <a:srgbClr val="000000"/>
              </a:solidFill>
              <a:latin typeface="Arial"/>
              <a:ea typeface="Arial"/>
              <a:cs typeface="Arial"/>
              <a:sym typeface="Arial"/>
            </a:endParaRPr>
          </a:p>
          <a:p>
            <a:pPr marL="0" lvl="0" indent="0" rtl="0">
              <a:spcBef>
                <a:spcPts val="0"/>
              </a:spcBef>
              <a:buNone/>
            </a:pPr>
            <a:r>
              <a:rPr lang="en" u="sng">
                <a:solidFill>
                  <a:srgbClr val="000000"/>
                </a:solidFill>
                <a:latin typeface="Arial"/>
                <a:ea typeface="Arial"/>
                <a:cs typeface="Arial"/>
                <a:sym typeface="Arial"/>
              </a:rPr>
              <a:t>Question for us: </a:t>
            </a:r>
            <a:r>
              <a:rPr lang="en">
                <a:solidFill>
                  <a:srgbClr val="000000"/>
                </a:solidFill>
                <a:latin typeface="Arial"/>
                <a:ea typeface="Arial"/>
                <a:cs typeface="Arial"/>
                <a:sym typeface="Arial"/>
              </a:rPr>
              <a:t>How much money did each have at first?</a:t>
            </a:r>
          </a:p>
          <a:p>
            <a:pPr lvl="0" indent="457200" rtl="0">
              <a:spcBef>
                <a:spcPts val="0"/>
              </a:spcBef>
              <a:buNone/>
            </a:pPr>
            <a:endParaRPr>
              <a:solidFill>
                <a:srgbClr val="000000"/>
              </a:solidFill>
              <a:latin typeface="Arial"/>
              <a:ea typeface="Arial"/>
              <a:cs typeface="Arial"/>
              <a:sym typeface="Arial"/>
            </a:endParaRPr>
          </a:p>
          <a:p>
            <a:pPr lvl="0" rtl="0">
              <a:spcBef>
                <a:spcPts val="0"/>
              </a:spcBef>
              <a:buNone/>
            </a:pPr>
            <a:endParaRPr/>
          </a:p>
          <a:p>
            <a:pPr lvl="0" rt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a:alphaModFix/>
          </a:blip>
          <a:stretch>
            <a:fillRect/>
          </a:stretch>
        </p:blipFill>
        <p:spPr>
          <a:xfrm>
            <a:off x="598850" y="902675"/>
            <a:ext cx="6943599" cy="4103775"/>
          </a:xfrm>
          <a:prstGeom prst="rect">
            <a:avLst/>
          </a:prstGeom>
          <a:noFill/>
          <a:ln>
            <a:noFill/>
          </a:ln>
        </p:spPr>
      </p:pic>
      <p:sp>
        <p:nvSpPr>
          <p:cNvPr id="381" name="Shape 3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HMH Online Algebra Tiles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Base Ten Blocks K-4</a:t>
            </a:r>
          </a:p>
        </p:txBody>
      </p:sp>
      <p:sp>
        <p:nvSpPr>
          <p:cNvPr id="75" name="Shape 75"/>
          <p:cNvSpPr txBox="1">
            <a:spLocks noGrp="1"/>
          </p:cNvSpPr>
          <p:nvPr>
            <p:ph type="body" idx="1"/>
          </p:nvPr>
        </p:nvSpPr>
        <p:spPr>
          <a:xfrm>
            <a:off x="5926200" y="1152475"/>
            <a:ext cx="3217800" cy="3416400"/>
          </a:xfrm>
          <a:prstGeom prst="rect">
            <a:avLst/>
          </a:prstGeom>
        </p:spPr>
        <p:txBody>
          <a:bodyPr lIns="91425" tIns="91425" rIns="91425" bIns="91425" anchor="t" anchorCtr="0">
            <a:noAutofit/>
          </a:bodyPr>
          <a:lstStyle/>
          <a:p>
            <a:pPr lvl="0">
              <a:lnSpc>
                <a:spcPct val="100000"/>
              </a:lnSpc>
              <a:spcBef>
                <a:spcPts val="0"/>
              </a:spcBef>
              <a:buNone/>
            </a:pPr>
            <a:endParaRPr sz="1600"/>
          </a:p>
          <a:p>
            <a:pPr lvl="0">
              <a:spcBef>
                <a:spcPts val="0"/>
              </a:spcBef>
              <a:buNone/>
            </a:pPr>
            <a:endParaRPr/>
          </a:p>
        </p:txBody>
      </p:sp>
      <p:pic>
        <p:nvPicPr>
          <p:cNvPr id="76" name="Shape 76"/>
          <p:cNvPicPr preferRelativeResize="0"/>
          <p:nvPr/>
        </p:nvPicPr>
        <p:blipFill>
          <a:blip r:embed="rId3">
            <a:alphaModFix/>
          </a:blip>
          <a:stretch>
            <a:fillRect/>
          </a:stretch>
        </p:blipFill>
        <p:spPr>
          <a:xfrm>
            <a:off x="1791662" y="2534625"/>
            <a:ext cx="4003250" cy="2265574"/>
          </a:xfrm>
          <a:prstGeom prst="rect">
            <a:avLst/>
          </a:prstGeom>
          <a:noFill/>
          <a:ln>
            <a:noFill/>
          </a:ln>
        </p:spPr>
      </p:pic>
      <p:pic>
        <p:nvPicPr>
          <p:cNvPr id="77" name="Shape 77" descr="pile of candy.jpeg"/>
          <p:cNvPicPr preferRelativeResize="0"/>
          <p:nvPr/>
        </p:nvPicPr>
        <p:blipFill rotWithShape="1">
          <a:blip r:embed="rId4">
            <a:alphaModFix/>
          </a:blip>
          <a:srcRect b="10305"/>
          <a:stretch/>
        </p:blipFill>
        <p:spPr>
          <a:xfrm>
            <a:off x="5794924" y="645874"/>
            <a:ext cx="2600725" cy="2153254"/>
          </a:xfrm>
          <a:prstGeom prst="rect">
            <a:avLst/>
          </a:prstGeom>
          <a:noFill/>
          <a:ln>
            <a:noFill/>
          </a:ln>
        </p:spPr>
      </p:pic>
      <p:sp>
        <p:nvSpPr>
          <p:cNvPr id="78" name="Shape 78"/>
          <p:cNvSpPr txBox="1"/>
          <p:nvPr/>
        </p:nvSpPr>
        <p:spPr>
          <a:xfrm>
            <a:off x="6543600" y="3512450"/>
            <a:ext cx="1983000" cy="572700"/>
          </a:xfrm>
          <a:prstGeom prst="rect">
            <a:avLst/>
          </a:prstGeom>
          <a:noFill/>
          <a:ln>
            <a:noFill/>
          </a:ln>
        </p:spPr>
        <p:txBody>
          <a:bodyPr lIns="91425" tIns="91425" rIns="91425" bIns="91425" anchor="t" anchorCtr="0">
            <a:noAutofit/>
          </a:bodyPr>
          <a:lstStyle/>
          <a:p>
            <a:pPr lvl="0">
              <a:spcBef>
                <a:spcPts val="0"/>
              </a:spcBef>
              <a:buNone/>
            </a:pPr>
            <a:r>
              <a:rPr lang="en" sz="1800">
                <a:latin typeface="Permanent Marker"/>
                <a:ea typeface="Permanent Marker"/>
                <a:cs typeface="Permanent Marker"/>
                <a:sym typeface="Permanent Marker"/>
              </a:rPr>
              <a:t>100+30+2</a:t>
            </a:r>
          </a:p>
        </p:txBody>
      </p:sp>
      <p:sp>
        <p:nvSpPr>
          <p:cNvPr id="79" name="Shape 79"/>
          <p:cNvSpPr txBox="1"/>
          <p:nvPr/>
        </p:nvSpPr>
        <p:spPr>
          <a:xfrm>
            <a:off x="2193725" y="1256725"/>
            <a:ext cx="1710300" cy="775800"/>
          </a:xfrm>
          <a:prstGeom prst="rect">
            <a:avLst/>
          </a:prstGeom>
          <a:noFill/>
          <a:ln>
            <a:noFill/>
          </a:ln>
        </p:spPr>
        <p:txBody>
          <a:bodyPr lIns="91425" tIns="91425" rIns="91425" bIns="91425" anchor="t" anchorCtr="0">
            <a:noAutofit/>
          </a:bodyPr>
          <a:lstStyle/>
          <a:p>
            <a:pPr lvl="0">
              <a:spcBef>
                <a:spcPts val="0"/>
              </a:spcBef>
              <a:buNone/>
            </a:pPr>
            <a:r>
              <a:rPr lang="en"/>
              <a:t>One one hundred</a:t>
            </a:r>
          </a:p>
          <a:p>
            <a:pPr lvl="0">
              <a:spcBef>
                <a:spcPts val="0"/>
              </a:spcBef>
              <a:buNone/>
            </a:pPr>
            <a:r>
              <a:rPr lang="en"/>
              <a:t>Three tens</a:t>
            </a:r>
          </a:p>
          <a:p>
            <a:pPr lvl="0">
              <a:spcBef>
                <a:spcPts val="0"/>
              </a:spcBef>
              <a:buNone/>
            </a:pPr>
            <a:r>
              <a:rPr lang="en"/>
              <a:t>Two ones</a:t>
            </a:r>
          </a:p>
        </p:txBody>
      </p:sp>
      <p:sp>
        <p:nvSpPr>
          <p:cNvPr id="80" name="Shape 80"/>
          <p:cNvSpPr txBox="1"/>
          <p:nvPr/>
        </p:nvSpPr>
        <p:spPr>
          <a:xfrm>
            <a:off x="470975" y="2731625"/>
            <a:ext cx="782700" cy="495900"/>
          </a:xfrm>
          <a:prstGeom prst="rect">
            <a:avLst/>
          </a:prstGeom>
          <a:noFill/>
          <a:ln>
            <a:noFill/>
          </a:ln>
        </p:spPr>
        <p:txBody>
          <a:bodyPr lIns="91425" tIns="91425" rIns="91425" bIns="91425" anchor="t" anchorCtr="0">
            <a:noAutofit/>
          </a:bodyPr>
          <a:lstStyle/>
          <a:p>
            <a:pPr lvl="0">
              <a:spcBef>
                <a:spcPts val="0"/>
              </a:spcBef>
              <a:buNone/>
            </a:pPr>
            <a:r>
              <a:rPr lang="en" sz="2400"/>
              <a:t>132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Questions?</a:t>
            </a:r>
          </a:p>
        </p:txBody>
      </p:sp>
      <p:sp>
        <p:nvSpPr>
          <p:cNvPr id="387" name="Shape 3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Advantages?</a:t>
            </a:r>
          </a:p>
          <a:p>
            <a:pPr marL="457200" lvl="0" indent="-381000" rtl="0">
              <a:spcBef>
                <a:spcPts val="0"/>
              </a:spcBef>
              <a:buSzPct val="100000"/>
            </a:pPr>
            <a:r>
              <a:rPr lang="en" sz="2400"/>
              <a:t>Challenges?</a:t>
            </a:r>
          </a:p>
          <a:p>
            <a:pPr marL="457200" lvl="0" indent="-381000">
              <a:spcBef>
                <a:spcPts val="0"/>
              </a:spcBef>
              <a:buSzPct val="100000"/>
            </a:pPr>
            <a:r>
              <a:rPr lang="en" sz="2400"/>
              <a:t>Where can you see these ideas being used in your classroom?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Activate and Connect</a:t>
            </a:r>
          </a:p>
        </p:txBody>
      </p:sp>
      <p:pic>
        <p:nvPicPr>
          <p:cNvPr id="86" name="Shape 86"/>
          <p:cNvPicPr preferRelativeResize="0"/>
          <p:nvPr/>
        </p:nvPicPr>
        <p:blipFill>
          <a:blip r:embed="rId3">
            <a:alphaModFix/>
          </a:blip>
          <a:stretch>
            <a:fillRect/>
          </a:stretch>
        </p:blipFill>
        <p:spPr>
          <a:xfrm>
            <a:off x="152400" y="1170125"/>
            <a:ext cx="8897950" cy="2379356"/>
          </a:xfrm>
          <a:prstGeom prst="rect">
            <a:avLst/>
          </a:prstGeom>
          <a:noFill/>
          <a:ln>
            <a:noFill/>
          </a:ln>
        </p:spPr>
      </p:pic>
      <p:sp>
        <p:nvSpPr>
          <p:cNvPr id="87" name="Shape 87"/>
          <p:cNvSpPr txBox="1"/>
          <p:nvPr/>
        </p:nvSpPr>
        <p:spPr>
          <a:xfrm>
            <a:off x="6875350" y="3807500"/>
            <a:ext cx="1276200" cy="429600"/>
          </a:xfrm>
          <a:prstGeom prst="rect">
            <a:avLst/>
          </a:prstGeom>
          <a:noFill/>
          <a:ln>
            <a:noFill/>
          </a:ln>
        </p:spPr>
        <p:txBody>
          <a:bodyPr lIns="91425" tIns="91425" rIns="91425" bIns="91425" anchor="t" anchorCtr="0">
            <a:noAutofit/>
          </a:bodyPr>
          <a:lstStyle/>
          <a:p>
            <a:pPr lvl="0">
              <a:spcBef>
                <a:spcPts val="0"/>
              </a:spcBef>
              <a:buNone/>
            </a:pPr>
            <a:r>
              <a:rPr lang="en" sz="1800" b="1" i="1"/>
              <a:t>7 = 3x - 8</a:t>
            </a:r>
          </a:p>
        </p:txBody>
      </p:sp>
      <p:pic>
        <p:nvPicPr>
          <p:cNvPr id="88" name="Shape 88"/>
          <p:cNvPicPr preferRelativeResize="0"/>
          <p:nvPr/>
        </p:nvPicPr>
        <p:blipFill>
          <a:blip r:embed="rId4">
            <a:alphaModFix/>
          </a:blip>
          <a:stretch>
            <a:fillRect/>
          </a:stretch>
        </p:blipFill>
        <p:spPr>
          <a:xfrm>
            <a:off x="920658" y="3549475"/>
            <a:ext cx="1720740" cy="1441625"/>
          </a:xfrm>
          <a:prstGeom prst="rect">
            <a:avLst/>
          </a:prstGeom>
          <a:noFill/>
          <a:ln>
            <a:noFill/>
          </a:ln>
        </p:spPr>
      </p:pic>
      <p:pic>
        <p:nvPicPr>
          <p:cNvPr id="89" name="Shape 89"/>
          <p:cNvPicPr preferRelativeResize="0"/>
          <p:nvPr/>
        </p:nvPicPr>
        <p:blipFill>
          <a:blip r:embed="rId5">
            <a:alphaModFix/>
          </a:blip>
          <a:stretch>
            <a:fillRect/>
          </a:stretch>
        </p:blipFill>
        <p:spPr>
          <a:xfrm>
            <a:off x="3158399" y="3701875"/>
            <a:ext cx="2863450" cy="919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1000"/>
                                        <p:tgtEl>
                                          <p:spTgt spid="8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Connecting Concepts</a:t>
            </a:r>
          </a:p>
        </p:txBody>
      </p:sp>
      <p:pic>
        <p:nvPicPr>
          <p:cNvPr id="95" name="Shape 95"/>
          <p:cNvPicPr preferRelativeResize="0"/>
          <p:nvPr/>
        </p:nvPicPr>
        <p:blipFill>
          <a:blip r:embed="rId3">
            <a:alphaModFix/>
          </a:blip>
          <a:stretch>
            <a:fillRect/>
          </a:stretch>
        </p:blipFill>
        <p:spPr>
          <a:xfrm>
            <a:off x="6248623" y="2678549"/>
            <a:ext cx="2895375" cy="2202349"/>
          </a:xfrm>
          <a:prstGeom prst="rect">
            <a:avLst/>
          </a:prstGeom>
          <a:noFill/>
          <a:ln>
            <a:noFill/>
          </a:ln>
        </p:spPr>
      </p:pic>
      <p:sp>
        <p:nvSpPr>
          <p:cNvPr id="96" name="Shape 96"/>
          <p:cNvSpPr txBox="1"/>
          <p:nvPr/>
        </p:nvSpPr>
        <p:spPr>
          <a:xfrm>
            <a:off x="6367775" y="1765375"/>
            <a:ext cx="2657100" cy="913200"/>
          </a:xfrm>
          <a:prstGeom prst="rect">
            <a:avLst/>
          </a:prstGeom>
          <a:noFill/>
          <a:ln>
            <a:noFill/>
          </a:ln>
        </p:spPr>
        <p:txBody>
          <a:bodyPr lIns="91425" tIns="91425" rIns="91425" bIns="91425" anchor="t" anchorCtr="0">
            <a:noAutofit/>
          </a:bodyPr>
          <a:lstStyle/>
          <a:p>
            <a:pPr lvl="0" algn="ctr">
              <a:spcBef>
                <a:spcPts val="0"/>
              </a:spcBef>
              <a:buNone/>
            </a:pPr>
            <a:r>
              <a:rPr lang="en" b="1"/>
              <a:t>Math Framework Grade 4</a:t>
            </a:r>
          </a:p>
          <a:p>
            <a:pPr lvl="0" algn="ctr">
              <a:spcBef>
                <a:spcPts val="0"/>
              </a:spcBef>
              <a:buNone/>
            </a:pPr>
            <a:endParaRPr b="1"/>
          </a:p>
          <a:p>
            <a:pPr lvl="0" algn="ctr">
              <a:spcBef>
                <a:spcPts val="0"/>
              </a:spcBef>
              <a:buNone/>
            </a:pPr>
            <a:r>
              <a:rPr lang="en" b="1"/>
              <a:t>Multiplication Arrays</a:t>
            </a:r>
          </a:p>
        </p:txBody>
      </p:sp>
      <p:pic>
        <p:nvPicPr>
          <p:cNvPr id="97" name="Shape 97"/>
          <p:cNvPicPr preferRelativeResize="0"/>
          <p:nvPr/>
        </p:nvPicPr>
        <p:blipFill>
          <a:blip r:embed="rId4">
            <a:alphaModFix/>
          </a:blip>
          <a:stretch>
            <a:fillRect/>
          </a:stretch>
        </p:blipFill>
        <p:spPr>
          <a:xfrm>
            <a:off x="631422" y="1076775"/>
            <a:ext cx="5134874" cy="2087725"/>
          </a:xfrm>
          <a:prstGeom prst="rect">
            <a:avLst/>
          </a:prstGeom>
          <a:noFill/>
          <a:ln>
            <a:noFill/>
          </a:ln>
        </p:spPr>
      </p:pic>
      <p:sp>
        <p:nvSpPr>
          <p:cNvPr id="98" name="Shape 98"/>
          <p:cNvSpPr txBox="1"/>
          <p:nvPr/>
        </p:nvSpPr>
        <p:spPr>
          <a:xfrm>
            <a:off x="1315475" y="3404250"/>
            <a:ext cx="3126000" cy="913200"/>
          </a:xfrm>
          <a:prstGeom prst="rect">
            <a:avLst/>
          </a:prstGeom>
          <a:noFill/>
          <a:ln>
            <a:noFill/>
          </a:ln>
        </p:spPr>
        <p:txBody>
          <a:bodyPr lIns="91425" tIns="91425" rIns="91425" bIns="91425" anchor="t" anchorCtr="0">
            <a:noAutofit/>
          </a:bodyPr>
          <a:lstStyle/>
          <a:p>
            <a:pPr lvl="0" algn="ctr" rtl="0">
              <a:spcBef>
                <a:spcPts val="0"/>
              </a:spcBef>
              <a:buNone/>
            </a:pPr>
            <a:r>
              <a:rPr lang="en" b="1"/>
              <a:t>Math Framework Grade 3</a:t>
            </a:r>
          </a:p>
          <a:p>
            <a:pPr lvl="0" algn="ctr" rtl="0">
              <a:spcBef>
                <a:spcPts val="0"/>
              </a:spcBef>
              <a:buNone/>
            </a:pPr>
            <a:endParaRPr b="1"/>
          </a:p>
          <a:p>
            <a:pPr lvl="0" algn="ctr" rtl="0">
              <a:spcBef>
                <a:spcPts val="0"/>
              </a:spcBef>
              <a:buNone/>
            </a:pPr>
            <a:r>
              <a:rPr lang="en" b="1"/>
              <a:t>Tape Diagram/ Comparison Mat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4330775" y="681974"/>
            <a:ext cx="4813225" cy="2293675"/>
          </a:xfrm>
          <a:prstGeom prst="rect">
            <a:avLst/>
          </a:prstGeom>
          <a:noFill/>
          <a:ln>
            <a:noFill/>
          </a:ln>
        </p:spPr>
      </p:pic>
      <p:sp>
        <p:nvSpPr>
          <p:cNvPr id="104" name="Shape 104"/>
          <p:cNvSpPr txBox="1">
            <a:spLocks noGrp="1"/>
          </p:cNvSpPr>
          <p:nvPr>
            <p:ph type="title"/>
          </p:nvPr>
        </p:nvSpPr>
        <p:spPr>
          <a:xfrm>
            <a:off x="230350" y="274025"/>
            <a:ext cx="8520600" cy="572700"/>
          </a:xfrm>
          <a:prstGeom prst="rect">
            <a:avLst/>
          </a:prstGeom>
        </p:spPr>
        <p:txBody>
          <a:bodyPr lIns="91425" tIns="91425" rIns="91425" bIns="91425" anchor="t" anchorCtr="0">
            <a:noAutofit/>
          </a:bodyPr>
          <a:lstStyle/>
          <a:p>
            <a:pPr lvl="0">
              <a:spcBef>
                <a:spcPts val="0"/>
              </a:spcBef>
              <a:buNone/>
            </a:pPr>
            <a:r>
              <a:rPr lang="en"/>
              <a:t>Connecting Concepts</a:t>
            </a:r>
          </a:p>
        </p:txBody>
      </p:sp>
      <p:sp>
        <p:nvSpPr>
          <p:cNvPr id="105" name="Shape 105"/>
          <p:cNvSpPr txBox="1"/>
          <p:nvPr/>
        </p:nvSpPr>
        <p:spPr>
          <a:xfrm>
            <a:off x="5446050" y="2923000"/>
            <a:ext cx="3263100" cy="913200"/>
          </a:xfrm>
          <a:prstGeom prst="rect">
            <a:avLst/>
          </a:prstGeom>
          <a:noFill/>
          <a:ln>
            <a:noFill/>
          </a:ln>
        </p:spPr>
        <p:txBody>
          <a:bodyPr lIns="91425" tIns="91425" rIns="91425" bIns="91425" anchor="t" anchorCtr="0">
            <a:noAutofit/>
          </a:bodyPr>
          <a:lstStyle/>
          <a:p>
            <a:pPr lvl="0" algn="ctr" rtl="0">
              <a:spcBef>
                <a:spcPts val="0"/>
              </a:spcBef>
              <a:buNone/>
            </a:pPr>
            <a:r>
              <a:rPr lang="en" b="1"/>
              <a:t>Math Framework Grade 5</a:t>
            </a:r>
          </a:p>
          <a:p>
            <a:pPr lvl="0" algn="ctr" rtl="0">
              <a:spcBef>
                <a:spcPts val="0"/>
              </a:spcBef>
              <a:buNone/>
            </a:pPr>
            <a:endParaRPr b="1"/>
          </a:p>
          <a:p>
            <a:pPr lvl="0" algn="ctr" rtl="0">
              <a:spcBef>
                <a:spcPts val="0"/>
              </a:spcBef>
              <a:buNone/>
            </a:pPr>
            <a:r>
              <a:rPr lang="en" b="1"/>
              <a:t>Decimal Multiplication Arrays</a:t>
            </a:r>
          </a:p>
        </p:txBody>
      </p:sp>
      <p:pic>
        <p:nvPicPr>
          <p:cNvPr id="106" name="Shape 106"/>
          <p:cNvPicPr preferRelativeResize="0"/>
          <p:nvPr/>
        </p:nvPicPr>
        <p:blipFill>
          <a:blip r:embed="rId4">
            <a:alphaModFix/>
          </a:blip>
          <a:stretch>
            <a:fillRect/>
          </a:stretch>
        </p:blipFill>
        <p:spPr>
          <a:xfrm>
            <a:off x="230346" y="2041625"/>
            <a:ext cx="4563399" cy="1964324"/>
          </a:xfrm>
          <a:prstGeom prst="rect">
            <a:avLst/>
          </a:prstGeom>
          <a:noFill/>
          <a:ln>
            <a:noFill/>
          </a:ln>
        </p:spPr>
      </p:pic>
      <p:sp>
        <p:nvSpPr>
          <p:cNvPr id="107" name="Shape 107"/>
          <p:cNvSpPr txBox="1"/>
          <p:nvPr/>
        </p:nvSpPr>
        <p:spPr>
          <a:xfrm>
            <a:off x="2788950" y="4005950"/>
            <a:ext cx="2657100" cy="913200"/>
          </a:xfrm>
          <a:prstGeom prst="rect">
            <a:avLst/>
          </a:prstGeom>
          <a:noFill/>
          <a:ln>
            <a:noFill/>
          </a:ln>
        </p:spPr>
        <p:txBody>
          <a:bodyPr lIns="91425" tIns="91425" rIns="91425" bIns="91425" anchor="t" anchorCtr="0">
            <a:noAutofit/>
          </a:bodyPr>
          <a:lstStyle/>
          <a:p>
            <a:pPr lvl="0" algn="ctr" rtl="0">
              <a:spcBef>
                <a:spcPts val="0"/>
              </a:spcBef>
              <a:buNone/>
            </a:pPr>
            <a:r>
              <a:rPr lang="en" b="1"/>
              <a:t>Math Framework Grade 6</a:t>
            </a:r>
          </a:p>
          <a:p>
            <a:pPr lvl="0" algn="ctr" rtl="0">
              <a:spcBef>
                <a:spcPts val="0"/>
              </a:spcBef>
              <a:buNone/>
            </a:pPr>
            <a:endParaRPr b="1"/>
          </a:p>
          <a:p>
            <a:pPr lvl="0" algn="ctr" rtl="0">
              <a:spcBef>
                <a:spcPts val="0"/>
              </a:spcBef>
              <a:buNone/>
            </a:pPr>
            <a:r>
              <a:rPr lang="en" b="1"/>
              <a:t>Examine Rational Numbers and their Opposites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Framework at a Glance</a:t>
            </a:r>
          </a:p>
        </p:txBody>
      </p:sp>
      <p:sp>
        <p:nvSpPr>
          <p:cNvPr id="113" name="Shape 113"/>
          <p:cNvSpPr txBox="1">
            <a:spLocks noGrp="1"/>
          </p:cNvSpPr>
          <p:nvPr>
            <p:ph type="body" idx="1"/>
          </p:nvPr>
        </p:nvSpPr>
        <p:spPr>
          <a:xfrm>
            <a:off x="1705825" y="2903600"/>
            <a:ext cx="5911800" cy="1665300"/>
          </a:xfrm>
          <a:prstGeom prst="rect">
            <a:avLst/>
          </a:prstGeom>
        </p:spPr>
        <p:txBody>
          <a:bodyPr lIns="91425" tIns="91425" rIns="91425" bIns="91425" anchor="t" anchorCtr="0">
            <a:noAutofit/>
          </a:bodyPr>
          <a:lstStyle/>
          <a:p>
            <a:pPr marL="457200" lvl="0" indent="-228600" rtl="0">
              <a:spcBef>
                <a:spcPts val="0"/>
              </a:spcBef>
              <a:buChar char="-"/>
            </a:pPr>
            <a:r>
              <a:rPr lang="en"/>
              <a:t>Privately Read Middle Grades at a Glance Handout.</a:t>
            </a:r>
          </a:p>
          <a:p>
            <a:pPr marL="914400" lvl="1" indent="-228600" rtl="0">
              <a:spcBef>
                <a:spcPts val="0"/>
              </a:spcBef>
              <a:buChar char="-"/>
            </a:pPr>
            <a:r>
              <a:rPr lang="en"/>
              <a:t>What do you notice about the progression of ideas?</a:t>
            </a:r>
          </a:p>
          <a:p>
            <a:pPr marL="914400" lvl="1" indent="-228600" rtl="0">
              <a:spcBef>
                <a:spcPts val="0"/>
              </a:spcBef>
              <a:buChar char="-"/>
            </a:pPr>
            <a:r>
              <a:rPr lang="en"/>
              <a:t>What strikes you?</a:t>
            </a:r>
          </a:p>
          <a:p>
            <a:pPr marL="457200" lvl="0" indent="-228600" rtl="0">
              <a:spcBef>
                <a:spcPts val="0"/>
              </a:spcBef>
              <a:buChar char="-"/>
            </a:pPr>
            <a:r>
              <a:rPr lang="en"/>
              <a:t>Form a Triad:</a:t>
            </a:r>
          </a:p>
          <a:p>
            <a:pPr marL="914400" lvl="1" indent="-228600" rtl="0">
              <a:spcBef>
                <a:spcPts val="0"/>
              </a:spcBef>
              <a:buChar char="-"/>
            </a:pPr>
            <a:r>
              <a:rPr lang="en"/>
              <a:t>Share Out</a:t>
            </a:r>
          </a:p>
        </p:txBody>
      </p:sp>
      <p:sp>
        <p:nvSpPr>
          <p:cNvPr id="114" name="Shape 114"/>
          <p:cNvSpPr/>
          <p:nvPr/>
        </p:nvSpPr>
        <p:spPr>
          <a:xfrm>
            <a:off x="619100" y="1017712"/>
            <a:ext cx="7644300" cy="1665300"/>
          </a:xfrm>
          <a:prstGeom prst="roundRect">
            <a:avLst>
              <a:gd name="adj" fmla="val 16667"/>
            </a:avLst>
          </a:prstGeom>
          <a:noFill/>
          <a:ln w="76200" cap="flat" cmpd="sng">
            <a:solidFill>
              <a:srgbClr val="FF99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i="1"/>
              <a:t>Grade six marks a foundational year for building the bridge between concrete concepts of arithmetic and the abstract thinking of algebra. Visual representations and concrete models (such as algebra tiles, counters, and cubes) can help students develop understanding as they move toward using abstract symbolic representations</a:t>
            </a:r>
            <a:r>
              <a:rPr lang="en"/>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Algebra Tiles</a:t>
            </a:r>
          </a:p>
        </p:txBody>
      </p:sp>
      <p:pic>
        <p:nvPicPr>
          <p:cNvPr id="120" name="Shape 120"/>
          <p:cNvPicPr preferRelativeResize="0"/>
          <p:nvPr/>
        </p:nvPicPr>
        <p:blipFill>
          <a:blip r:embed="rId3">
            <a:alphaModFix/>
          </a:blip>
          <a:stretch>
            <a:fillRect/>
          </a:stretch>
        </p:blipFill>
        <p:spPr>
          <a:xfrm>
            <a:off x="810187" y="1416462"/>
            <a:ext cx="1590675" cy="1114425"/>
          </a:xfrm>
          <a:prstGeom prst="rect">
            <a:avLst/>
          </a:prstGeom>
          <a:noFill/>
          <a:ln>
            <a:noFill/>
          </a:ln>
        </p:spPr>
      </p:pic>
      <p:pic>
        <p:nvPicPr>
          <p:cNvPr id="121" name="Shape 121"/>
          <p:cNvPicPr preferRelativeResize="0"/>
          <p:nvPr/>
        </p:nvPicPr>
        <p:blipFill>
          <a:blip r:embed="rId4">
            <a:alphaModFix/>
          </a:blip>
          <a:stretch>
            <a:fillRect/>
          </a:stretch>
        </p:blipFill>
        <p:spPr>
          <a:xfrm>
            <a:off x="2326012" y="2816525"/>
            <a:ext cx="1495425" cy="1657350"/>
          </a:xfrm>
          <a:prstGeom prst="rect">
            <a:avLst/>
          </a:prstGeom>
          <a:noFill/>
          <a:ln>
            <a:noFill/>
          </a:ln>
        </p:spPr>
      </p:pic>
      <p:pic>
        <p:nvPicPr>
          <p:cNvPr id="122" name="Shape 122"/>
          <p:cNvPicPr preferRelativeResize="0"/>
          <p:nvPr/>
        </p:nvPicPr>
        <p:blipFill rotWithShape="1">
          <a:blip r:embed="rId5">
            <a:alphaModFix/>
          </a:blip>
          <a:srcRect l="7646"/>
          <a:stretch/>
        </p:blipFill>
        <p:spPr>
          <a:xfrm>
            <a:off x="4382375" y="945950"/>
            <a:ext cx="1495424" cy="2400300"/>
          </a:xfrm>
          <a:prstGeom prst="rect">
            <a:avLst/>
          </a:prstGeom>
          <a:noFill/>
          <a:ln>
            <a:noFill/>
          </a:ln>
        </p:spPr>
      </p:pic>
      <p:sp>
        <p:nvSpPr>
          <p:cNvPr id="123" name="Shape 123"/>
          <p:cNvSpPr txBox="1"/>
          <p:nvPr/>
        </p:nvSpPr>
        <p:spPr>
          <a:xfrm>
            <a:off x="6435350" y="1057400"/>
            <a:ext cx="2511900" cy="2224800"/>
          </a:xfrm>
          <a:prstGeom prst="rect">
            <a:avLst/>
          </a:prstGeom>
          <a:noFill/>
          <a:ln>
            <a:noFill/>
          </a:ln>
        </p:spPr>
        <p:txBody>
          <a:bodyPr lIns="91425" tIns="91425" rIns="91425" bIns="91425" anchor="t" anchorCtr="0">
            <a:noAutofit/>
          </a:bodyPr>
          <a:lstStyle/>
          <a:p>
            <a:pPr lvl="0" rtl="0">
              <a:spcBef>
                <a:spcPts val="0"/>
              </a:spcBef>
              <a:buNone/>
            </a:pP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500"/>
                                        <p:tgtEl>
                                          <p:spTgt spid="12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2500"/>
                                        <p:tgtEl>
                                          <p:spTgt spid="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fade">
                                      <p:cBhvr>
                                        <p:cTn id="16"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1361</Words>
  <Application>Microsoft Office PowerPoint</Application>
  <PresentationFormat>On-screen Show (16:9)</PresentationFormat>
  <Paragraphs>262</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Proxima Nova</vt:lpstr>
      <vt:lpstr>Alfa Slab One</vt:lpstr>
      <vt:lpstr>Permanent Marker</vt:lpstr>
      <vt:lpstr>gameday</vt:lpstr>
      <vt:lpstr>Algebra Tiles </vt:lpstr>
      <vt:lpstr>Algebra Tile Overview</vt:lpstr>
      <vt:lpstr>Achievethecore.org K-8 Progression</vt:lpstr>
      <vt:lpstr>Base Ten Blocks K-4</vt:lpstr>
      <vt:lpstr>Activate and Connect</vt:lpstr>
      <vt:lpstr>Connecting Concepts</vt:lpstr>
      <vt:lpstr>Connecting Concepts</vt:lpstr>
      <vt:lpstr>Framework at a Glance</vt:lpstr>
      <vt:lpstr>Algebra Tiles</vt:lpstr>
      <vt:lpstr>Solidify the “Zero Pair” with Tiles</vt:lpstr>
      <vt:lpstr>Grade 6 Standard </vt:lpstr>
      <vt:lpstr>Algebraic Mats</vt:lpstr>
      <vt:lpstr>Integers - Use of Expression Mat </vt:lpstr>
      <vt:lpstr>Use of Expression Mat </vt:lpstr>
      <vt:lpstr>Use of Expression Mat </vt:lpstr>
      <vt:lpstr>Use of Comparison Mat</vt:lpstr>
      <vt:lpstr>Use of Equation Mat</vt:lpstr>
      <vt:lpstr>Use of Equation Mat A</vt:lpstr>
      <vt:lpstr>Integers - Use of Equation Mat B </vt:lpstr>
      <vt:lpstr>What if...</vt:lpstr>
      <vt:lpstr>Progression before Middle Grades </vt:lpstr>
      <vt:lpstr>Progression before Middle Grades </vt:lpstr>
      <vt:lpstr>Progression before Middle Grades </vt:lpstr>
      <vt:lpstr>Progression before Middle Grades </vt:lpstr>
      <vt:lpstr>Progression before Middle Grades </vt:lpstr>
      <vt:lpstr>Progression before Middle Grades </vt:lpstr>
      <vt:lpstr>Progression before Middle Grades </vt:lpstr>
      <vt:lpstr>Progression before Middle Grades </vt:lpstr>
      <vt:lpstr>Progression before Middle Grades </vt:lpstr>
      <vt:lpstr>Sample Task from SBAC Grade 6 </vt:lpstr>
      <vt:lpstr>Sample Task </vt:lpstr>
      <vt:lpstr>Sample Task </vt:lpstr>
      <vt:lpstr>Partner Time:  developing equations from bar models</vt:lpstr>
      <vt:lpstr>Partner Time:  developing equations from bar models</vt:lpstr>
      <vt:lpstr>Notice... and Wonder...</vt:lpstr>
      <vt:lpstr>Notice... and Wonder...</vt:lpstr>
      <vt:lpstr>What Math Questions could be asked?</vt:lpstr>
      <vt:lpstr>What Math Questions could be asked?</vt:lpstr>
      <vt:lpstr>HMH Online Algebra Tiles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Tiles</dc:title>
  <dc:creator>Douglas Mitzel in Curriculum &amp; Professional Learning</dc:creator>
  <cp:lastModifiedBy>Douglas Mitzel in Curriculum &amp; Professional Learning</cp:lastModifiedBy>
  <cp:revision>2</cp:revision>
  <dcterms:modified xsi:type="dcterms:W3CDTF">2017-08-22T19:56:30Z</dcterms:modified>
</cp:coreProperties>
</file>