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4v" ContentType="video/mp4"/>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1.xml" ContentType="application/vnd.openxmlformats-officedocument.presentationml.tags+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2.xml" ContentType="application/vnd.openxmlformats-officedocument.presentationml.tags+xml"/>
  <Override PartName="/ppt/notesSlides/notesSlide41.xml" ContentType="application/vnd.openxmlformats-officedocument.presentationml.notesSlide+xml"/>
  <Override PartName="/ppt/tags/tag3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6.xml" ContentType="application/vnd.openxmlformats-officedocument.presentationml.tags+xml"/>
  <Override PartName="/ppt/notesSlides/notesSlide56.xml" ContentType="application/vnd.openxmlformats-officedocument.presentationml.notesSlide+xml"/>
  <Override PartName="/ppt/tags/tag37.xml" ContentType="application/vnd.openxmlformats-officedocument.presentationml.tags+xml"/>
  <Override PartName="/ppt/notesSlides/notesSlide57.xml" ContentType="application/vnd.openxmlformats-officedocument.presentationml.notesSlide+xml"/>
  <Override PartName="/ppt/tags/tag38.xml" ContentType="application/vnd.openxmlformats-officedocument.presentationml.tags+xml"/>
  <Override PartName="/ppt/notesSlides/notesSlide58.xml" ContentType="application/vnd.openxmlformats-officedocument.presentationml.notesSlide+xml"/>
  <Override PartName="/ppt/tags/tag39.xml" ContentType="application/vnd.openxmlformats-officedocument.presentationml.tags+xml"/>
  <Override PartName="/ppt/notesSlides/notesSlide59.xml" ContentType="application/vnd.openxmlformats-officedocument.presentationml.notesSlide+xml"/>
  <Override PartName="/ppt/tags/tag40.xml" ContentType="application/vnd.openxmlformats-officedocument.presentationml.tags+xml"/>
  <Override PartName="/ppt/notesSlides/notesSlide60.xml" ContentType="application/vnd.openxmlformats-officedocument.presentationml.notesSlide+xml"/>
  <Override PartName="/ppt/tags/tag41.xml" ContentType="application/vnd.openxmlformats-officedocument.presentationml.tags+xml"/>
  <Override PartName="/ppt/notesSlides/notesSlide61.xml" ContentType="application/vnd.openxmlformats-officedocument.presentationml.notesSlide+xml"/>
  <Override PartName="/ppt/tags/tag42.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43.xml" ContentType="application/vnd.openxmlformats-officedocument.presentationml.tags+xml"/>
  <Override PartName="/ppt/notesSlides/notesSlide64.xml" ContentType="application/vnd.openxmlformats-officedocument.presentationml.notesSlide+xml"/>
  <Override PartName="/ppt/tags/tag44.xml" ContentType="application/vnd.openxmlformats-officedocument.presentationml.tags+xml"/>
  <Override PartName="/ppt/notesSlides/notesSlide65.xml" ContentType="application/vnd.openxmlformats-officedocument.presentationml.notesSlide+xml"/>
  <Override PartName="/ppt/tags/tag45.xml" ContentType="application/vnd.openxmlformats-officedocument.presentationml.tags+xml"/>
  <Override PartName="/ppt/notesSlides/notesSlide66.xml" ContentType="application/vnd.openxmlformats-officedocument.presentationml.notesSlide+xml"/>
  <Override PartName="/ppt/tags/tag46.xml" ContentType="application/vnd.openxmlformats-officedocument.presentationml.tags+xml"/>
  <Override PartName="/ppt/notesSlides/notesSlide67.xml" ContentType="application/vnd.openxmlformats-officedocument.presentationml.notesSlide+xml"/>
  <Override PartName="/ppt/tags/tag47.xml" ContentType="application/vnd.openxmlformats-officedocument.presentationml.tags+xml"/>
  <Override PartName="/ppt/notesSlides/notesSlide68.xml" ContentType="application/vnd.openxmlformats-officedocument.presentationml.notesSlide+xml"/>
  <Override PartName="/ppt/tags/tag48.xml" ContentType="application/vnd.openxmlformats-officedocument.presentationml.tags+xml"/>
  <Override PartName="/ppt/notesSlides/notesSlide69.xml" ContentType="application/vnd.openxmlformats-officedocument.presentationml.notesSlide+xml"/>
  <Override PartName="/ppt/tags/tag49.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50.xml" ContentType="application/vnd.openxmlformats-officedocument.presentationml.tags+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1.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52.xml" ContentType="application/vnd.openxmlformats-officedocument.presentationml.tags+xml"/>
  <Override PartName="/ppt/notesSlides/notesSlide76.xml" ContentType="application/vnd.openxmlformats-officedocument.presentationml.notesSlide+xml"/>
  <Override PartName="/ppt/tags/tag53.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4.xml" ContentType="application/vnd.openxmlformats-officedocument.presentationml.tags+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5.xml" ContentType="application/vnd.openxmlformats-officedocument.presentationml.tags+xml"/>
  <Override PartName="/ppt/notesSlides/notesSlide8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1" r:id="rId2"/>
    <p:sldMasterId id="2147483782" r:id="rId3"/>
  </p:sldMasterIdLst>
  <p:notesMasterIdLst>
    <p:notesMasterId r:id="rId97"/>
  </p:notesMasterIdLst>
  <p:handoutMasterIdLst>
    <p:handoutMasterId r:id="rId98"/>
  </p:handoutMasterIdLst>
  <p:sldIdLst>
    <p:sldId id="257" r:id="rId4"/>
    <p:sldId id="258" r:id="rId5"/>
    <p:sldId id="259" r:id="rId6"/>
    <p:sldId id="263" r:id="rId7"/>
    <p:sldId id="264" r:id="rId8"/>
    <p:sldId id="266" r:id="rId9"/>
    <p:sldId id="267" r:id="rId10"/>
    <p:sldId id="375" r:id="rId11"/>
    <p:sldId id="265"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90" r:id="rId33"/>
    <p:sldId id="291" r:id="rId34"/>
    <p:sldId id="294" r:id="rId35"/>
    <p:sldId id="292" r:id="rId36"/>
    <p:sldId id="374" r:id="rId37"/>
    <p:sldId id="369" r:id="rId38"/>
    <p:sldId id="370" r:id="rId39"/>
    <p:sldId id="297" r:id="rId40"/>
    <p:sldId id="371" r:id="rId41"/>
    <p:sldId id="372" r:id="rId42"/>
    <p:sldId id="373" r:id="rId43"/>
    <p:sldId id="303" r:id="rId44"/>
    <p:sldId id="304" r:id="rId45"/>
    <p:sldId id="305" r:id="rId46"/>
    <p:sldId id="306" r:id="rId47"/>
    <p:sldId id="308" r:id="rId48"/>
    <p:sldId id="307" r:id="rId49"/>
    <p:sldId id="311" r:id="rId50"/>
    <p:sldId id="361" r:id="rId51"/>
    <p:sldId id="362" r:id="rId52"/>
    <p:sldId id="363" r:id="rId53"/>
    <p:sldId id="364" r:id="rId54"/>
    <p:sldId id="367" r:id="rId55"/>
    <p:sldId id="365" r:id="rId56"/>
    <p:sldId id="366" r:id="rId57"/>
    <p:sldId id="368" r:id="rId58"/>
    <p:sldId id="376"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77" r:id="rId76"/>
    <p:sldId id="337" r:id="rId77"/>
    <p:sldId id="338" r:id="rId78"/>
    <p:sldId id="339" r:id="rId79"/>
    <p:sldId id="341" r:id="rId80"/>
    <p:sldId id="343" r:id="rId81"/>
    <p:sldId id="344" r:id="rId82"/>
    <p:sldId id="345" r:id="rId83"/>
    <p:sldId id="346" r:id="rId84"/>
    <p:sldId id="347" r:id="rId85"/>
    <p:sldId id="348" r:id="rId86"/>
    <p:sldId id="349" r:id="rId87"/>
    <p:sldId id="350" r:id="rId88"/>
    <p:sldId id="351" r:id="rId89"/>
    <p:sldId id="352" r:id="rId90"/>
    <p:sldId id="355" r:id="rId91"/>
    <p:sldId id="354" r:id="rId92"/>
    <p:sldId id="353" r:id="rId93"/>
    <p:sldId id="358" r:id="rId94"/>
    <p:sldId id="359" r:id="rId95"/>
    <p:sldId id="360" r:id="rId9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30" autoAdjust="0"/>
  </p:normalViewPr>
  <p:slideViewPr>
    <p:cSldViewPr>
      <p:cViewPr varScale="1">
        <p:scale>
          <a:sx n="56" d="100"/>
          <a:sy n="56" d="100"/>
        </p:scale>
        <p:origin x="15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A8931-520E-4357-B971-8871168143BD}" type="doc">
      <dgm:prSet loTypeId="urn:microsoft.com/office/officeart/2005/8/layout/venn3" loCatId="relationship" qsTypeId="urn:microsoft.com/office/officeart/2005/8/quickstyle/3d2" qsCatId="3D" csTypeId="urn:microsoft.com/office/officeart/2005/8/colors/colorful1#1" csCatId="colorful" phldr="1"/>
      <dgm:spPr/>
      <dgm:t>
        <a:bodyPr/>
        <a:lstStyle/>
        <a:p>
          <a:endParaRPr lang="en-US"/>
        </a:p>
      </dgm:t>
    </dgm:pt>
    <dgm:pt modelId="{AC7FD0E7-3C53-47F8-9B65-F943F03D4CFD}">
      <dgm:prSet phldrT="[Text]"/>
      <dgm:spPr>
        <a:solidFill>
          <a:schemeClr val="accent6">
            <a:lumMod val="60000"/>
            <a:lumOff val="40000"/>
          </a:schemeClr>
        </a:solidFill>
      </dgm:spPr>
      <dgm:t>
        <a:bodyPr/>
        <a:lstStyle/>
        <a:p>
          <a:r>
            <a:rPr lang="en-US" b="1" dirty="0" smtClean="0"/>
            <a:t>Interpersonal</a:t>
          </a:r>
          <a:endParaRPr lang="en-US" b="1" dirty="0"/>
        </a:p>
      </dgm:t>
    </dgm:pt>
    <dgm:pt modelId="{CD1D9206-B0FF-4A33-ADB5-1918D609C3A3}" type="parTrans" cxnId="{22901BB2-7FF5-4A84-B638-FF825C4C891D}">
      <dgm:prSet/>
      <dgm:spPr/>
      <dgm:t>
        <a:bodyPr/>
        <a:lstStyle/>
        <a:p>
          <a:endParaRPr lang="en-US"/>
        </a:p>
      </dgm:t>
    </dgm:pt>
    <dgm:pt modelId="{4CA74DF7-5877-4559-88F8-28DDF14818E8}" type="sibTrans" cxnId="{22901BB2-7FF5-4A84-B638-FF825C4C891D}">
      <dgm:prSet/>
      <dgm:spPr/>
      <dgm:t>
        <a:bodyPr/>
        <a:lstStyle/>
        <a:p>
          <a:endParaRPr lang="en-US"/>
        </a:p>
      </dgm:t>
    </dgm:pt>
    <dgm:pt modelId="{AB358F31-4F5A-4A15-A0F2-FF7679515BF9}">
      <dgm:prSet phldrT="[Text]"/>
      <dgm:spPr>
        <a:solidFill>
          <a:schemeClr val="accent6">
            <a:lumMod val="75000"/>
          </a:schemeClr>
        </a:solidFill>
      </dgm:spPr>
      <dgm:t>
        <a:bodyPr/>
        <a:lstStyle/>
        <a:p>
          <a:r>
            <a:rPr lang="en-US" b="1" dirty="0" smtClean="0"/>
            <a:t>Engagement</a:t>
          </a:r>
          <a:endParaRPr lang="en-US" b="1" dirty="0"/>
        </a:p>
      </dgm:t>
    </dgm:pt>
    <dgm:pt modelId="{42D582AD-AF6C-47B4-9BCF-ADCBCB149C25}" type="parTrans" cxnId="{6482DDAB-E459-4212-8759-67E007B969FB}">
      <dgm:prSet/>
      <dgm:spPr/>
      <dgm:t>
        <a:bodyPr/>
        <a:lstStyle/>
        <a:p>
          <a:endParaRPr lang="en-US"/>
        </a:p>
      </dgm:t>
    </dgm:pt>
    <dgm:pt modelId="{E238F077-60BD-4ACE-87FD-34D7C550254F}" type="sibTrans" cxnId="{6482DDAB-E459-4212-8759-67E007B969FB}">
      <dgm:prSet/>
      <dgm:spPr/>
      <dgm:t>
        <a:bodyPr/>
        <a:lstStyle/>
        <a:p>
          <a:endParaRPr lang="en-US"/>
        </a:p>
      </dgm:t>
    </dgm:pt>
    <dgm:pt modelId="{44A01CB5-5A86-40EC-AE15-20EF52C83F30}">
      <dgm:prSet phldrT="[Text]"/>
      <dgm:spPr>
        <a:solidFill>
          <a:schemeClr val="accent6">
            <a:lumMod val="40000"/>
            <a:lumOff val="60000"/>
          </a:schemeClr>
        </a:solidFill>
      </dgm:spPr>
      <dgm:t>
        <a:bodyPr/>
        <a:lstStyle/>
        <a:p>
          <a:r>
            <a:rPr lang="en-US" b="1" dirty="0" smtClean="0"/>
            <a:t>Motivation</a:t>
          </a:r>
          <a:endParaRPr lang="en-US" b="1" dirty="0"/>
        </a:p>
      </dgm:t>
    </dgm:pt>
    <dgm:pt modelId="{C71488B2-0C00-4F91-B24F-AF9C95712E37}" type="parTrans" cxnId="{ACA5E584-9275-42CA-A959-8C495DC72762}">
      <dgm:prSet/>
      <dgm:spPr/>
      <dgm:t>
        <a:bodyPr/>
        <a:lstStyle/>
        <a:p>
          <a:endParaRPr lang="en-US"/>
        </a:p>
      </dgm:t>
    </dgm:pt>
    <dgm:pt modelId="{4DAD6958-8572-4502-B2F3-B8B092D60D1F}" type="sibTrans" cxnId="{ACA5E584-9275-42CA-A959-8C495DC72762}">
      <dgm:prSet/>
      <dgm:spPr/>
      <dgm:t>
        <a:bodyPr/>
        <a:lstStyle/>
        <a:p>
          <a:endParaRPr lang="en-US"/>
        </a:p>
      </dgm:t>
    </dgm:pt>
    <dgm:pt modelId="{1BE849E5-6C8C-42D2-8894-5917902BE3AF}">
      <dgm:prSet phldrT="[Text]"/>
      <dgm:spPr/>
      <dgm:t>
        <a:bodyPr/>
        <a:lstStyle/>
        <a:p>
          <a:r>
            <a:rPr lang="en-US" b="1" dirty="0" smtClean="0"/>
            <a:t>Study Skills</a:t>
          </a:r>
          <a:endParaRPr lang="en-US" b="1" dirty="0"/>
        </a:p>
      </dgm:t>
    </dgm:pt>
    <dgm:pt modelId="{3CBC4A57-0048-4764-9C7E-5965E35C196F}" type="parTrans" cxnId="{903357A9-A056-43AA-8761-63D08FBF4D55}">
      <dgm:prSet/>
      <dgm:spPr/>
      <dgm:t>
        <a:bodyPr/>
        <a:lstStyle/>
        <a:p>
          <a:endParaRPr lang="en-US"/>
        </a:p>
      </dgm:t>
    </dgm:pt>
    <dgm:pt modelId="{8A20FA65-CAE4-49E5-9A0A-69879D4721C0}" type="sibTrans" cxnId="{903357A9-A056-43AA-8761-63D08FBF4D55}">
      <dgm:prSet/>
      <dgm:spPr/>
      <dgm:t>
        <a:bodyPr/>
        <a:lstStyle/>
        <a:p>
          <a:endParaRPr lang="en-US"/>
        </a:p>
      </dgm:t>
    </dgm:pt>
    <dgm:pt modelId="{FE42327C-27E2-4C4D-B270-8F0672A3D6F3}" type="pres">
      <dgm:prSet presAssocID="{E48A8931-520E-4357-B971-8871168143BD}" presName="Name0" presStyleCnt="0">
        <dgm:presLayoutVars>
          <dgm:dir/>
          <dgm:resizeHandles val="exact"/>
        </dgm:presLayoutVars>
      </dgm:prSet>
      <dgm:spPr/>
      <dgm:t>
        <a:bodyPr/>
        <a:lstStyle/>
        <a:p>
          <a:endParaRPr lang="en-US"/>
        </a:p>
      </dgm:t>
    </dgm:pt>
    <dgm:pt modelId="{44BAC852-67C2-4B4E-A1FF-5BD796A17500}" type="pres">
      <dgm:prSet presAssocID="{AC7FD0E7-3C53-47F8-9B65-F943F03D4CFD}" presName="Name5" presStyleLbl="vennNode1" presStyleIdx="0" presStyleCnt="4">
        <dgm:presLayoutVars>
          <dgm:bulletEnabled val="1"/>
        </dgm:presLayoutVars>
      </dgm:prSet>
      <dgm:spPr/>
      <dgm:t>
        <a:bodyPr/>
        <a:lstStyle/>
        <a:p>
          <a:endParaRPr lang="en-US"/>
        </a:p>
      </dgm:t>
    </dgm:pt>
    <dgm:pt modelId="{957AB82F-D30E-4406-ADC3-DD72122303F8}" type="pres">
      <dgm:prSet presAssocID="{4CA74DF7-5877-4559-88F8-28DDF14818E8}" presName="space" presStyleCnt="0"/>
      <dgm:spPr/>
    </dgm:pt>
    <dgm:pt modelId="{D3497101-D53C-4640-AF75-FA93805F6B79}" type="pres">
      <dgm:prSet presAssocID="{AB358F31-4F5A-4A15-A0F2-FF7679515BF9}" presName="Name5" presStyleLbl="vennNode1" presStyleIdx="1" presStyleCnt="4" custLinFactNeighborX="8602" custLinFactNeighborY="2630">
        <dgm:presLayoutVars>
          <dgm:bulletEnabled val="1"/>
        </dgm:presLayoutVars>
      </dgm:prSet>
      <dgm:spPr/>
      <dgm:t>
        <a:bodyPr/>
        <a:lstStyle/>
        <a:p>
          <a:endParaRPr lang="en-US"/>
        </a:p>
      </dgm:t>
    </dgm:pt>
    <dgm:pt modelId="{76174547-6097-4EBC-A790-076E315B3D81}" type="pres">
      <dgm:prSet presAssocID="{E238F077-60BD-4ACE-87FD-34D7C550254F}" presName="space" presStyleCnt="0"/>
      <dgm:spPr/>
    </dgm:pt>
    <dgm:pt modelId="{FC73B240-56AE-4253-990E-9077602011CC}" type="pres">
      <dgm:prSet presAssocID="{44A01CB5-5A86-40EC-AE15-20EF52C83F30}" presName="Name5" presStyleLbl="vennNode1" presStyleIdx="2" presStyleCnt="4">
        <dgm:presLayoutVars>
          <dgm:bulletEnabled val="1"/>
        </dgm:presLayoutVars>
      </dgm:prSet>
      <dgm:spPr/>
      <dgm:t>
        <a:bodyPr/>
        <a:lstStyle/>
        <a:p>
          <a:endParaRPr lang="en-US"/>
        </a:p>
      </dgm:t>
    </dgm:pt>
    <dgm:pt modelId="{73B2CE0F-DB81-4521-8666-C2E1A7EA62D1}" type="pres">
      <dgm:prSet presAssocID="{4DAD6958-8572-4502-B2F3-B8B092D60D1F}" presName="space" presStyleCnt="0"/>
      <dgm:spPr/>
    </dgm:pt>
    <dgm:pt modelId="{A34B75A3-3F19-4760-AF3C-A0D73571538D}" type="pres">
      <dgm:prSet presAssocID="{1BE849E5-6C8C-42D2-8894-5917902BE3AF}" presName="Name5" presStyleLbl="vennNode1" presStyleIdx="3" presStyleCnt="4">
        <dgm:presLayoutVars>
          <dgm:bulletEnabled val="1"/>
        </dgm:presLayoutVars>
      </dgm:prSet>
      <dgm:spPr/>
      <dgm:t>
        <a:bodyPr/>
        <a:lstStyle/>
        <a:p>
          <a:endParaRPr lang="en-US"/>
        </a:p>
      </dgm:t>
    </dgm:pt>
  </dgm:ptLst>
  <dgm:cxnLst>
    <dgm:cxn modelId="{DEE408E2-6BF0-4ECA-B974-87E0EE3BB8BF}" type="presOf" srcId="{AC7FD0E7-3C53-47F8-9B65-F943F03D4CFD}" destId="{44BAC852-67C2-4B4E-A1FF-5BD796A17500}" srcOrd="0" destOrd="0" presId="urn:microsoft.com/office/officeart/2005/8/layout/venn3"/>
    <dgm:cxn modelId="{22901BB2-7FF5-4A84-B638-FF825C4C891D}" srcId="{E48A8931-520E-4357-B971-8871168143BD}" destId="{AC7FD0E7-3C53-47F8-9B65-F943F03D4CFD}" srcOrd="0" destOrd="0" parTransId="{CD1D9206-B0FF-4A33-ADB5-1918D609C3A3}" sibTransId="{4CA74DF7-5877-4559-88F8-28DDF14818E8}"/>
    <dgm:cxn modelId="{903357A9-A056-43AA-8761-63D08FBF4D55}" srcId="{E48A8931-520E-4357-B971-8871168143BD}" destId="{1BE849E5-6C8C-42D2-8894-5917902BE3AF}" srcOrd="3" destOrd="0" parTransId="{3CBC4A57-0048-4764-9C7E-5965E35C196F}" sibTransId="{8A20FA65-CAE4-49E5-9A0A-69879D4721C0}"/>
    <dgm:cxn modelId="{0BE5F93C-F923-4BA9-9C63-CAA7FE35C906}" type="presOf" srcId="{E48A8931-520E-4357-B971-8871168143BD}" destId="{FE42327C-27E2-4C4D-B270-8F0672A3D6F3}" srcOrd="0" destOrd="0" presId="urn:microsoft.com/office/officeart/2005/8/layout/venn3"/>
    <dgm:cxn modelId="{E71D92A3-2163-4928-9E8D-3E96138C172A}" type="presOf" srcId="{AB358F31-4F5A-4A15-A0F2-FF7679515BF9}" destId="{D3497101-D53C-4640-AF75-FA93805F6B79}" srcOrd="0" destOrd="0" presId="urn:microsoft.com/office/officeart/2005/8/layout/venn3"/>
    <dgm:cxn modelId="{4E16C1F1-5C07-467D-A62A-5CB912C7F043}" type="presOf" srcId="{1BE849E5-6C8C-42D2-8894-5917902BE3AF}" destId="{A34B75A3-3F19-4760-AF3C-A0D73571538D}" srcOrd="0" destOrd="0" presId="urn:microsoft.com/office/officeart/2005/8/layout/venn3"/>
    <dgm:cxn modelId="{6482DDAB-E459-4212-8759-67E007B969FB}" srcId="{E48A8931-520E-4357-B971-8871168143BD}" destId="{AB358F31-4F5A-4A15-A0F2-FF7679515BF9}" srcOrd="1" destOrd="0" parTransId="{42D582AD-AF6C-47B4-9BCF-ADCBCB149C25}" sibTransId="{E238F077-60BD-4ACE-87FD-34D7C550254F}"/>
    <dgm:cxn modelId="{68BA5151-C9F4-40B3-85DD-4310B3D55C46}" type="presOf" srcId="{44A01CB5-5A86-40EC-AE15-20EF52C83F30}" destId="{FC73B240-56AE-4253-990E-9077602011CC}" srcOrd="0" destOrd="0" presId="urn:microsoft.com/office/officeart/2005/8/layout/venn3"/>
    <dgm:cxn modelId="{ACA5E584-9275-42CA-A959-8C495DC72762}" srcId="{E48A8931-520E-4357-B971-8871168143BD}" destId="{44A01CB5-5A86-40EC-AE15-20EF52C83F30}" srcOrd="2" destOrd="0" parTransId="{C71488B2-0C00-4F91-B24F-AF9C95712E37}" sibTransId="{4DAD6958-8572-4502-B2F3-B8B092D60D1F}"/>
    <dgm:cxn modelId="{702FA3B3-8912-4FB0-9C22-2173C8FC1284}" type="presParOf" srcId="{FE42327C-27E2-4C4D-B270-8F0672A3D6F3}" destId="{44BAC852-67C2-4B4E-A1FF-5BD796A17500}" srcOrd="0" destOrd="0" presId="urn:microsoft.com/office/officeart/2005/8/layout/venn3"/>
    <dgm:cxn modelId="{B671652A-27A6-4D55-84C2-DB0F96FA817A}" type="presParOf" srcId="{FE42327C-27E2-4C4D-B270-8F0672A3D6F3}" destId="{957AB82F-D30E-4406-ADC3-DD72122303F8}" srcOrd="1" destOrd="0" presId="urn:microsoft.com/office/officeart/2005/8/layout/venn3"/>
    <dgm:cxn modelId="{170A6B11-F076-4F7F-96C0-445DCF8CDE0E}" type="presParOf" srcId="{FE42327C-27E2-4C4D-B270-8F0672A3D6F3}" destId="{D3497101-D53C-4640-AF75-FA93805F6B79}" srcOrd="2" destOrd="0" presId="urn:microsoft.com/office/officeart/2005/8/layout/venn3"/>
    <dgm:cxn modelId="{6D428628-2183-4508-B3AA-B91A6483DD61}" type="presParOf" srcId="{FE42327C-27E2-4C4D-B270-8F0672A3D6F3}" destId="{76174547-6097-4EBC-A790-076E315B3D81}" srcOrd="3" destOrd="0" presId="urn:microsoft.com/office/officeart/2005/8/layout/venn3"/>
    <dgm:cxn modelId="{60FD7376-D7DD-422A-BBB5-1721D619579D}" type="presParOf" srcId="{FE42327C-27E2-4C4D-B270-8F0672A3D6F3}" destId="{FC73B240-56AE-4253-990E-9077602011CC}" srcOrd="4" destOrd="0" presId="urn:microsoft.com/office/officeart/2005/8/layout/venn3"/>
    <dgm:cxn modelId="{BBCDCE7B-9E9E-4F7A-9588-64FF3BD11C4F}" type="presParOf" srcId="{FE42327C-27E2-4C4D-B270-8F0672A3D6F3}" destId="{73B2CE0F-DB81-4521-8666-C2E1A7EA62D1}" srcOrd="5" destOrd="0" presId="urn:microsoft.com/office/officeart/2005/8/layout/venn3"/>
    <dgm:cxn modelId="{8A960A0F-36FA-42D1-BADC-9206CF1DFCDE}" type="presParOf" srcId="{FE42327C-27E2-4C4D-B270-8F0672A3D6F3}" destId="{A34B75A3-3F19-4760-AF3C-A0D73571538D}"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7F5634-22E3-491B-90C3-8D02795AB5A5}"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en-US"/>
        </a:p>
      </dgm:t>
    </dgm:pt>
    <dgm:pt modelId="{34ED9AF9-889C-4CCC-8023-7108D99F1622}">
      <dgm:prSet custT="1"/>
      <dgm:spPr/>
      <dgm:t>
        <a:bodyPr/>
        <a:lstStyle/>
        <a:p>
          <a:pPr rtl="0"/>
          <a:r>
            <a:rPr lang="en-US" sz="2800" b="1" dirty="0" smtClean="0">
              <a:solidFill>
                <a:schemeClr val="accent6"/>
              </a:solidFill>
              <a:latin typeface="Maiandra GD" panose="020E0502030308020204" pitchFamily="34" charset="0"/>
            </a:rPr>
            <a:t>Intervention Team Lead</a:t>
          </a:r>
          <a:endParaRPr lang="en-US" sz="2800" b="1" dirty="0">
            <a:solidFill>
              <a:schemeClr val="accent6"/>
            </a:solidFill>
            <a:latin typeface="Maiandra GD" panose="020E0502030308020204" pitchFamily="34" charset="0"/>
          </a:endParaRPr>
        </a:p>
      </dgm:t>
    </dgm:pt>
    <dgm:pt modelId="{AD1AD5FB-EAD0-495A-A6EE-9CEDF101F75A}" type="parTrans" cxnId="{86B7EC7F-E3A3-420C-8748-5C3868CE0807}">
      <dgm:prSet/>
      <dgm:spPr/>
      <dgm:t>
        <a:bodyPr/>
        <a:lstStyle/>
        <a:p>
          <a:endParaRPr lang="en-US"/>
        </a:p>
      </dgm:t>
    </dgm:pt>
    <dgm:pt modelId="{D4502593-3F5B-4550-9769-6815EACD1E21}" type="sibTrans" cxnId="{86B7EC7F-E3A3-420C-8748-5C3868CE0807}">
      <dgm:prSet/>
      <dgm:spPr/>
      <dgm:t>
        <a:bodyPr/>
        <a:lstStyle/>
        <a:p>
          <a:endParaRPr lang="en-US"/>
        </a:p>
      </dgm:t>
    </dgm:pt>
    <dgm:pt modelId="{ECA7BD50-9B25-484C-95DD-06F5737BA760}">
      <dgm:prSet custT="1"/>
      <dgm:spPr/>
      <dgm:t>
        <a:bodyPr/>
        <a:lstStyle/>
        <a:p>
          <a:pPr rtl="0"/>
          <a:r>
            <a:rPr lang="en-US" sz="2800" b="1" dirty="0" smtClean="0">
              <a:solidFill>
                <a:schemeClr val="accent6"/>
              </a:solidFill>
              <a:latin typeface="Maiandra GD" panose="020E0502030308020204" pitchFamily="34" charset="0"/>
            </a:rPr>
            <a:t>Coordinator(s) of Tier II Interventions</a:t>
          </a:r>
          <a:endParaRPr lang="en-US" sz="2800" dirty="0">
            <a:latin typeface="Maiandra GD" panose="020E0502030308020204" pitchFamily="34" charset="0"/>
          </a:endParaRPr>
        </a:p>
      </dgm:t>
    </dgm:pt>
    <dgm:pt modelId="{D95D4839-2DC1-4332-8A38-D7F9B0F64AC9}" type="parTrans" cxnId="{8FF044BB-3815-4022-89FC-88B7BA6AEB80}">
      <dgm:prSet/>
      <dgm:spPr/>
      <dgm:t>
        <a:bodyPr/>
        <a:lstStyle/>
        <a:p>
          <a:endParaRPr lang="en-US"/>
        </a:p>
      </dgm:t>
    </dgm:pt>
    <dgm:pt modelId="{5CCFA819-44F6-41D4-BAC2-81A2406D2D44}" type="sibTrans" cxnId="{8FF044BB-3815-4022-89FC-88B7BA6AEB80}">
      <dgm:prSet/>
      <dgm:spPr/>
      <dgm:t>
        <a:bodyPr/>
        <a:lstStyle/>
        <a:p>
          <a:endParaRPr lang="en-US"/>
        </a:p>
      </dgm:t>
    </dgm:pt>
    <dgm:pt modelId="{EE48E0B4-5D52-4EE7-8046-8AE100D00A91}">
      <dgm:prSet custT="1"/>
      <dgm:spPr/>
      <dgm:t>
        <a:bodyPr/>
        <a:lstStyle/>
        <a:p>
          <a:pPr rtl="0"/>
          <a:r>
            <a:rPr lang="en-US" sz="2800" b="1" dirty="0" smtClean="0">
              <a:solidFill>
                <a:schemeClr val="accent6"/>
              </a:solidFill>
              <a:latin typeface="Maiandra GD" panose="020E0502030308020204" pitchFamily="34" charset="0"/>
            </a:rPr>
            <a:t>Coordinator of Tier III Interventions  </a:t>
          </a:r>
          <a:endParaRPr lang="en-US" sz="2800" b="1" dirty="0">
            <a:solidFill>
              <a:schemeClr val="accent6"/>
            </a:solidFill>
            <a:latin typeface="Maiandra GD" panose="020E0502030308020204" pitchFamily="34" charset="0"/>
          </a:endParaRPr>
        </a:p>
      </dgm:t>
    </dgm:pt>
    <dgm:pt modelId="{ADA3D41E-985C-4198-96A5-EBBF94A4EB08}" type="parTrans" cxnId="{A9ED29A4-C5A7-4274-A627-F045CC1D7B80}">
      <dgm:prSet/>
      <dgm:spPr/>
      <dgm:t>
        <a:bodyPr/>
        <a:lstStyle/>
        <a:p>
          <a:endParaRPr lang="en-US"/>
        </a:p>
      </dgm:t>
    </dgm:pt>
    <dgm:pt modelId="{67246598-97F8-4FDE-882F-5421ECDCDC06}" type="sibTrans" cxnId="{A9ED29A4-C5A7-4274-A627-F045CC1D7B80}">
      <dgm:prSet/>
      <dgm:spPr/>
      <dgm:t>
        <a:bodyPr/>
        <a:lstStyle/>
        <a:p>
          <a:endParaRPr lang="en-US"/>
        </a:p>
      </dgm:t>
    </dgm:pt>
    <dgm:pt modelId="{786305C4-EE12-4F30-A2B5-10BE9EB043EC}">
      <dgm:prSet custT="1"/>
      <dgm:spPr/>
      <dgm:t>
        <a:bodyPr/>
        <a:lstStyle/>
        <a:p>
          <a:pPr rtl="0"/>
          <a:r>
            <a:rPr lang="en-US" sz="2800" b="1" dirty="0" smtClean="0">
              <a:solidFill>
                <a:schemeClr val="accent6"/>
              </a:solidFill>
              <a:latin typeface="Maiandra GD" panose="020E0502030308020204" pitchFamily="34" charset="0"/>
            </a:rPr>
            <a:t>Minute Taker</a:t>
          </a:r>
          <a:endParaRPr lang="en-US" sz="2800" b="1" dirty="0">
            <a:solidFill>
              <a:schemeClr val="accent6"/>
            </a:solidFill>
            <a:latin typeface="Maiandra GD" panose="020E0502030308020204" pitchFamily="34" charset="0"/>
          </a:endParaRPr>
        </a:p>
      </dgm:t>
    </dgm:pt>
    <dgm:pt modelId="{4278E723-1EE3-45E3-9BC1-BBAA986F288A}" type="parTrans" cxnId="{F38FD9FB-32D0-498C-872D-15D14BAB03A5}">
      <dgm:prSet/>
      <dgm:spPr/>
      <dgm:t>
        <a:bodyPr/>
        <a:lstStyle/>
        <a:p>
          <a:endParaRPr lang="en-US"/>
        </a:p>
      </dgm:t>
    </dgm:pt>
    <dgm:pt modelId="{08BFBB66-CF04-4657-976F-6E22457CFA35}" type="sibTrans" cxnId="{F38FD9FB-32D0-498C-872D-15D14BAB03A5}">
      <dgm:prSet/>
      <dgm:spPr/>
      <dgm:t>
        <a:bodyPr/>
        <a:lstStyle/>
        <a:p>
          <a:endParaRPr lang="en-US"/>
        </a:p>
      </dgm:t>
    </dgm:pt>
    <dgm:pt modelId="{9EFDE08D-4DDC-4490-8176-F5F469CA53FE}">
      <dgm:prSet custT="1"/>
      <dgm:spPr/>
      <dgm:t>
        <a:bodyPr/>
        <a:lstStyle/>
        <a:p>
          <a:pPr rtl="0"/>
          <a:r>
            <a:rPr lang="en-US" sz="2800" b="1" dirty="0" smtClean="0">
              <a:solidFill>
                <a:schemeClr val="accent6"/>
              </a:solidFill>
              <a:latin typeface="Maiandra GD" panose="020E0502030308020204" pitchFamily="34" charset="0"/>
            </a:rPr>
            <a:t>Site Administrator</a:t>
          </a:r>
          <a:endParaRPr lang="en-US" sz="2800" b="1" dirty="0">
            <a:solidFill>
              <a:schemeClr val="accent6"/>
            </a:solidFill>
            <a:latin typeface="Maiandra GD" panose="020E0502030308020204" pitchFamily="34" charset="0"/>
          </a:endParaRPr>
        </a:p>
      </dgm:t>
    </dgm:pt>
    <dgm:pt modelId="{C1DE1BD9-448B-4A4F-88B6-1BF0BC18AF75}" type="parTrans" cxnId="{FA5AB819-E449-47BC-A092-4F2BCCF24179}">
      <dgm:prSet/>
      <dgm:spPr/>
      <dgm:t>
        <a:bodyPr/>
        <a:lstStyle/>
        <a:p>
          <a:endParaRPr lang="en-US"/>
        </a:p>
      </dgm:t>
    </dgm:pt>
    <dgm:pt modelId="{CDE3EFB1-E3DF-4C13-ADE5-BD2FB8A7C088}" type="sibTrans" cxnId="{FA5AB819-E449-47BC-A092-4F2BCCF24179}">
      <dgm:prSet/>
      <dgm:spPr/>
      <dgm:t>
        <a:bodyPr/>
        <a:lstStyle/>
        <a:p>
          <a:endParaRPr lang="en-US"/>
        </a:p>
      </dgm:t>
    </dgm:pt>
    <dgm:pt modelId="{F89B5460-EE8B-4699-BF7A-DE1095574906}">
      <dgm:prSet custT="1"/>
      <dgm:spPr/>
      <dgm:t>
        <a:bodyPr/>
        <a:lstStyle/>
        <a:p>
          <a:r>
            <a:rPr lang="en-US" sz="2800" b="1" dirty="0" smtClean="0">
              <a:solidFill>
                <a:schemeClr val="accent6"/>
              </a:solidFill>
              <a:latin typeface="Maiandra GD" panose="020E0502030308020204" pitchFamily="34" charset="0"/>
            </a:rPr>
            <a:t>PBIS Team Lead</a:t>
          </a:r>
          <a:endParaRPr lang="en-US" sz="2800" b="1" dirty="0">
            <a:solidFill>
              <a:schemeClr val="accent6"/>
            </a:solidFill>
            <a:latin typeface="Maiandra GD" panose="020E0502030308020204" pitchFamily="34" charset="0"/>
          </a:endParaRPr>
        </a:p>
      </dgm:t>
    </dgm:pt>
    <dgm:pt modelId="{D11B08F3-9041-4D7A-A022-13235189FE26}" type="parTrans" cxnId="{64F64984-F4CB-4EC9-8FCE-65FED36A8872}">
      <dgm:prSet/>
      <dgm:spPr/>
      <dgm:t>
        <a:bodyPr/>
        <a:lstStyle/>
        <a:p>
          <a:endParaRPr lang="en-US"/>
        </a:p>
      </dgm:t>
    </dgm:pt>
    <dgm:pt modelId="{1222801E-C9E8-4E1F-A2E4-43FC747B2BE3}" type="sibTrans" cxnId="{64F64984-F4CB-4EC9-8FCE-65FED36A8872}">
      <dgm:prSet/>
      <dgm:spPr/>
      <dgm:t>
        <a:bodyPr/>
        <a:lstStyle/>
        <a:p>
          <a:endParaRPr lang="en-US"/>
        </a:p>
      </dgm:t>
    </dgm:pt>
    <dgm:pt modelId="{43D83F67-A8FC-4F69-9D29-158CC0BCDCBD}" type="pres">
      <dgm:prSet presAssocID="{5C7F5634-22E3-491B-90C3-8D02795AB5A5}" presName="linear" presStyleCnt="0">
        <dgm:presLayoutVars>
          <dgm:animLvl val="lvl"/>
          <dgm:resizeHandles val="exact"/>
        </dgm:presLayoutVars>
      </dgm:prSet>
      <dgm:spPr/>
      <dgm:t>
        <a:bodyPr/>
        <a:lstStyle/>
        <a:p>
          <a:endParaRPr lang="en-US"/>
        </a:p>
      </dgm:t>
    </dgm:pt>
    <dgm:pt modelId="{B58A960C-34E1-431B-8F2F-93D13F2C0769}" type="pres">
      <dgm:prSet presAssocID="{9EFDE08D-4DDC-4490-8176-F5F469CA53FE}" presName="parentText" presStyleLbl="node1" presStyleIdx="0" presStyleCnt="6" custLinFactNeighborX="1942" custLinFactNeighborY="-74246">
        <dgm:presLayoutVars>
          <dgm:chMax val="0"/>
          <dgm:bulletEnabled val="1"/>
        </dgm:presLayoutVars>
      </dgm:prSet>
      <dgm:spPr/>
      <dgm:t>
        <a:bodyPr/>
        <a:lstStyle/>
        <a:p>
          <a:endParaRPr lang="en-US"/>
        </a:p>
      </dgm:t>
    </dgm:pt>
    <dgm:pt modelId="{630F94C8-A2FC-4C10-BCE5-CC8A59F532AC}" type="pres">
      <dgm:prSet presAssocID="{CDE3EFB1-E3DF-4C13-ADE5-BD2FB8A7C088}" presName="spacer" presStyleCnt="0"/>
      <dgm:spPr/>
    </dgm:pt>
    <dgm:pt modelId="{2679ACB0-298F-42EE-8B4D-5DE27B5B97FB}" type="pres">
      <dgm:prSet presAssocID="{F89B5460-EE8B-4699-BF7A-DE1095574906}" presName="parentText" presStyleLbl="node1" presStyleIdx="1" presStyleCnt="6" custLinFactNeighborY="-24651">
        <dgm:presLayoutVars>
          <dgm:chMax val="0"/>
          <dgm:bulletEnabled val="1"/>
        </dgm:presLayoutVars>
      </dgm:prSet>
      <dgm:spPr/>
      <dgm:t>
        <a:bodyPr/>
        <a:lstStyle/>
        <a:p>
          <a:endParaRPr lang="en-US"/>
        </a:p>
      </dgm:t>
    </dgm:pt>
    <dgm:pt modelId="{AF40F6A2-1709-4DE8-AE28-AC7C602AD388}" type="pres">
      <dgm:prSet presAssocID="{1222801E-C9E8-4E1F-A2E4-43FC747B2BE3}" presName="spacer" presStyleCnt="0"/>
      <dgm:spPr/>
    </dgm:pt>
    <dgm:pt modelId="{B2975655-6D7C-419E-92F3-F3FCAC883645}" type="pres">
      <dgm:prSet presAssocID="{34ED9AF9-889C-4CCC-8023-7108D99F1622}" presName="parentText" presStyleLbl="node1" presStyleIdx="2" presStyleCnt="6">
        <dgm:presLayoutVars>
          <dgm:chMax val="0"/>
          <dgm:bulletEnabled val="1"/>
        </dgm:presLayoutVars>
      </dgm:prSet>
      <dgm:spPr/>
      <dgm:t>
        <a:bodyPr/>
        <a:lstStyle/>
        <a:p>
          <a:endParaRPr lang="en-US"/>
        </a:p>
      </dgm:t>
    </dgm:pt>
    <dgm:pt modelId="{097DA388-7A95-4C29-A9B6-947BAD9A71C8}" type="pres">
      <dgm:prSet presAssocID="{D4502593-3F5B-4550-9769-6815EACD1E21}" presName="spacer" presStyleCnt="0"/>
      <dgm:spPr/>
    </dgm:pt>
    <dgm:pt modelId="{F5B1D6A0-D3B4-4BFD-9451-452DF907FA34}" type="pres">
      <dgm:prSet presAssocID="{ECA7BD50-9B25-484C-95DD-06F5737BA760}" presName="parentText" presStyleLbl="node1" presStyleIdx="3" presStyleCnt="6" custLinFactNeighborX="13592" custLinFactNeighborY="7045">
        <dgm:presLayoutVars>
          <dgm:chMax val="0"/>
          <dgm:bulletEnabled val="1"/>
        </dgm:presLayoutVars>
      </dgm:prSet>
      <dgm:spPr/>
      <dgm:t>
        <a:bodyPr/>
        <a:lstStyle/>
        <a:p>
          <a:endParaRPr lang="en-US"/>
        </a:p>
      </dgm:t>
    </dgm:pt>
    <dgm:pt modelId="{F3E3913B-4484-4453-9DA4-88D4493AC025}" type="pres">
      <dgm:prSet presAssocID="{5CCFA819-44F6-41D4-BAC2-81A2406D2D44}" presName="spacer" presStyleCnt="0"/>
      <dgm:spPr/>
    </dgm:pt>
    <dgm:pt modelId="{05B99DD4-01DA-46DC-AAF1-86AFA821930B}" type="pres">
      <dgm:prSet presAssocID="{EE48E0B4-5D52-4EE7-8046-8AE100D00A91}" presName="parentText" presStyleLbl="node1" presStyleIdx="4" presStyleCnt="6">
        <dgm:presLayoutVars>
          <dgm:chMax val="0"/>
          <dgm:bulletEnabled val="1"/>
        </dgm:presLayoutVars>
      </dgm:prSet>
      <dgm:spPr/>
      <dgm:t>
        <a:bodyPr/>
        <a:lstStyle/>
        <a:p>
          <a:endParaRPr lang="en-US"/>
        </a:p>
      </dgm:t>
    </dgm:pt>
    <dgm:pt modelId="{725E6C34-FC37-4EE4-A9A6-54DAD9F1101B}" type="pres">
      <dgm:prSet presAssocID="{67246598-97F8-4FDE-882F-5421ECDCDC06}" presName="spacer" presStyleCnt="0"/>
      <dgm:spPr/>
    </dgm:pt>
    <dgm:pt modelId="{57F22CD8-3921-4841-BDC5-91975ACDCA9F}" type="pres">
      <dgm:prSet presAssocID="{786305C4-EE12-4F30-A2B5-10BE9EB043EC}" presName="parentText" presStyleLbl="node1" presStyleIdx="5" presStyleCnt="6">
        <dgm:presLayoutVars>
          <dgm:chMax val="0"/>
          <dgm:bulletEnabled val="1"/>
        </dgm:presLayoutVars>
      </dgm:prSet>
      <dgm:spPr/>
      <dgm:t>
        <a:bodyPr/>
        <a:lstStyle/>
        <a:p>
          <a:endParaRPr lang="en-US"/>
        </a:p>
      </dgm:t>
    </dgm:pt>
  </dgm:ptLst>
  <dgm:cxnLst>
    <dgm:cxn modelId="{52718757-6AF6-4BE9-B6DE-E9716446DC8E}" type="presOf" srcId="{EE48E0B4-5D52-4EE7-8046-8AE100D00A91}" destId="{05B99DD4-01DA-46DC-AAF1-86AFA821930B}" srcOrd="0" destOrd="0" presId="urn:microsoft.com/office/officeart/2005/8/layout/vList2"/>
    <dgm:cxn modelId="{86B7EC7F-E3A3-420C-8748-5C3868CE0807}" srcId="{5C7F5634-22E3-491B-90C3-8D02795AB5A5}" destId="{34ED9AF9-889C-4CCC-8023-7108D99F1622}" srcOrd="2" destOrd="0" parTransId="{AD1AD5FB-EAD0-495A-A6EE-9CEDF101F75A}" sibTransId="{D4502593-3F5B-4550-9769-6815EACD1E21}"/>
    <dgm:cxn modelId="{9327A5ED-D140-4838-B09A-69F733F7795D}" type="presOf" srcId="{ECA7BD50-9B25-484C-95DD-06F5737BA760}" destId="{F5B1D6A0-D3B4-4BFD-9451-452DF907FA34}" srcOrd="0" destOrd="0" presId="urn:microsoft.com/office/officeart/2005/8/layout/vList2"/>
    <dgm:cxn modelId="{625C254B-7B4A-4BE1-8355-9C7041C3ED86}" type="presOf" srcId="{F89B5460-EE8B-4699-BF7A-DE1095574906}" destId="{2679ACB0-298F-42EE-8B4D-5DE27B5B97FB}" srcOrd="0" destOrd="0" presId="urn:microsoft.com/office/officeart/2005/8/layout/vList2"/>
    <dgm:cxn modelId="{49CF0023-39AA-45D7-BD76-EBC600F69CE8}" type="presOf" srcId="{786305C4-EE12-4F30-A2B5-10BE9EB043EC}" destId="{57F22CD8-3921-4841-BDC5-91975ACDCA9F}" srcOrd="0" destOrd="0" presId="urn:microsoft.com/office/officeart/2005/8/layout/vList2"/>
    <dgm:cxn modelId="{A9ED29A4-C5A7-4274-A627-F045CC1D7B80}" srcId="{5C7F5634-22E3-491B-90C3-8D02795AB5A5}" destId="{EE48E0B4-5D52-4EE7-8046-8AE100D00A91}" srcOrd="4" destOrd="0" parTransId="{ADA3D41E-985C-4198-96A5-EBBF94A4EB08}" sibTransId="{67246598-97F8-4FDE-882F-5421ECDCDC06}"/>
    <dgm:cxn modelId="{CCCF2DE7-327A-45E5-A0EF-65F804A4E98A}" type="presOf" srcId="{9EFDE08D-4DDC-4490-8176-F5F469CA53FE}" destId="{B58A960C-34E1-431B-8F2F-93D13F2C0769}" srcOrd="0" destOrd="0" presId="urn:microsoft.com/office/officeart/2005/8/layout/vList2"/>
    <dgm:cxn modelId="{F38FD9FB-32D0-498C-872D-15D14BAB03A5}" srcId="{5C7F5634-22E3-491B-90C3-8D02795AB5A5}" destId="{786305C4-EE12-4F30-A2B5-10BE9EB043EC}" srcOrd="5" destOrd="0" parTransId="{4278E723-1EE3-45E3-9BC1-BBAA986F288A}" sibTransId="{08BFBB66-CF04-4657-976F-6E22457CFA35}"/>
    <dgm:cxn modelId="{A5254F78-6035-4FA4-8861-814D3A4E5459}" type="presOf" srcId="{5C7F5634-22E3-491B-90C3-8D02795AB5A5}" destId="{43D83F67-A8FC-4F69-9D29-158CC0BCDCBD}" srcOrd="0" destOrd="0" presId="urn:microsoft.com/office/officeart/2005/8/layout/vList2"/>
    <dgm:cxn modelId="{FA5AB819-E449-47BC-A092-4F2BCCF24179}" srcId="{5C7F5634-22E3-491B-90C3-8D02795AB5A5}" destId="{9EFDE08D-4DDC-4490-8176-F5F469CA53FE}" srcOrd="0" destOrd="0" parTransId="{C1DE1BD9-448B-4A4F-88B6-1BF0BC18AF75}" sibTransId="{CDE3EFB1-E3DF-4C13-ADE5-BD2FB8A7C088}"/>
    <dgm:cxn modelId="{8FF044BB-3815-4022-89FC-88B7BA6AEB80}" srcId="{5C7F5634-22E3-491B-90C3-8D02795AB5A5}" destId="{ECA7BD50-9B25-484C-95DD-06F5737BA760}" srcOrd="3" destOrd="0" parTransId="{D95D4839-2DC1-4332-8A38-D7F9B0F64AC9}" sibTransId="{5CCFA819-44F6-41D4-BAC2-81A2406D2D44}"/>
    <dgm:cxn modelId="{64F64984-F4CB-4EC9-8FCE-65FED36A8872}" srcId="{5C7F5634-22E3-491B-90C3-8D02795AB5A5}" destId="{F89B5460-EE8B-4699-BF7A-DE1095574906}" srcOrd="1" destOrd="0" parTransId="{D11B08F3-9041-4D7A-A022-13235189FE26}" sibTransId="{1222801E-C9E8-4E1F-A2E4-43FC747B2BE3}"/>
    <dgm:cxn modelId="{8D9BA53E-80DC-4643-BF58-94C862D6DB54}" type="presOf" srcId="{34ED9AF9-889C-4CCC-8023-7108D99F1622}" destId="{B2975655-6D7C-419E-92F3-F3FCAC883645}" srcOrd="0" destOrd="0" presId="urn:microsoft.com/office/officeart/2005/8/layout/vList2"/>
    <dgm:cxn modelId="{CA491682-A167-4BBF-8D7B-5AE59C12F4C1}" type="presParOf" srcId="{43D83F67-A8FC-4F69-9D29-158CC0BCDCBD}" destId="{B58A960C-34E1-431B-8F2F-93D13F2C0769}" srcOrd="0" destOrd="0" presId="urn:microsoft.com/office/officeart/2005/8/layout/vList2"/>
    <dgm:cxn modelId="{33B68700-494C-4894-96D7-9233FC131914}" type="presParOf" srcId="{43D83F67-A8FC-4F69-9D29-158CC0BCDCBD}" destId="{630F94C8-A2FC-4C10-BCE5-CC8A59F532AC}" srcOrd="1" destOrd="0" presId="urn:microsoft.com/office/officeart/2005/8/layout/vList2"/>
    <dgm:cxn modelId="{8915F68C-E24A-4E7B-A053-2A069FE2C9E9}" type="presParOf" srcId="{43D83F67-A8FC-4F69-9D29-158CC0BCDCBD}" destId="{2679ACB0-298F-42EE-8B4D-5DE27B5B97FB}" srcOrd="2" destOrd="0" presId="urn:microsoft.com/office/officeart/2005/8/layout/vList2"/>
    <dgm:cxn modelId="{C2480685-1359-4363-BCDE-38756CFAA299}" type="presParOf" srcId="{43D83F67-A8FC-4F69-9D29-158CC0BCDCBD}" destId="{AF40F6A2-1709-4DE8-AE28-AC7C602AD388}" srcOrd="3" destOrd="0" presId="urn:microsoft.com/office/officeart/2005/8/layout/vList2"/>
    <dgm:cxn modelId="{C0A675E0-8735-430E-996E-A1B47EDBE37C}" type="presParOf" srcId="{43D83F67-A8FC-4F69-9D29-158CC0BCDCBD}" destId="{B2975655-6D7C-419E-92F3-F3FCAC883645}" srcOrd="4" destOrd="0" presId="urn:microsoft.com/office/officeart/2005/8/layout/vList2"/>
    <dgm:cxn modelId="{DE243B6C-829C-4674-81A2-C0B2C18B6E0C}" type="presParOf" srcId="{43D83F67-A8FC-4F69-9D29-158CC0BCDCBD}" destId="{097DA388-7A95-4C29-A9B6-947BAD9A71C8}" srcOrd="5" destOrd="0" presId="urn:microsoft.com/office/officeart/2005/8/layout/vList2"/>
    <dgm:cxn modelId="{73B10228-DB1F-4C35-AC6C-3436BE64402B}" type="presParOf" srcId="{43D83F67-A8FC-4F69-9D29-158CC0BCDCBD}" destId="{F5B1D6A0-D3B4-4BFD-9451-452DF907FA34}" srcOrd="6" destOrd="0" presId="urn:microsoft.com/office/officeart/2005/8/layout/vList2"/>
    <dgm:cxn modelId="{8523B6F1-4810-43C7-93DD-86CD53720BA1}" type="presParOf" srcId="{43D83F67-A8FC-4F69-9D29-158CC0BCDCBD}" destId="{F3E3913B-4484-4453-9DA4-88D4493AC025}" srcOrd="7" destOrd="0" presId="urn:microsoft.com/office/officeart/2005/8/layout/vList2"/>
    <dgm:cxn modelId="{10A98E6D-D841-4C74-9503-467A04A0855D}" type="presParOf" srcId="{43D83F67-A8FC-4F69-9D29-158CC0BCDCBD}" destId="{05B99DD4-01DA-46DC-AAF1-86AFA821930B}" srcOrd="8" destOrd="0" presId="urn:microsoft.com/office/officeart/2005/8/layout/vList2"/>
    <dgm:cxn modelId="{463A96D4-1825-470C-85B2-10E969A2B3F2}" type="presParOf" srcId="{43D83F67-A8FC-4F69-9D29-158CC0BCDCBD}" destId="{725E6C34-FC37-4EE4-A9A6-54DAD9F1101B}" srcOrd="9" destOrd="0" presId="urn:microsoft.com/office/officeart/2005/8/layout/vList2"/>
    <dgm:cxn modelId="{E0D02BE3-9F06-4CA6-A4AB-ACFDFD8165EC}" type="presParOf" srcId="{43D83F67-A8FC-4F69-9D29-158CC0BCDCBD}" destId="{57F22CD8-3921-4841-BDC5-91975ACDCA9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6BEC66-4E02-4093-BF20-EA06AD7E555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09E4130-C07A-42F5-BB3B-EDD80BBD44D1}">
      <dgm:prSet custT="1"/>
      <dgm:spPr/>
      <dgm:t>
        <a:bodyPr/>
        <a:lstStyle/>
        <a:p>
          <a:pPr rtl="0"/>
          <a:r>
            <a:rPr lang="en-US" sz="2800" dirty="0" smtClean="0">
              <a:latin typeface="Maiandra GD" panose="020E0502030308020204" pitchFamily="34" charset="0"/>
            </a:rPr>
            <a:t>Team meets 1-2 times per month</a:t>
          </a:r>
          <a:endParaRPr lang="en-US" sz="2800" dirty="0">
            <a:latin typeface="Maiandra GD" panose="020E0502030308020204" pitchFamily="34" charset="0"/>
          </a:endParaRPr>
        </a:p>
      </dgm:t>
    </dgm:pt>
    <dgm:pt modelId="{6230F880-4418-479E-9270-133B3042F3B6}" type="parTrans" cxnId="{0485FD4E-FD00-4E56-8607-3B2444A07E65}">
      <dgm:prSet/>
      <dgm:spPr/>
      <dgm:t>
        <a:bodyPr/>
        <a:lstStyle/>
        <a:p>
          <a:endParaRPr lang="en-US"/>
        </a:p>
      </dgm:t>
    </dgm:pt>
    <dgm:pt modelId="{E1DF9B9D-591F-4BEC-AB5A-815A08C9A56F}" type="sibTrans" cxnId="{0485FD4E-FD00-4E56-8607-3B2444A07E65}">
      <dgm:prSet/>
      <dgm:spPr/>
      <dgm:t>
        <a:bodyPr/>
        <a:lstStyle/>
        <a:p>
          <a:endParaRPr lang="en-US"/>
        </a:p>
      </dgm:t>
    </dgm:pt>
    <dgm:pt modelId="{C319DCDF-0684-4E15-9D71-5B8FA5B20DC2}">
      <dgm:prSet custT="1"/>
      <dgm:spPr/>
      <dgm:t>
        <a:bodyPr/>
        <a:lstStyle/>
        <a:p>
          <a:pPr rtl="0"/>
          <a:r>
            <a:rPr lang="en-US" sz="2800" dirty="0" smtClean="0">
              <a:latin typeface="Maiandra GD" panose="020E0502030308020204" pitchFamily="34" charset="0"/>
            </a:rPr>
            <a:t>Team processes Requests for Assistance Forms and examines screening data</a:t>
          </a:r>
          <a:endParaRPr lang="en-US" sz="2800" dirty="0">
            <a:latin typeface="Maiandra GD" panose="020E0502030308020204" pitchFamily="34" charset="0"/>
          </a:endParaRPr>
        </a:p>
      </dgm:t>
    </dgm:pt>
    <dgm:pt modelId="{F89830DF-39D7-48CD-8FAE-09B3A8959F33}" type="parTrans" cxnId="{8E92DA43-C083-4DFC-8B9D-B821DE20C66A}">
      <dgm:prSet/>
      <dgm:spPr/>
      <dgm:t>
        <a:bodyPr/>
        <a:lstStyle/>
        <a:p>
          <a:endParaRPr lang="en-US"/>
        </a:p>
      </dgm:t>
    </dgm:pt>
    <dgm:pt modelId="{1257645C-D17D-4383-A6AE-DDAAA7568082}" type="sibTrans" cxnId="{8E92DA43-C083-4DFC-8B9D-B821DE20C66A}">
      <dgm:prSet/>
      <dgm:spPr/>
      <dgm:t>
        <a:bodyPr/>
        <a:lstStyle/>
        <a:p>
          <a:endParaRPr lang="en-US"/>
        </a:p>
      </dgm:t>
    </dgm:pt>
    <dgm:pt modelId="{9019E71D-DB4E-4461-ADB4-66FD3AAE8808}">
      <dgm:prSet custT="1"/>
      <dgm:spPr/>
      <dgm:t>
        <a:bodyPr/>
        <a:lstStyle/>
        <a:p>
          <a:pPr rtl="0"/>
          <a:r>
            <a:rPr lang="en-US" sz="2800" dirty="0" smtClean="0">
              <a:latin typeface="Maiandra GD" panose="020E0502030308020204" pitchFamily="34" charset="0"/>
            </a:rPr>
            <a:t>Team uses meeting agenda format: </a:t>
          </a:r>
        </a:p>
        <a:p>
          <a:pPr rtl="0"/>
          <a:r>
            <a:rPr lang="en-US" sz="2800" dirty="0" smtClean="0">
              <a:solidFill>
                <a:schemeClr val="bg1"/>
              </a:solidFill>
              <a:latin typeface="Maiandra GD" panose="020E0502030308020204" pitchFamily="34" charset="0"/>
            </a:rPr>
            <a:t>Document 45b: binder/packet</a:t>
          </a:r>
          <a:endParaRPr lang="en-US" sz="2800" dirty="0">
            <a:solidFill>
              <a:schemeClr val="bg1"/>
            </a:solidFill>
            <a:latin typeface="Maiandra GD" panose="020E0502030308020204" pitchFamily="34" charset="0"/>
          </a:endParaRPr>
        </a:p>
      </dgm:t>
    </dgm:pt>
    <dgm:pt modelId="{5B69927D-98E6-4464-B1D7-BB231ED7E634}" type="parTrans" cxnId="{5EED3DE1-C632-4CFE-9945-397998325BD1}">
      <dgm:prSet/>
      <dgm:spPr/>
      <dgm:t>
        <a:bodyPr/>
        <a:lstStyle/>
        <a:p>
          <a:endParaRPr lang="en-US"/>
        </a:p>
      </dgm:t>
    </dgm:pt>
    <dgm:pt modelId="{676F7DD3-6299-4828-9AC7-A36FA2D9047B}" type="sibTrans" cxnId="{5EED3DE1-C632-4CFE-9945-397998325BD1}">
      <dgm:prSet/>
      <dgm:spPr/>
      <dgm:t>
        <a:bodyPr/>
        <a:lstStyle/>
        <a:p>
          <a:endParaRPr lang="en-US"/>
        </a:p>
      </dgm:t>
    </dgm:pt>
    <dgm:pt modelId="{DF085B78-9878-423C-85C5-926373B1963A}">
      <dgm:prSet custT="1"/>
      <dgm:spPr/>
      <dgm:t>
        <a:bodyPr/>
        <a:lstStyle/>
        <a:p>
          <a:pPr rtl="0"/>
          <a:r>
            <a:rPr lang="en-US" sz="2800" dirty="0" smtClean="0">
              <a:latin typeface="Maiandra GD" panose="020E0502030308020204" pitchFamily="34" charset="0"/>
            </a:rPr>
            <a:t>Team monitors progress of students receiving Tier </a:t>
          </a:r>
          <a:r>
            <a:rPr lang="en-US" sz="2800" dirty="0" smtClean="0">
              <a:latin typeface="Maiandra GD" panose="020E0502030308020204" pitchFamily="34" charset="0"/>
            </a:rPr>
            <a:t>2/3 </a:t>
          </a:r>
          <a:r>
            <a:rPr lang="en-US" sz="2800" dirty="0" smtClean="0">
              <a:latin typeface="Maiandra GD" panose="020E0502030308020204" pitchFamily="34" charset="0"/>
            </a:rPr>
            <a:t>supports  </a:t>
          </a:r>
          <a:endParaRPr lang="en-US" sz="2800" dirty="0">
            <a:latin typeface="Maiandra GD" panose="020E0502030308020204" pitchFamily="34" charset="0"/>
          </a:endParaRPr>
        </a:p>
      </dgm:t>
    </dgm:pt>
    <dgm:pt modelId="{3A3E51F6-2C27-433C-8F04-E8414B974D62}" type="parTrans" cxnId="{60CE1D95-98D9-4AB0-8035-AD9B41511E15}">
      <dgm:prSet/>
      <dgm:spPr/>
      <dgm:t>
        <a:bodyPr/>
        <a:lstStyle/>
        <a:p>
          <a:endParaRPr lang="en-US"/>
        </a:p>
      </dgm:t>
    </dgm:pt>
    <dgm:pt modelId="{9E3CF469-9F5E-49CB-8568-7AF6980FE63E}" type="sibTrans" cxnId="{60CE1D95-98D9-4AB0-8035-AD9B41511E15}">
      <dgm:prSet/>
      <dgm:spPr/>
      <dgm:t>
        <a:bodyPr/>
        <a:lstStyle/>
        <a:p>
          <a:endParaRPr lang="en-US"/>
        </a:p>
      </dgm:t>
    </dgm:pt>
    <dgm:pt modelId="{EDE5A0E1-8851-4ADB-93FD-7F5695D68F2E}" type="pres">
      <dgm:prSet presAssocID="{C56BEC66-4E02-4093-BF20-EA06AD7E555D}" presName="linear" presStyleCnt="0">
        <dgm:presLayoutVars>
          <dgm:animLvl val="lvl"/>
          <dgm:resizeHandles val="exact"/>
        </dgm:presLayoutVars>
      </dgm:prSet>
      <dgm:spPr/>
      <dgm:t>
        <a:bodyPr/>
        <a:lstStyle/>
        <a:p>
          <a:endParaRPr lang="en-US"/>
        </a:p>
      </dgm:t>
    </dgm:pt>
    <dgm:pt modelId="{5E418E14-3FB4-4ED9-95D1-2CF3E53E717E}" type="pres">
      <dgm:prSet presAssocID="{109E4130-C07A-42F5-BB3B-EDD80BBD44D1}" presName="parentText" presStyleLbl="node1" presStyleIdx="0" presStyleCnt="4" custLinFactY="-14568" custLinFactNeighborX="0" custLinFactNeighborY="-100000">
        <dgm:presLayoutVars>
          <dgm:chMax val="0"/>
          <dgm:bulletEnabled val="1"/>
        </dgm:presLayoutVars>
      </dgm:prSet>
      <dgm:spPr/>
      <dgm:t>
        <a:bodyPr/>
        <a:lstStyle/>
        <a:p>
          <a:endParaRPr lang="en-US"/>
        </a:p>
      </dgm:t>
    </dgm:pt>
    <dgm:pt modelId="{90C8A43A-46E0-4754-8907-94D12964985D}" type="pres">
      <dgm:prSet presAssocID="{E1DF9B9D-591F-4BEC-AB5A-815A08C9A56F}" presName="spacer" presStyleCnt="0"/>
      <dgm:spPr/>
    </dgm:pt>
    <dgm:pt modelId="{247F1FE7-FE68-47D0-B9AA-7F0119AC0473}" type="pres">
      <dgm:prSet presAssocID="{C319DCDF-0684-4E15-9D71-5B8FA5B20DC2}" presName="parentText" presStyleLbl="node1" presStyleIdx="1" presStyleCnt="4">
        <dgm:presLayoutVars>
          <dgm:chMax val="0"/>
          <dgm:bulletEnabled val="1"/>
        </dgm:presLayoutVars>
      </dgm:prSet>
      <dgm:spPr/>
      <dgm:t>
        <a:bodyPr/>
        <a:lstStyle/>
        <a:p>
          <a:endParaRPr lang="en-US"/>
        </a:p>
      </dgm:t>
    </dgm:pt>
    <dgm:pt modelId="{AE181D0C-F849-4DB0-9C89-5FBD9FDDBCF1}" type="pres">
      <dgm:prSet presAssocID="{1257645C-D17D-4383-A6AE-DDAAA7568082}" presName="spacer" presStyleCnt="0"/>
      <dgm:spPr/>
    </dgm:pt>
    <dgm:pt modelId="{6EB8A351-28F8-4039-93B2-6523DBFA7EBA}" type="pres">
      <dgm:prSet presAssocID="{DF085B78-9878-423C-85C5-926373B1963A}" presName="parentText" presStyleLbl="node1" presStyleIdx="2" presStyleCnt="4" custLinFactY="649" custLinFactNeighborY="100000">
        <dgm:presLayoutVars>
          <dgm:chMax val="0"/>
          <dgm:bulletEnabled val="1"/>
        </dgm:presLayoutVars>
      </dgm:prSet>
      <dgm:spPr/>
      <dgm:t>
        <a:bodyPr/>
        <a:lstStyle/>
        <a:p>
          <a:endParaRPr lang="en-US"/>
        </a:p>
      </dgm:t>
    </dgm:pt>
    <dgm:pt modelId="{08376EDA-506B-4E76-9D0C-475131BB6980}" type="pres">
      <dgm:prSet presAssocID="{9E3CF469-9F5E-49CB-8568-7AF6980FE63E}" presName="spacer" presStyleCnt="0"/>
      <dgm:spPr/>
    </dgm:pt>
    <dgm:pt modelId="{6B9E38D7-F91D-46DD-86FA-8664ED799CF1}" type="pres">
      <dgm:prSet presAssocID="{9019E71D-DB4E-4461-ADB4-66FD3AAE8808}" presName="parentText" presStyleLbl="node1" presStyleIdx="3" presStyleCnt="4">
        <dgm:presLayoutVars>
          <dgm:chMax val="0"/>
          <dgm:bulletEnabled val="1"/>
        </dgm:presLayoutVars>
      </dgm:prSet>
      <dgm:spPr/>
      <dgm:t>
        <a:bodyPr/>
        <a:lstStyle/>
        <a:p>
          <a:endParaRPr lang="en-US"/>
        </a:p>
      </dgm:t>
    </dgm:pt>
  </dgm:ptLst>
  <dgm:cxnLst>
    <dgm:cxn modelId="{4F3161E9-DD18-4D31-87BC-860C5E14B3DC}" type="presOf" srcId="{C56BEC66-4E02-4093-BF20-EA06AD7E555D}" destId="{EDE5A0E1-8851-4ADB-93FD-7F5695D68F2E}" srcOrd="0" destOrd="0" presId="urn:microsoft.com/office/officeart/2005/8/layout/vList2"/>
    <dgm:cxn modelId="{5EED3DE1-C632-4CFE-9945-397998325BD1}" srcId="{C56BEC66-4E02-4093-BF20-EA06AD7E555D}" destId="{9019E71D-DB4E-4461-ADB4-66FD3AAE8808}" srcOrd="3" destOrd="0" parTransId="{5B69927D-98E6-4464-B1D7-BB231ED7E634}" sibTransId="{676F7DD3-6299-4828-9AC7-A36FA2D9047B}"/>
    <dgm:cxn modelId="{0485FD4E-FD00-4E56-8607-3B2444A07E65}" srcId="{C56BEC66-4E02-4093-BF20-EA06AD7E555D}" destId="{109E4130-C07A-42F5-BB3B-EDD80BBD44D1}" srcOrd="0" destOrd="0" parTransId="{6230F880-4418-479E-9270-133B3042F3B6}" sibTransId="{E1DF9B9D-591F-4BEC-AB5A-815A08C9A56F}"/>
    <dgm:cxn modelId="{8E92DA43-C083-4DFC-8B9D-B821DE20C66A}" srcId="{C56BEC66-4E02-4093-BF20-EA06AD7E555D}" destId="{C319DCDF-0684-4E15-9D71-5B8FA5B20DC2}" srcOrd="1" destOrd="0" parTransId="{F89830DF-39D7-48CD-8FAE-09B3A8959F33}" sibTransId="{1257645C-D17D-4383-A6AE-DDAAA7568082}"/>
    <dgm:cxn modelId="{FBD1C86D-9C8F-46F4-8E74-62797CF4E5B3}" type="presOf" srcId="{C319DCDF-0684-4E15-9D71-5B8FA5B20DC2}" destId="{247F1FE7-FE68-47D0-B9AA-7F0119AC0473}" srcOrd="0" destOrd="0" presId="urn:microsoft.com/office/officeart/2005/8/layout/vList2"/>
    <dgm:cxn modelId="{A656F57D-391C-465A-AAFD-E75D364E72A0}" type="presOf" srcId="{9019E71D-DB4E-4461-ADB4-66FD3AAE8808}" destId="{6B9E38D7-F91D-46DD-86FA-8664ED799CF1}" srcOrd="0" destOrd="0" presId="urn:microsoft.com/office/officeart/2005/8/layout/vList2"/>
    <dgm:cxn modelId="{60CE1D95-98D9-4AB0-8035-AD9B41511E15}" srcId="{C56BEC66-4E02-4093-BF20-EA06AD7E555D}" destId="{DF085B78-9878-423C-85C5-926373B1963A}" srcOrd="2" destOrd="0" parTransId="{3A3E51F6-2C27-433C-8F04-E8414B974D62}" sibTransId="{9E3CF469-9F5E-49CB-8568-7AF6980FE63E}"/>
    <dgm:cxn modelId="{7ECA12AE-8E1E-4607-9602-E28083CCB4BE}" type="presOf" srcId="{109E4130-C07A-42F5-BB3B-EDD80BBD44D1}" destId="{5E418E14-3FB4-4ED9-95D1-2CF3E53E717E}" srcOrd="0" destOrd="0" presId="urn:microsoft.com/office/officeart/2005/8/layout/vList2"/>
    <dgm:cxn modelId="{B5FA8923-0B15-4581-B09C-0FA79FB0C130}" type="presOf" srcId="{DF085B78-9878-423C-85C5-926373B1963A}" destId="{6EB8A351-28F8-4039-93B2-6523DBFA7EBA}" srcOrd="0" destOrd="0" presId="urn:microsoft.com/office/officeart/2005/8/layout/vList2"/>
    <dgm:cxn modelId="{8E7675B7-AC7A-41EB-8DDF-EAC61C9D5DDC}" type="presParOf" srcId="{EDE5A0E1-8851-4ADB-93FD-7F5695D68F2E}" destId="{5E418E14-3FB4-4ED9-95D1-2CF3E53E717E}" srcOrd="0" destOrd="0" presId="urn:microsoft.com/office/officeart/2005/8/layout/vList2"/>
    <dgm:cxn modelId="{F20BDCFF-AE2D-4806-97F4-89753E2EFEF0}" type="presParOf" srcId="{EDE5A0E1-8851-4ADB-93FD-7F5695D68F2E}" destId="{90C8A43A-46E0-4754-8907-94D12964985D}" srcOrd="1" destOrd="0" presId="urn:microsoft.com/office/officeart/2005/8/layout/vList2"/>
    <dgm:cxn modelId="{5D6D56E3-126C-4DA7-961D-A44FAF46C69D}" type="presParOf" srcId="{EDE5A0E1-8851-4ADB-93FD-7F5695D68F2E}" destId="{247F1FE7-FE68-47D0-B9AA-7F0119AC0473}" srcOrd="2" destOrd="0" presId="urn:microsoft.com/office/officeart/2005/8/layout/vList2"/>
    <dgm:cxn modelId="{20D89679-E8E6-4AF1-B438-30BE11374A0F}" type="presParOf" srcId="{EDE5A0E1-8851-4ADB-93FD-7F5695D68F2E}" destId="{AE181D0C-F849-4DB0-9C89-5FBD9FDDBCF1}" srcOrd="3" destOrd="0" presId="urn:microsoft.com/office/officeart/2005/8/layout/vList2"/>
    <dgm:cxn modelId="{8FCFFD08-278A-44A9-BB05-847AC126950F}" type="presParOf" srcId="{EDE5A0E1-8851-4ADB-93FD-7F5695D68F2E}" destId="{6EB8A351-28F8-4039-93B2-6523DBFA7EBA}" srcOrd="4" destOrd="0" presId="urn:microsoft.com/office/officeart/2005/8/layout/vList2"/>
    <dgm:cxn modelId="{C4849787-A107-403C-8F8D-E0D26A6CB968}" type="presParOf" srcId="{EDE5A0E1-8851-4ADB-93FD-7F5695D68F2E}" destId="{08376EDA-506B-4E76-9D0C-475131BB6980}" srcOrd="5" destOrd="0" presId="urn:microsoft.com/office/officeart/2005/8/layout/vList2"/>
    <dgm:cxn modelId="{FE585232-7E9A-4671-8E85-851646923D08}" type="presParOf" srcId="{EDE5A0E1-8851-4ADB-93FD-7F5695D68F2E}" destId="{6B9E38D7-F91D-46DD-86FA-8664ED799CF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61334E-A73E-48B2-9EB9-3F84561468BE}"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BE009B0-8205-442F-8530-24F47A81A79E}">
      <dgm:prSet/>
      <dgm:spPr/>
      <dgm:t>
        <a:bodyPr/>
        <a:lstStyle/>
        <a:p>
          <a:pPr rtl="0"/>
          <a:r>
            <a:rPr lang="en-US" dirty="0" smtClean="0">
              <a:latin typeface="Maiandra GD" panose="020E0502030308020204" pitchFamily="34" charset="0"/>
            </a:rPr>
            <a:t>Be Safe</a:t>
          </a:r>
          <a:endParaRPr lang="en-US" dirty="0">
            <a:latin typeface="Maiandra GD" panose="020E0502030308020204" pitchFamily="34" charset="0"/>
          </a:endParaRPr>
        </a:p>
      </dgm:t>
    </dgm:pt>
    <dgm:pt modelId="{1DBDB24F-F6C4-46F7-920B-39E9DD42BC13}" type="parTrans" cxnId="{4EEA7992-F0DE-441A-82FD-3BB9CE503B31}">
      <dgm:prSet/>
      <dgm:spPr/>
      <dgm:t>
        <a:bodyPr/>
        <a:lstStyle/>
        <a:p>
          <a:endParaRPr lang="en-US"/>
        </a:p>
      </dgm:t>
    </dgm:pt>
    <dgm:pt modelId="{E8D2815B-0EC2-4027-B5FE-9A4588690624}" type="sibTrans" cxnId="{4EEA7992-F0DE-441A-82FD-3BB9CE503B31}">
      <dgm:prSet/>
      <dgm:spPr/>
      <dgm:t>
        <a:bodyPr/>
        <a:lstStyle/>
        <a:p>
          <a:endParaRPr lang="en-US"/>
        </a:p>
      </dgm:t>
    </dgm:pt>
    <dgm:pt modelId="{85DBBCDB-D7FE-407C-A61C-60688A403F66}">
      <dgm:prSet/>
      <dgm:spPr/>
      <dgm:t>
        <a:bodyPr/>
        <a:lstStyle/>
        <a:p>
          <a:pPr rtl="0"/>
          <a:r>
            <a:rPr lang="en-US" dirty="0" smtClean="0">
              <a:latin typeface="Maiandra GD" panose="020E0502030308020204" pitchFamily="34" charset="0"/>
            </a:rPr>
            <a:t>Watch for power cords</a:t>
          </a:r>
          <a:endParaRPr lang="en-US" dirty="0">
            <a:latin typeface="Maiandra GD" panose="020E0502030308020204" pitchFamily="34" charset="0"/>
          </a:endParaRPr>
        </a:p>
      </dgm:t>
    </dgm:pt>
    <dgm:pt modelId="{753C8CC7-21BF-4243-896E-BD78CC99BDE5}" type="parTrans" cxnId="{75660E22-8092-4B1E-B72E-11D4149FCF1C}">
      <dgm:prSet/>
      <dgm:spPr/>
      <dgm:t>
        <a:bodyPr/>
        <a:lstStyle/>
        <a:p>
          <a:endParaRPr lang="en-US"/>
        </a:p>
      </dgm:t>
    </dgm:pt>
    <dgm:pt modelId="{FE77A244-CF5F-4FDA-A49D-F3675026BB1D}" type="sibTrans" cxnId="{75660E22-8092-4B1E-B72E-11D4149FCF1C}">
      <dgm:prSet/>
      <dgm:spPr/>
      <dgm:t>
        <a:bodyPr/>
        <a:lstStyle/>
        <a:p>
          <a:endParaRPr lang="en-US"/>
        </a:p>
      </dgm:t>
    </dgm:pt>
    <dgm:pt modelId="{7CF94B5D-C38B-4A48-96A6-A11114E96CD2}">
      <dgm:prSet/>
      <dgm:spPr/>
      <dgm:t>
        <a:bodyPr/>
        <a:lstStyle/>
        <a:p>
          <a:pPr rtl="0"/>
          <a:r>
            <a:rPr lang="en-US" dirty="0" smtClean="0">
              <a:latin typeface="Maiandra GD" panose="020E0502030308020204" pitchFamily="34" charset="0"/>
            </a:rPr>
            <a:t>Keep belongings tidy to prevent trips</a:t>
          </a:r>
          <a:endParaRPr lang="en-US" dirty="0">
            <a:latin typeface="Maiandra GD" panose="020E0502030308020204" pitchFamily="34" charset="0"/>
          </a:endParaRPr>
        </a:p>
      </dgm:t>
    </dgm:pt>
    <dgm:pt modelId="{319C51C7-B9BE-4468-B837-823A58FCB750}" type="parTrans" cxnId="{AE38CC1B-D230-4177-A497-2C82C38B1306}">
      <dgm:prSet/>
      <dgm:spPr/>
      <dgm:t>
        <a:bodyPr/>
        <a:lstStyle/>
        <a:p>
          <a:endParaRPr lang="en-US"/>
        </a:p>
      </dgm:t>
    </dgm:pt>
    <dgm:pt modelId="{50FB4E28-C211-4809-B092-C48439D59ED9}" type="sibTrans" cxnId="{AE38CC1B-D230-4177-A497-2C82C38B1306}">
      <dgm:prSet/>
      <dgm:spPr/>
      <dgm:t>
        <a:bodyPr/>
        <a:lstStyle/>
        <a:p>
          <a:endParaRPr lang="en-US"/>
        </a:p>
      </dgm:t>
    </dgm:pt>
    <dgm:pt modelId="{3795CAE3-B771-491D-B711-2B5EBA761DA3}">
      <dgm:prSet/>
      <dgm:spPr/>
      <dgm:t>
        <a:bodyPr/>
        <a:lstStyle/>
        <a:p>
          <a:pPr rtl="0"/>
          <a:r>
            <a:rPr lang="en-US" dirty="0" smtClean="0">
              <a:latin typeface="Maiandra GD" panose="020E0502030308020204" pitchFamily="34" charset="0"/>
            </a:rPr>
            <a:t>Be Respectful</a:t>
          </a:r>
          <a:endParaRPr lang="en-US" dirty="0">
            <a:latin typeface="Maiandra GD" panose="020E0502030308020204" pitchFamily="34" charset="0"/>
          </a:endParaRPr>
        </a:p>
      </dgm:t>
    </dgm:pt>
    <dgm:pt modelId="{D186F7F0-F995-4FE6-A7FA-D7E88AF29D67}" type="parTrans" cxnId="{6D2F295E-BAC3-46D7-B3C1-3F50BE3FADE1}">
      <dgm:prSet/>
      <dgm:spPr/>
      <dgm:t>
        <a:bodyPr/>
        <a:lstStyle/>
        <a:p>
          <a:endParaRPr lang="en-US"/>
        </a:p>
      </dgm:t>
    </dgm:pt>
    <dgm:pt modelId="{4432ADF6-8447-4110-AEC0-8DAA96E85BF8}" type="sibTrans" cxnId="{6D2F295E-BAC3-46D7-B3C1-3F50BE3FADE1}">
      <dgm:prSet/>
      <dgm:spPr/>
      <dgm:t>
        <a:bodyPr/>
        <a:lstStyle/>
        <a:p>
          <a:endParaRPr lang="en-US"/>
        </a:p>
      </dgm:t>
    </dgm:pt>
    <dgm:pt modelId="{49CE9934-4109-4892-AD13-F28172765944}">
      <dgm:prSet/>
      <dgm:spPr/>
      <dgm:t>
        <a:bodyPr/>
        <a:lstStyle/>
        <a:p>
          <a:pPr rtl="0"/>
          <a:r>
            <a:rPr lang="en-US" dirty="0" smtClean="0">
              <a:latin typeface="Maiandra GD" panose="020E0502030308020204" pitchFamily="34" charset="0"/>
            </a:rPr>
            <a:t>Disconnect to connect</a:t>
          </a:r>
          <a:endParaRPr lang="en-US" dirty="0">
            <a:latin typeface="Maiandra GD" panose="020E0502030308020204" pitchFamily="34" charset="0"/>
          </a:endParaRPr>
        </a:p>
      </dgm:t>
    </dgm:pt>
    <dgm:pt modelId="{D05ED973-47D8-4125-B063-2F9A88F3A5C4}" type="parTrans" cxnId="{389A0487-A25F-4C6A-9963-4B5FB3C1CA55}">
      <dgm:prSet/>
      <dgm:spPr/>
      <dgm:t>
        <a:bodyPr/>
        <a:lstStyle/>
        <a:p>
          <a:endParaRPr lang="en-US"/>
        </a:p>
      </dgm:t>
    </dgm:pt>
    <dgm:pt modelId="{F1ED87DA-37BF-48C3-9B6F-317C605DEFE1}" type="sibTrans" cxnId="{389A0487-A25F-4C6A-9963-4B5FB3C1CA55}">
      <dgm:prSet/>
      <dgm:spPr/>
      <dgm:t>
        <a:bodyPr/>
        <a:lstStyle/>
        <a:p>
          <a:endParaRPr lang="en-US"/>
        </a:p>
      </dgm:t>
    </dgm:pt>
    <dgm:pt modelId="{EEF4FED4-50C0-426D-9EC3-766F9561DB52}">
      <dgm:prSet/>
      <dgm:spPr/>
      <dgm:t>
        <a:bodyPr/>
        <a:lstStyle/>
        <a:p>
          <a:pPr rtl="0"/>
          <a:r>
            <a:rPr lang="en-US" dirty="0" smtClean="0">
              <a:latin typeface="Maiandra GD" panose="020E0502030308020204" pitchFamily="34" charset="0"/>
            </a:rPr>
            <a:t>Listen during presentation time</a:t>
          </a:r>
          <a:endParaRPr lang="en-US" dirty="0">
            <a:latin typeface="Maiandra GD" panose="020E0502030308020204" pitchFamily="34" charset="0"/>
          </a:endParaRPr>
        </a:p>
      </dgm:t>
    </dgm:pt>
    <dgm:pt modelId="{3938CBF0-0B24-4C86-A4C7-9D7C5E258DA9}" type="parTrans" cxnId="{C559878B-9D03-4081-B4E0-5D373322DC92}">
      <dgm:prSet/>
      <dgm:spPr/>
      <dgm:t>
        <a:bodyPr/>
        <a:lstStyle/>
        <a:p>
          <a:endParaRPr lang="en-US"/>
        </a:p>
      </dgm:t>
    </dgm:pt>
    <dgm:pt modelId="{A75594B6-BBB4-4C5D-8F92-CD6D4DD82F2E}" type="sibTrans" cxnId="{C559878B-9D03-4081-B4E0-5D373322DC92}">
      <dgm:prSet/>
      <dgm:spPr/>
      <dgm:t>
        <a:bodyPr/>
        <a:lstStyle/>
        <a:p>
          <a:endParaRPr lang="en-US"/>
        </a:p>
      </dgm:t>
    </dgm:pt>
    <dgm:pt modelId="{364D8309-4E97-4988-9BE3-B93C74E8F974}">
      <dgm:prSet/>
      <dgm:spPr/>
      <dgm:t>
        <a:bodyPr/>
        <a:lstStyle/>
        <a:p>
          <a:pPr rtl="0"/>
          <a:r>
            <a:rPr lang="en-US" dirty="0" smtClean="0">
              <a:latin typeface="Maiandra GD" panose="020E0502030308020204" pitchFamily="34" charset="0"/>
            </a:rPr>
            <a:t>Be Engaged</a:t>
          </a:r>
          <a:endParaRPr lang="en-US" dirty="0">
            <a:latin typeface="Maiandra GD" panose="020E0502030308020204" pitchFamily="34" charset="0"/>
          </a:endParaRPr>
        </a:p>
      </dgm:t>
    </dgm:pt>
    <dgm:pt modelId="{BED596A6-0F4D-4D94-BA78-98B2F2914B8A}" type="parTrans" cxnId="{D66ACFD0-7D1F-48A9-88F4-4DDAFA585CEC}">
      <dgm:prSet/>
      <dgm:spPr/>
      <dgm:t>
        <a:bodyPr/>
        <a:lstStyle/>
        <a:p>
          <a:endParaRPr lang="en-US"/>
        </a:p>
      </dgm:t>
    </dgm:pt>
    <dgm:pt modelId="{908471C9-2B6C-46BB-943A-096A239B3F0F}" type="sibTrans" cxnId="{D66ACFD0-7D1F-48A9-88F4-4DDAFA585CEC}">
      <dgm:prSet/>
      <dgm:spPr/>
      <dgm:t>
        <a:bodyPr/>
        <a:lstStyle/>
        <a:p>
          <a:endParaRPr lang="en-US"/>
        </a:p>
      </dgm:t>
    </dgm:pt>
    <dgm:pt modelId="{29398998-CB23-4911-AD31-D6A6F12BF32E}">
      <dgm:prSet/>
      <dgm:spPr/>
      <dgm:t>
        <a:bodyPr/>
        <a:lstStyle/>
        <a:p>
          <a:pPr rtl="0"/>
          <a:r>
            <a:rPr lang="en-US" dirty="0" smtClean="0">
              <a:latin typeface="Maiandra GD" panose="020E0502030308020204" pitchFamily="34" charset="0"/>
            </a:rPr>
            <a:t>Participate fully with your team</a:t>
          </a:r>
          <a:endParaRPr lang="en-US" dirty="0">
            <a:latin typeface="Maiandra GD" panose="020E0502030308020204" pitchFamily="34" charset="0"/>
          </a:endParaRPr>
        </a:p>
      </dgm:t>
    </dgm:pt>
    <dgm:pt modelId="{2ED1FF74-087F-4B82-9548-5225F60CDCD4}" type="parTrans" cxnId="{C7C66585-F853-4309-BE19-7808F68ABD46}">
      <dgm:prSet/>
      <dgm:spPr/>
      <dgm:t>
        <a:bodyPr/>
        <a:lstStyle/>
        <a:p>
          <a:endParaRPr lang="en-US"/>
        </a:p>
      </dgm:t>
    </dgm:pt>
    <dgm:pt modelId="{A21EF156-F439-4DCC-A8B9-EC6189DEB85C}" type="sibTrans" cxnId="{C7C66585-F853-4309-BE19-7808F68ABD46}">
      <dgm:prSet/>
      <dgm:spPr/>
      <dgm:t>
        <a:bodyPr/>
        <a:lstStyle/>
        <a:p>
          <a:endParaRPr lang="en-US"/>
        </a:p>
      </dgm:t>
    </dgm:pt>
    <dgm:pt modelId="{891B534D-E20A-4D91-BF79-FE073C17E7EB}">
      <dgm:prSet/>
      <dgm:spPr/>
      <dgm:t>
        <a:bodyPr/>
        <a:lstStyle/>
        <a:p>
          <a:pPr rtl="0"/>
          <a:r>
            <a:rPr lang="en-US" dirty="0" smtClean="0">
              <a:latin typeface="Maiandra GD" panose="020E0502030308020204" pitchFamily="34" charset="0"/>
            </a:rPr>
            <a:t>Use team time to complete tasks</a:t>
          </a:r>
          <a:endParaRPr lang="en-US" dirty="0">
            <a:latin typeface="Maiandra GD" panose="020E0502030308020204" pitchFamily="34" charset="0"/>
          </a:endParaRPr>
        </a:p>
      </dgm:t>
    </dgm:pt>
    <dgm:pt modelId="{618C76BC-E44E-4C90-8B6E-64F7AA3B3562}" type="parTrans" cxnId="{20CCECC6-1AC9-4DDF-B978-D2AEEEA33447}">
      <dgm:prSet/>
      <dgm:spPr/>
      <dgm:t>
        <a:bodyPr/>
        <a:lstStyle/>
        <a:p>
          <a:endParaRPr lang="en-US"/>
        </a:p>
      </dgm:t>
    </dgm:pt>
    <dgm:pt modelId="{14B8F1AD-231D-46A7-8972-391A763B62BC}" type="sibTrans" cxnId="{20CCECC6-1AC9-4DDF-B978-D2AEEEA33447}">
      <dgm:prSet/>
      <dgm:spPr/>
      <dgm:t>
        <a:bodyPr/>
        <a:lstStyle/>
        <a:p>
          <a:endParaRPr lang="en-US"/>
        </a:p>
      </dgm:t>
    </dgm:pt>
    <dgm:pt modelId="{8C5AB8C9-5EDF-4C49-BB29-242029785B4A}">
      <dgm:prSet/>
      <dgm:spPr/>
      <dgm:t>
        <a:bodyPr/>
        <a:lstStyle/>
        <a:p>
          <a:pPr rtl="0"/>
          <a:r>
            <a:rPr lang="en-US" dirty="0" smtClean="0">
              <a:latin typeface="Maiandra GD" panose="020E0502030308020204" pitchFamily="34" charset="0"/>
            </a:rPr>
            <a:t>Share ideas for support</a:t>
          </a:r>
          <a:endParaRPr lang="en-US" dirty="0">
            <a:latin typeface="Maiandra GD" panose="020E0502030308020204" pitchFamily="34" charset="0"/>
          </a:endParaRPr>
        </a:p>
      </dgm:t>
    </dgm:pt>
    <dgm:pt modelId="{2D7B64C4-F1AA-4059-8FCA-A884DC83A806}" type="parTrans" cxnId="{2F379890-AC0A-456D-A70C-0EB31BECBF49}">
      <dgm:prSet/>
      <dgm:spPr/>
    </dgm:pt>
    <dgm:pt modelId="{C33DBC2D-9363-4BEF-A07D-091ABEE1A29A}" type="sibTrans" cxnId="{2F379890-AC0A-456D-A70C-0EB31BECBF49}">
      <dgm:prSet/>
      <dgm:spPr/>
    </dgm:pt>
    <dgm:pt modelId="{A5177CC2-E65B-4ADE-9B59-9AA19D4F103C}">
      <dgm:prSet/>
      <dgm:spPr/>
      <dgm:t>
        <a:bodyPr/>
        <a:lstStyle/>
        <a:p>
          <a:pPr rtl="0"/>
          <a:r>
            <a:rPr lang="en-US" dirty="0" smtClean="0">
              <a:latin typeface="Maiandra GD" panose="020E0502030308020204" pitchFamily="34" charset="0"/>
            </a:rPr>
            <a:t>Question to clarify</a:t>
          </a:r>
          <a:endParaRPr lang="en-US" dirty="0">
            <a:latin typeface="Maiandra GD" panose="020E0502030308020204" pitchFamily="34" charset="0"/>
          </a:endParaRPr>
        </a:p>
      </dgm:t>
    </dgm:pt>
    <dgm:pt modelId="{D8A1498D-B4C4-4F39-9ACA-8D6DCFFC8259}" type="parTrans" cxnId="{B0F39073-D88E-4243-8906-A17261553C79}">
      <dgm:prSet/>
      <dgm:spPr/>
    </dgm:pt>
    <dgm:pt modelId="{C88DAA89-1465-44CA-8A82-56ACA8F205DE}" type="sibTrans" cxnId="{B0F39073-D88E-4243-8906-A17261553C79}">
      <dgm:prSet/>
      <dgm:spPr/>
    </dgm:pt>
    <dgm:pt modelId="{D8CB5AEC-BCDF-4C7B-AEF2-54E3142707B5}">
      <dgm:prSet/>
      <dgm:spPr/>
      <dgm:t>
        <a:bodyPr/>
        <a:lstStyle/>
        <a:p>
          <a:pPr rtl="0"/>
          <a:r>
            <a:rPr lang="en-US" dirty="0" smtClean="0">
              <a:latin typeface="Maiandra GD" panose="020E0502030308020204" pitchFamily="34" charset="0"/>
            </a:rPr>
            <a:t>Listen to learn</a:t>
          </a:r>
          <a:endParaRPr lang="en-US" dirty="0">
            <a:latin typeface="Maiandra GD" panose="020E0502030308020204" pitchFamily="34" charset="0"/>
          </a:endParaRPr>
        </a:p>
      </dgm:t>
    </dgm:pt>
    <dgm:pt modelId="{6863079B-AF95-41FE-A590-392833F9642E}" type="parTrans" cxnId="{7216DE71-7461-4EB6-8405-1465D7F3AABD}">
      <dgm:prSet/>
      <dgm:spPr/>
    </dgm:pt>
    <dgm:pt modelId="{507A6227-E60A-49EE-9023-F9CDD07E9D3C}" type="sibTrans" cxnId="{7216DE71-7461-4EB6-8405-1465D7F3AABD}">
      <dgm:prSet/>
      <dgm:spPr/>
    </dgm:pt>
    <dgm:pt modelId="{4318FC5C-9A85-4F0D-B246-0A382B5DEE1F}" type="pres">
      <dgm:prSet presAssocID="{C861334E-A73E-48B2-9EB9-3F84561468BE}" presName="Name0" presStyleCnt="0">
        <dgm:presLayoutVars>
          <dgm:dir/>
          <dgm:animLvl val="lvl"/>
          <dgm:resizeHandles val="exact"/>
        </dgm:presLayoutVars>
      </dgm:prSet>
      <dgm:spPr/>
      <dgm:t>
        <a:bodyPr/>
        <a:lstStyle/>
        <a:p>
          <a:endParaRPr lang="en-US"/>
        </a:p>
      </dgm:t>
    </dgm:pt>
    <dgm:pt modelId="{64FC4FCB-B9BF-459C-B40F-4889D3B9994E}" type="pres">
      <dgm:prSet presAssocID="{BBE009B0-8205-442F-8530-24F47A81A79E}" presName="linNode" presStyleCnt="0"/>
      <dgm:spPr/>
    </dgm:pt>
    <dgm:pt modelId="{63CBBCB0-219C-4ECD-8260-FD402E7BC465}" type="pres">
      <dgm:prSet presAssocID="{BBE009B0-8205-442F-8530-24F47A81A79E}" presName="parentText" presStyleLbl="node1" presStyleIdx="0" presStyleCnt="3">
        <dgm:presLayoutVars>
          <dgm:chMax val="1"/>
          <dgm:bulletEnabled val="1"/>
        </dgm:presLayoutVars>
      </dgm:prSet>
      <dgm:spPr/>
      <dgm:t>
        <a:bodyPr/>
        <a:lstStyle/>
        <a:p>
          <a:endParaRPr lang="en-US"/>
        </a:p>
      </dgm:t>
    </dgm:pt>
    <dgm:pt modelId="{0FCAF8ED-7794-4B67-867D-05CF83401DA0}" type="pres">
      <dgm:prSet presAssocID="{BBE009B0-8205-442F-8530-24F47A81A79E}" presName="descendantText" presStyleLbl="alignAccFollowNode1" presStyleIdx="0" presStyleCnt="3">
        <dgm:presLayoutVars>
          <dgm:bulletEnabled val="1"/>
        </dgm:presLayoutVars>
      </dgm:prSet>
      <dgm:spPr/>
      <dgm:t>
        <a:bodyPr/>
        <a:lstStyle/>
        <a:p>
          <a:endParaRPr lang="en-US"/>
        </a:p>
      </dgm:t>
    </dgm:pt>
    <dgm:pt modelId="{853C85E8-A722-4CE5-9D65-FD1311E7366B}" type="pres">
      <dgm:prSet presAssocID="{E8D2815B-0EC2-4027-B5FE-9A4588690624}" presName="sp" presStyleCnt="0"/>
      <dgm:spPr/>
    </dgm:pt>
    <dgm:pt modelId="{381BDA0F-D22F-4E85-B38A-FEE69D8A624C}" type="pres">
      <dgm:prSet presAssocID="{3795CAE3-B771-491D-B711-2B5EBA761DA3}" presName="linNode" presStyleCnt="0"/>
      <dgm:spPr/>
    </dgm:pt>
    <dgm:pt modelId="{CAD3BAF1-E3CD-49AC-A70F-9503A48DC372}" type="pres">
      <dgm:prSet presAssocID="{3795CAE3-B771-491D-B711-2B5EBA761DA3}" presName="parentText" presStyleLbl="node1" presStyleIdx="1" presStyleCnt="3">
        <dgm:presLayoutVars>
          <dgm:chMax val="1"/>
          <dgm:bulletEnabled val="1"/>
        </dgm:presLayoutVars>
      </dgm:prSet>
      <dgm:spPr/>
      <dgm:t>
        <a:bodyPr/>
        <a:lstStyle/>
        <a:p>
          <a:endParaRPr lang="en-US"/>
        </a:p>
      </dgm:t>
    </dgm:pt>
    <dgm:pt modelId="{1668FE72-81BA-4474-8DE0-B4471EABECBA}" type="pres">
      <dgm:prSet presAssocID="{3795CAE3-B771-491D-B711-2B5EBA761DA3}" presName="descendantText" presStyleLbl="alignAccFollowNode1" presStyleIdx="1" presStyleCnt="3">
        <dgm:presLayoutVars>
          <dgm:bulletEnabled val="1"/>
        </dgm:presLayoutVars>
      </dgm:prSet>
      <dgm:spPr/>
      <dgm:t>
        <a:bodyPr/>
        <a:lstStyle/>
        <a:p>
          <a:endParaRPr lang="en-US"/>
        </a:p>
      </dgm:t>
    </dgm:pt>
    <dgm:pt modelId="{7BF884C1-656B-4818-B87B-D736ED6D8612}" type="pres">
      <dgm:prSet presAssocID="{4432ADF6-8447-4110-AEC0-8DAA96E85BF8}" presName="sp" presStyleCnt="0"/>
      <dgm:spPr/>
    </dgm:pt>
    <dgm:pt modelId="{F31E276A-5298-4183-B1F7-F20795289CC0}" type="pres">
      <dgm:prSet presAssocID="{364D8309-4E97-4988-9BE3-B93C74E8F974}" presName="linNode" presStyleCnt="0"/>
      <dgm:spPr/>
    </dgm:pt>
    <dgm:pt modelId="{FFE4551C-5B0B-4881-8D04-E8483E5E35AA}" type="pres">
      <dgm:prSet presAssocID="{364D8309-4E97-4988-9BE3-B93C74E8F974}" presName="parentText" presStyleLbl="node1" presStyleIdx="2" presStyleCnt="3">
        <dgm:presLayoutVars>
          <dgm:chMax val="1"/>
          <dgm:bulletEnabled val="1"/>
        </dgm:presLayoutVars>
      </dgm:prSet>
      <dgm:spPr/>
      <dgm:t>
        <a:bodyPr/>
        <a:lstStyle/>
        <a:p>
          <a:endParaRPr lang="en-US"/>
        </a:p>
      </dgm:t>
    </dgm:pt>
    <dgm:pt modelId="{0ED38703-8821-4601-A067-0AE44AE1D739}" type="pres">
      <dgm:prSet presAssocID="{364D8309-4E97-4988-9BE3-B93C74E8F974}" presName="descendantText" presStyleLbl="alignAccFollowNode1" presStyleIdx="2" presStyleCnt="3" custLinFactNeighborX="2621">
        <dgm:presLayoutVars>
          <dgm:bulletEnabled val="1"/>
        </dgm:presLayoutVars>
      </dgm:prSet>
      <dgm:spPr/>
      <dgm:t>
        <a:bodyPr/>
        <a:lstStyle/>
        <a:p>
          <a:endParaRPr lang="en-US"/>
        </a:p>
      </dgm:t>
    </dgm:pt>
  </dgm:ptLst>
  <dgm:cxnLst>
    <dgm:cxn modelId="{4EEA7992-F0DE-441A-82FD-3BB9CE503B31}" srcId="{C861334E-A73E-48B2-9EB9-3F84561468BE}" destId="{BBE009B0-8205-442F-8530-24F47A81A79E}" srcOrd="0" destOrd="0" parTransId="{1DBDB24F-F6C4-46F7-920B-39E9DD42BC13}" sibTransId="{E8D2815B-0EC2-4027-B5FE-9A4588690624}"/>
    <dgm:cxn modelId="{F0EA7742-93C0-446A-A53C-9948E80C5E1A}" type="presOf" srcId="{49CE9934-4109-4892-AD13-F28172765944}" destId="{1668FE72-81BA-4474-8DE0-B4471EABECBA}" srcOrd="0" destOrd="0" presId="urn:microsoft.com/office/officeart/2005/8/layout/vList5"/>
    <dgm:cxn modelId="{7216DE71-7461-4EB6-8405-1465D7F3AABD}" srcId="{364D8309-4E97-4988-9BE3-B93C74E8F974}" destId="{D8CB5AEC-BCDF-4C7B-AEF2-54E3142707B5}" srcOrd="2" destOrd="0" parTransId="{6863079B-AF95-41FE-A590-392833F9642E}" sibTransId="{507A6227-E60A-49EE-9023-F9CDD07E9D3C}"/>
    <dgm:cxn modelId="{D66ACFD0-7D1F-48A9-88F4-4DDAFA585CEC}" srcId="{C861334E-A73E-48B2-9EB9-3F84561468BE}" destId="{364D8309-4E97-4988-9BE3-B93C74E8F974}" srcOrd="2" destOrd="0" parTransId="{BED596A6-0F4D-4D94-BA78-98B2F2914B8A}" sibTransId="{908471C9-2B6C-46BB-943A-096A239B3F0F}"/>
    <dgm:cxn modelId="{96295AEE-EB81-4464-B084-EA83661F2ABC}" type="presOf" srcId="{D8CB5AEC-BCDF-4C7B-AEF2-54E3142707B5}" destId="{0ED38703-8821-4601-A067-0AE44AE1D739}" srcOrd="0" destOrd="2" presId="urn:microsoft.com/office/officeart/2005/8/layout/vList5"/>
    <dgm:cxn modelId="{6D2F295E-BAC3-46D7-B3C1-3F50BE3FADE1}" srcId="{C861334E-A73E-48B2-9EB9-3F84561468BE}" destId="{3795CAE3-B771-491D-B711-2B5EBA761DA3}" srcOrd="1" destOrd="0" parTransId="{D186F7F0-F995-4FE6-A7FA-D7E88AF29D67}" sibTransId="{4432ADF6-8447-4110-AEC0-8DAA96E85BF8}"/>
    <dgm:cxn modelId="{BEE7E3CF-68CA-4D0C-9CE2-848D051FC32A}" type="presOf" srcId="{7CF94B5D-C38B-4A48-96A6-A11114E96CD2}" destId="{0FCAF8ED-7794-4B67-867D-05CF83401DA0}" srcOrd="0" destOrd="1" presId="urn:microsoft.com/office/officeart/2005/8/layout/vList5"/>
    <dgm:cxn modelId="{615257A8-65DA-4E3E-BB0A-ACED597FC074}" type="presOf" srcId="{891B534D-E20A-4D91-BF79-FE073C17E7EB}" destId="{0ED38703-8821-4601-A067-0AE44AE1D739}" srcOrd="0" destOrd="1" presId="urn:microsoft.com/office/officeart/2005/8/layout/vList5"/>
    <dgm:cxn modelId="{DB094065-DA57-4488-B156-07951DB98E18}" type="presOf" srcId="{85DBBCDB-D7FE-407C-A61C-60688A403F66}" destId="{0FCAF8ED-7794-4B67-867D-05CF83401DA0}" srcOrd="0" destOrd="0" presId="urn:microsoft.com/office/officeart/2005/8/layout/vList5"/>
    <dgm:cxn modelId="{C559878B-9D03-4081-B4E0-5D373322DC92}" srcId="{3795CAE3-B771-491D-B711-2B5EBA761DA3}" destId="{EEF4FED4-50C0-426D-9EC3-766F9561DB52}" srcOrd="1" destOrd="0" parTransId="{3938CBF0-0B24-4C86-A4C7-9D7C5E258DA9}" sibTransId="{A75594B6-BBB4-4C5D-8F92-CD6D4DD82F2E}"/>
    <dgm:cxn modelId="{6EF121E0-E2D7-494A-BDDC-FC470FE59854}" type="presOf" srcId="{BBE009B0-8205-442F-8530-24F47A81A79E}" destId="{63CBBCB0-219C-4ECD-8260-FD402E7BC465}" srcOrd="0" destOrd="0" presId="urn:microsoft.com/office/officeart/2005/8/layout/vList5"/>
    <dgm:cxn modelId="{20CCECC6-1AC9-4DDF-B978-D2AEEEA33447}" srcId="{364D8309-4E97-4988-9BE3-B93C74E8F974}" destId="{891B534D-E20A-4D91-BF79-FE073C17E7EB}" srcOrd="1" destOrd="0" parTransId="{618C76BC-E44E-4C90-8B6E-64F7AA3B3562}" sibTransId="{14B8F1AD-231D-46A7-8972-391A763B62BC}"/>
    <dgm:cxn modelId="{2F379890-AC0A-456D-A70C-0EB31BECBF49}" srcId="{BBE009B0-8205-442F-8530-24F47A81A79E}" destId="{8C5AB8C9-5EDF-4C49-BB29-242029785B4A}" srcOrd="2" destOrd="0" parTransId="{2D7B64C4-F1AA-4059-8FCA-A884DC83A806}" sibTransId="{C33DBC2D-9363-4BEF-A07D-091ABEE1A29A}"/>
    <dgm:cxn modelId="{CCDE4CC3-9D4D-4D7C-B22D-BE9426B37B75}" type="presOf" srcId="{29398998-CB23-4911-AD31-D6A6F12BF32E}" destId="{0ED38703-8821-4601-A067-0AE44AE1D739}" srcOrd="0" destOrd="0" presId="urn:microsoft.com/office/officeart/2005/8/layout/vList5"/>
    <dgm:cxn modelId="{E5BAE36F-AE51-4E1A-A7BB-2EFBF0B0E1FF}" type="presOf" srcId="{3795CAE3-B771-491D-B711-2B5EBA761DA3}" destId="{CAD3BAF1-E3CD-49AC-A70F-9503A48DC372}" srcOrd="0" destOrd="0" presId="urn:microsoft.com/office/officeart/2005/8/layout/vList5"/>
    <dgm:cxn modelId="{9E5FC76F-D1CA-4C2F-99A4-BF98DB34A1D6}" type="presOf" srcId="{A5177CC2-E65B-4ADE-9B59-9AA19D4F103C}" destId="{1668FE72-81BA-4474-8DE0-B4471EABECBA}" srcOrd="0" destOrd="2" presId="urn:microsoft.com/office/officeart/2005/8/layout/vList5"/>
    <dgm:cxn modelId="{C7C66585-F853-4309-BE19-7808F68ABD46}" srcId="{364D8309-4E97-4988-9BE3-B93C74E8F974}" destId="{29398998-CB23-4911-AD31-D6A6F12BF32E}" srcOrd="0" destOrd="0" parTransId="{2ED1FF74-087F-4B82-9548-5225F60CDCD4}" sibTransId="{A21EF156-F439-4DCC-A8B9-EC6189DEB85C}"/>
    <dgm:cxn modelId="{6C449F54-41A7-42E6-BF7F-A9BB7694F30E}" type="presOf" srcId="{C861334E-A73E-48B2-9EB9-3F84561468BE}" destId="{4318FC5C-9A85-4F0D-B246-0A382B5DEE1F}" srcOrd="0" destOrd="0" presId="urn:microsoft.com/office/officeart/2005/8/layout/vList5"/>
    <dgm:cxn modelId="{B164382D-4E4D-42B1-8E81-104BC622135C}" type="presOf" srcId="{8C5AB8C9-5EDF-4C49-BB29-242029785B4A}" destId="{0FCAF8ED-7794-4B67-867D-05CF83401DA0}" srcOrd="0" destOrd="2" presId="urn:microsoft.com/office/officeart/2005/8/layout/vList5"/>
    <dgm:cxn modelId="{BC0FF374-6FB9-4912-835B-28E8AC161A87}" type="presOf" srcId="{EEF4FED4-50C0-426D-9EC3-766F9561DB52}" destId="{1668FE72-81BA-4474-8DE0-B4471EABECBA}" srcOrd="0" destOrd="1" presId="urn:microsoft.com/office/officeart/2005/8/layout/vList5"/>
    <dgm:cxn modelId="{B0F39073-D88E-4243-8906-A17261553C79}" srcId="{3795CAE3-B771-491D-B711-2B5EBA761DA3}" destId="{A5177CC2-E65B-4ADE-9B59-9AA19D4F103C}" srcOrd="2" destOrd="0" parTransId="{D8A1498D-B4C4-4F39-9ACA-8D6DCFFC8259}" sibTransId="{C88DAA89-1465-44CA-8A82-56ACA8F205DE}"/>
    <dgm:cxn modelId="{389A0487-A25F-4C6A-9963-4B5FB3C1CA55}" srcId="{3795CAE3-B771-491D-B711-2B5EBA761DA3}" destId="{49CE9934-4109-4892-AD13-F28172765944}" srcOrd="0" destOrd="0" parTransId="{D05ED973-47D8-4125-B063-2F9A88F3A5C4}" sibTransId="{F1ED87DA-37BF-48C3-9B6F-317C605DEFE1}"/>
    <dgm:cxn modelId="{5CACA41A-8199-4067-8AD3-C82DB2387232}" type="presOf" srcId="{364D8309-4E97-4988-9BE3-B93C74E8F974}" destId="{FFE4551C-5B0B-4881-8D04-E8483E5E35AA}" srcOrd="0" destOrd="0" presId="urn:microsoft.com/office/officeart/2005/8/layout/vList5"/>
    <dgm:cxn modelId="{75660E22-8092-4B1E-B72E-11D4149FCF1C}" srcId="{BBE009B0-8205-442F-8530-24F47A81A79E}" destId="{85DBBCDB-D7FE-407C-A61C-60688A403F66}" srcOrd="0" destOrd="0" parTransId="{753C8CC7-21BF-4243-896E-BD78CC99BDE5}" sibTransId="{FE77A244-CF5F-4FDA-A49D-F3675026BB1D}"/>
    <dgm:cxn modelId="{AE38CC1B-D230-4177-A497-2C82C38B1306}" srcId="{BBE009B0-8205-442F-8530-24F47A81A79E}" destId="{7CF94B5D-C38B-4A48-96A6-A11114E96CD2}" srcOrd="1" destOrd="0" parTransId="{319C51C7-B9BE-4468-B837-823A58FCB750}" sibTransId="{50FB4E28-C211-4809-B092-C48439D59ED9}"/>
    <dgm:cxn modelId="{E1E9DB91-D457-4D15-8893-F45CD00CC990}" type="presParOf" srcId="{4318FC5C-9A85-4F0D-B246-0A382B5DEE1F}" destId="{64FC4FCB-B9BF-459C-B40F-4889D3B9994E}" srcOrd="0" destOrd="0" presId="urn:microsoft.com/office/officeart/2005/8/layout/vList5"/>
    <dgm:cxn modelId="{599456CD-205B-4B71-AEE9-E5C494BE8891}" type="presParOf" srcId="{64FC4FCB-B9BF-459C-B40F-4889D3B9994E}" destId="{63CBBCB0-219C-4ECD-8260-FD402E7BC465}" srcOrd="0" destOrd="0" presId="urn:microsoft.com/office/officeart/2005/8/layout/vList5"/>
    <dgm:cxn modelId="{6511FC1B-EB55-4F24-B263-E1F7D5DC1DFF}" type="presParOf" srcId="{64FC4FCB-B9BF-459C-B40F-4889D3B9994E}" destId="{0FCAF8ED-7794-4B67-867D-05CF83401DA0}" srcOrd="1" destOrd="0" presId="urn:microsoft.com/office/officeart/2005/8/layout/vList5"/>
    <dgm:cxn modelId="{CB4420B8-C8FD-435E-9F8E-3C2E85287E37}" type="presParOf" srcId="{4318FC5C-9A85-4F0D-B246-0A382B5DEE1F}" destId="{853C85E8-A722-4CE5-9D65-FD1311E7366B}" srcOrd="1" destOrd="0" presId="urn:microsoft.com/office/officeart/2005/8/layout/vList5"/>
    <dgm:cxn modelId="{D3628CC3-1B84-4E1D-96D7-BB26E072242F}" type="presParOf" srcId="{4318FC5C-9A85-4F0D-B246-0A382B5DEE1F}" destId="{381BDA0F-D22F-4E85-B38A-FEE69D8A624C}" srcOrd="2" destOrd="0" presId="urn:microsoft.com/office/officeart/2005/8/layout/vList5"/>
    <dgm:cxn modelId="{E005B155-0F9E-406B-9A28-897E3D710C25}" type="presParOf" srcId="{381BDA0F-D22F-4E85-B38A-FEE69D8A624C}" destId="{CAD3BAF1-E3CD-49AC-A70F-9503A48DC372}" srcOrd="0" destOrd="0" presId="urn:microsoft.com/office/officeart/2005/8/layout/vList5"/>
    <dgm:cxn modelId="{84FFDFD7-9A20-40B2-BF74-8E35186E6B16}" type="presParOf" srcId="{381BDA0F-D22F-4E85-B38A-FEE69D8A624C}" destId="{1668FE72-81BA-4474-8DE0-B4471EABECBA}" srcOrd="1" destOrd="0" presId="urn:microsoft.com/office/officeart/2005/8/layout/vList5"/>
    <dgm:cxn modelId="{5BA22AB9-B990-401D-8187-4213826FA770}" type="presParOf" srcId="{4318FC5C-9A85-4F0D-B246-0A382B5DEE1F}" destId="{7BF884C1-656B-4818-B87B-D736ED6D8612}" srcOrd="3" destOrd="0" presId="urn:microsoft.com/office/officeart/2005/8/layout/vList5"/>
    <dgm:cxn modelId="{EDC7D6B3-C972-4EA2-893B-D0CAD6955E53}" type="presParOf" srcId="{4318FC5C-9A85-4F0D-B246-0A382B5DEE1F}" destId="{F31E276A-5298-4183-B1F7-F20795289CC0}" srcOrd="4" destOrd="0" presId="urn:microsoft.com/office/officeart/2005/8/layout/vList5"/>
    <dgm:cxn modelId="{1802CD5E-572B-49B5-A069-5A8A37145211}" type="presParOf" srcId="{F31E276A-5298-4183-B1F7-F20795289CC0}" destId="{FFE4551C-5B0B-4881-8D04-E8483E5E35AA}" srcOrd="0" destOrd="0" presId="urn:microsoft.com/office/officeart/2005/8/layout/vList5"/>
    <dgm:cxn modelId="{9C30373E-F187-4364-BA8C-BB6035A1F88C}" type="presParOf" srcId="{F31E276A-5298-4183-B1F7-F20795289CC0}" destId="{0ED38703-8821-4601-A067-0AE44AE1D7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862149-0283-4DFF-830D-0263F0BD4A4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F8B4A924-6C99-447E-ADF4-3B3498C6810E}">
      <dgm:prSet phldrT="[Text]" custT="1"/>
      <dgm:spPr>
        <a:solidFill>
          <a:srgbClr val="FFFF00">
            <a:alpha val="50000"/>
          </a:srgbClr>
        </a:solidFill>
      </dgm:spPr>
      <dgm:t>
        <a:bodyPr/>
        <a:lstStyle/>
        <a:p>
          <a:r>
            <a:rPr lang="en-US" sz="2000" dirty="0" smtClean="0"/>
            <a:t>Precision Problem Statement</a:t>
          </a:r>
          <a:endParaRPr lang="en-US" sz="2000" dirty="0"/>
        </a:p>
      </dgm:t>
    </dgm:pt>
    <dgm:pt modelId="{FC394036-7236-4391-B4EE-02D4E474C7F9}" type="parTrans" cxnId="{AACD0D7E-E4A0-4193-9E49-E4D75EA7D1F5}">
      <dgm:prSet/>
      <dgm:spPr/>
      <dgm:t>
        <a:bodyPr/>
        <a:lstStyle/>
        <a:p>
          <a:endParaRPr lang="en-US" sz="1400"/>
        </a:p>
      </dgm:t>
    </dgm:pt>
    <dgm:pt modelId="{64BB385D-B179-431B-8D94-974FB3D0432C}" type="sibTrans" cxnId="{AACD0D7E-E4A0-4193-9E49-E4D75EA7D1F5}">
      <dgm:prSet/>
      <dgm:spPr/>
      <dgm:t>
        <a:bodyPr/>
        <a:lstStyle/>
        <a:p>
          <a:endParaRPr lang="en-US" sz="1400"/>
        </a:p>
      </dgm:t>
    </dgm:pt>
    <dgm:pt modelId="{9C80234B-3869-42D4-9959-1CD270AC85D0}">
      <dgm:prSet phldrT="[Text]" custT="1"/>
      <dgm:spPr/>
      <dgm:t>
        <a:bodyPr/>
        <a:lstStyle/>
        <a:p>
          <a:r>
            <a:rPr lang="en-US" sz="1800" dirty="0" smtClean="0"/>
            <a:t>What</a:t>
          </a:r>
          <a:endParaRPr lang="en-US" sz="1800" dirty="0"/>
        </a:p>
      </dgm:t>
    </dgm:pt>
    <dgm:pt modelId="{B40A3378-B78F-4026-A4FA-598410F526EC}" type="parTrans" cxnId="{F40ACE08-4BA7-41B0-AD83-9CEC9F8F2625}">
      <dgm:prSet/>
      <dgm:spPr/>
      <dgm:t>
        <a:bodyPr/>
        <a:lstStyle/>
        <a:p>
          <a:endParaRPr lang="en-US" sz="1400"/>
        </a:p>
      </dgm:t>
    </dgm:pt>
    <dgm:pt modelId="{3F56094B-887E-44C0-A31E-D5B4C27E79DD}" type="sibTrans" cxnId="{F40ACE08-4BA7-41B0-AD83-9CEC9F8F2625}">
      <dgm:prSet/>
      <dgm:spPr/>
      <dgm:t>
        <a:bodyPr/>
        <a:lstStyle/>
        <a:p>
          <a:endParaRPr lang="en-US" sz="1400"/>
        </a:p>
      </dgm:t>
    </dgm:pt>
    <dgm:pt modelId="{F31207A0-AD95-4281-B46F-262030CA591C}">
      <dgm:prSet phldrT="[Text]" custT="1"/>
      <dgm:spPr/>
      <dgm:t>
        <a:bodyPr/>
        <a:lstStyle/>
        <a:p>
          <a:r>
            <a:rPr lang="en-US" sz="1800" dirty="0" smtClean="0"/>
            <a:t>Where</a:t>
          </a:r>
          <a:endParaRPr lang="en-US" sz="1800" dirty="0"/>
        </a:p>
      </dgm:t>
    </dgm:pt>
    <dgm:pt modelId="{DEB81E77-0EB5-4036-8FB9-527B35D75FA3}" type="parTrans" cxnId="{56FBA973-8EDE-4CBD-B911-92F214520FCF}">
      <dgm:prSet/>
      <dgm:spPr/>
      <dgm:t>
        <a:bodyPr/>
        <a:lstStyle/>
        <a:p>
          <a:endParaRPr lang="en-US" sz="1400"/>
        </a:p>
      </dgm:t>
    </dgm:pt>
    <dgm:pt modelId="{7416B828-164C-4DD4-8A3B-976A49CB25A8}" type="sibTrans" cxnId="{56FBA973-8EDE-4CBD-B911-92F214520FCF}">
      <dgm:prSet/>
      <dgm:spPr/>
      <dgm:t>
        <a:bodyPr/>
        <a:lstStyle/>
        <a:p>
          <a:endParaRPr lang="en-US" sz="1400"/>
        </a:p>
      </dgm:t>
    </dgm:pt>
    <dgm:pt modelId="{120D4CB4-9355-4915-878C-076D32EC96F1}">
      <dgm:prSet phldrT="[Text]" custT="1"/>
      <dgm:spPr/>
      <dgm:t>
        <a:bodyPr/>
        <a:lstStyle/>
        <a:p>
          <a:r>
            <a:rPr lang="en-US" sz="1800" dirty="0" smtClean="0"/>
            <a:t>When</a:t>
          </a:r>
          <a:endParaRPr lang="en-US" sz="1800" dirty="0"/>
        </a:p>
      </dgm:t>
    </dgm:pt>
    <dgm:pt modelId="{ED125CA8-CE0B-4A0F-8B81-4A90241E9B49}" type="parTrans" cxnId="{E9F61B24-C7BB-49A2-8217-A5A64B40BEA4}">
      <dgm:prSet/>
      <dgm:spPr/>
      <dgm:t>
        <a:bodyPr/>
        <a:lstStyle/>
        <a:p>
          <a:endParaRPr lang="en-US" sz="1400"/>
        </a:p>
      </dgm:t>
    </dgm:pt>
    <dgm:pt modelId="{9684893B-CCDA-4948-BC77-7AAFD10F3A35}" type="sibTrans" cxnId="{E9F61B24-C7BB-49A2-8217-A5A64B40BEA4}">
      <dgm:prSet/>
      <dgm:spPr/>
      <dgm:t>
        <a:bodyPr/>
        <a:lstStyle/>
        <a:p>
          <a:endParaRPr lang="en-US" sz="1400"/>
        </a:p>
      </dgm:t>
    </dgm:pt>
    <dgm:pt modelId="{F4FC6308-A669-426A-BF60-F12EBDC0F0E8}">
      <dgm:prSet phldrT="[Text]" custT="1"/>
      <dgm:spPr/>
      <dgm:t>
        <a:bodyPr/>
        <a:lstStyle/>
        <a:p>
          <a:r>
            <a:rPr lang="en-US" sz="1800" dirty="0" smtClean="0"/>
            <a:t>Who</a:t>
          </a:r>
          <a:endParaRPr lang="en-US" sz="1800" dirty="0"/>
        </a:p>
      </dgm:t>
    </dgm:pt>
    <dgm:pt modelId="{BE79938B-A4FE-4888-98B3-6EFA40B1E7CC}" type="parTrans" cxnId="{167BD031-8606-4B10-AD64-DC8E658FE173}">
      <dgm:prSet/>
      <dgm:spPr/>
      <dgm:t>
        <a:bodyPr/>
        <a:lstStyle/>
        <a:p>
          <a:endParaRPr lang="en-US" sz="1400"/>
        </a:p>
      </dgm:t>
    </dgm:pt>
    <dgm:pt modelId="{DD801E14-C5C8-46FD-8117-B5E3ECE543D6}" type="sibTrans" cxnId="{167BD031-8606-4B10-AD64-DC8E658FE173}">
      <dgm:prSet/>
      <dgm:spPr/>
      <dgm:t>
        <a:bodyPr/>
        <a:lstStyle/>
        <a:p>
          <a:endParaRPr lang="en-US" sz="1400"/>
        </a:p>
      </dgm:t>
    </dgm:pt>
    <dgm:pt modelId="{ECCC5B9B-45D7-4A1B-8FA8-FBACE6F12553}">
      <dgm:prSet custT="1"/>
      <dgm:spPr>
        <a:solidFill>
          <a:srgbClr val="FF0066">
            <a:alpha val="50000"/>
          </a:srgbClr>
        </a:solidFill>
      </dgm:spPr>
      <dgm:t>
        <a:bodyPr/>
        <a:lstStyle/>
        <a:p>
          <a:r>
            <a:rPr lang="en-US" sz="1800" dirty="0" smtClean="0"/>
            <a:t>Why</a:t>
          </a:r>
          <a:endParaRPr lang="en-US" sz="1800" dirty="0"/>
        </a:p>
      </dgm:t>
    </dgm:pt>
    <dgm:pt modelId="{19F25AB8-77CF-4EB7-9F1F-70C7D5720AC2}" type="parTrans" cxnId="{AD149620-2C1E-4154-BAC4-D427A44BF4FD}">
      <dgm:prSet/>
      <dgm:spPr/>
      <dgm:t>
        <a:bodyPr/>
        <a:lstStyle/>
        <a:p>
          <a:endParaRPr lang="en-US" sz="1400"/>
        </a:p>
      </dgm:t>
    </dgm:pt>
    <dgm:pt modelId="{6717C0DF-CD5E-4B0E-BA78-85E3F8E5BCC3}" type="sibTrans" cxnId="{AD149620-2C1E-4154-BAC4-D427A44BF4FD}">
      <dgm:prSet/>
      <dgm:spPr/>
      <dgm:t>
        <a:bodyPr/>
        <a:lstStyle/>
        <a:p>
          <a:endParaRPr lang="en-US" sz="1400"/>
        </a:p>
      </dgm:t>
    </dgm:pt>
    <dgm:pt modelId="{BC69E215-3081-49C3-810C-396E48C3AAC9}" type="pres">
      <dgm:prSet presAssocID="{68862149-0283-4DFF-830D-0263F0BD4A4D}" presName="composite" presStyleCnt="0">
        <dgm:presLayoutVars>
          <dgm:chMax val="1"/>
          <dgm:dir/>
          <dgm:resizeHandles val="exact"/>
        </dgm:presLayoutVars>
      </dgm:prSet>
      <dgm:spPr/>
      <dgm:t>
        <a:bodyPr/>
        <a:lstStyle/>
        <a:p>
          <a:endParaRPr lang="en-US"/>
        </a:p>
      </dgm:t>
    </dgm:pt>
    <dgm:pt modelId="{CDD90A49-F1D0-4F6A-B892-42EACF52BE27}" type="pres">
      <dgm:prSet presAssocID="{68862149-0283-4DFF-830D-0263F0BD4A4D}" presName="radial" presStyleCnt="0">
        <dgm:presLayoutVars>
          <dgm:animLvl val="ctr"/>
        </dgm:presLayoutVars>
      </dgm:prSet>
      <dgm:spPr/>
    </dgm:pt>
    <dgm:pt modelId="{7D6591BB-BBAD-4B8C-AE92-B7B5E7BA7D03}" type="pres">
      <dgm:prSet presAssocID="{F8B4A924-6C99-447E-ADF4-3B3498C6810E}" presName="centerShape" presStyleLbl="vennNode1" presStyleIdx="0" presStyleCnt="6"/>
      <dgm:spPr/>
      <dgm:t>
        <a:bodyPr/>
        <a:lstStyle/>
        <a:p>
          <a:endParaRPr lang="en-US"/>
        </a:p>
      </dgm:t>
    </dgm:pt>
    <dgm:pt modelId="{AD996188-97EC-4060-B363-40469579FD5A}" type="pres">
      <dgm:prSet presAssocID="{9C80234B-3869-42D4-9959-1CD270AC85D0}" presName="node" presStyleLbl="vennNode1" presStyleIdx="1" presStyleCnt="6">
        <dgm:presLayoutVars>
          <dgm:bulletEnabled val="1"/>
        </dgm:presLayoutVars>
      </dgm:prSet>
      <dgm:spPr/>
      <dgm:t>
        <a:bodyPr/>
        <a:lstStyle/>
        <a:p>
          <a:endParaRPr lang="en-US"/>
        </a:p>
      </dgm:t>
    </dgm:pt>
    <dgm:pt modelId="{6277EB4E-BB24-44AE-AC05-157B6F5A6341}" type="pres">
      <dgm:prSet presAssocID="{F31207A0-AD95-4281-B46F-262030CA591C}" presName="node" presStyleLbl="vennNode1" presStyleIdx="2" presStyleCnt="6">
        <dgm:presLayoutVars>
          <dgm:bulletEnabled val="1"/>
        </dgm:presLayoutVars>
      </dgm:prSet>
      <dgm:spPr/>
      <dgm:t>
        <a:bodyPr/>
        <a:lstStyle/>
        <a:p>
          <a:endParaRPr lang="en-US"/>
        </a:p>
      </dgm:t>
    </dgm:pt>
    <dgm:pt modelId="{C1521D2E-312B-4092-A7D8-C0F03A377587}" type="pres">
      <dgm:prSet presAssocID="{120D4CB4-9355-4915-878C-076D32EC96F1}" presName="node" presStyleLbl="vennNode1" presStyleIdx="3" presStyleCnt="6">
        <dgm:presLayoutVars>
          <dgm:bulletEnabled val="1"/>
        </dgm:presLayoutVars>
      </dgm:prSet>
      <dgm:spPr/>
      <dgm:t>
        <a:bodyPr/>
        <a:lstStyle/>
        <a:p>
          <a:endParaRPr lang="en-US"/>
        </a:p>
      </dgm:t>
    </dgm:pt>
    <dgm:pt modelId="{82E3B434-2A3D-4A81-AA3D-B927C4A7C982}" type="pres">
      <dgm:prSet presAssocID="{F4FC6308-A669-426A-BF60-F12EBDC0F0E8}" presName="node" presStyleLbl="vennNode1" presStyleIdx="4" presStyleCnt="6">
        <dgm:presLayoutVars>
          <dgm:bulletEnabled val="1"/>
        </dgm:presLayoutVars>
      </dgm:prSet>
      <dgm:spPr/>
      <dgm:t>
        <a:bodyPr/>
        <a:lstStyle/>
        <a:p>
          <a:endParaRPr lang="en-US"/>
        </a:p>
      </dgm:t>
    </dgm:pt>
    <dgm:pt modelId="{A1C90392-30F1-4223-BC92-0F402ED75909}" type="pres">
      <dgm:prSet presAssocID="{ECCC5B9B-45D7-4A1B-8FA8-FBACE6F12553}" presName="node" presStyleLbl="vennNode1" presStyleIdx="5" presStyleCnt="6">
        <dgm:presLayoutVars>
          <dgm:bulletEnabled val="1"/>
        </dgm:presLayoutVars>
      </dgm:prSet>
      <dgm:spPr/>
      <dgm:t>
        <a:bodyPr/>
        <a:lstStyle/>
        <a:p>
          <a:endParaRPr lang="en-US"/>
        </a:p>
      </dgm:t>
    </dgm:pt>
  </dgm:ptLst>
  <dgm:cxnLst>
    <dgm:cxn modelId="{B1E2F666-4417-42F9-890B-5CF021DFDC2F}" type="presOf" srcId="{68862149-0283-4DFF-830D-0263F0BD4A4D}" destId="{BC69E215-3081-49C3-810C-396E48C3AAC9}" srcOrd="0" destOrd="0" presId="urn:microsoft.com/office/officeart/2005/8/layout/radial3"/>
    <dgm:cxn modelId="{E9F61B24-C7BB-49A2-8217-A5A64B40BEA4}" srcId="{F8B4A924-6C99-447E-ADF4-3B3498C6810E}" destId="{120D4CB4-9355-4915-878C-076D32EC96F1}" srcOrd="2" destOrd="0" parTransId="{ED125CA8-CE0B-4A0F-8B81-4A90241E9B49}" sibTransId="{9684893B-CCDA-4948-BC77-7AAFD10F3A35}"/>
    <dgm:cxn modelId="{AAE90AEF-5D9D-46BB-8DAD-615EE0DD68D3}" type="presOf" srcId="{F31207A0-AD95-4281-B46F-262030CA591C}" destId="{6277EB4E-BB24-44AE-AC05-157B6F5A6341}" srcOrd="0" destOrd="0" presId="urn:microsoft.com/office/officeart/2005/8/layout/radial3"/>
    <dgm:cxn modelId="{F40ACE08-4BA7-41B0-AD83-9CEC9F8F2625}" srcId="{F8B4A924-6C99-447E-ADF4-3B3498C6810E}" destId="{9C80234B-3869-42D4-9959-1CD270AC85D0}" srcOrd="0" destOrd="0" parTransId="{B40A3378-B78F-4026-A4FA-598410F526EC}" sibTransId="{3F56094B-887E-44C0-A31E-D5B4C27E79DD}"/>
    <dgm:cxn modelId="{56FBA973-8EDE-4CBD-B911-92F214520FCF}" srcId="{F8B4A924-6C99-447E-ADF4-3B3498C6810E}" destId="{F31207A0-AD95-4281-B46F-262030CA591C}" srcOrd="1" destOrd="0" parTransId="{DEB81E77-0EB5-4036-8FB9-527B35D75FA3}" sibTransId="{7416B828-164C-4DD4-8A3B-976A49CB25A8}"/>
    <dgm:cxn modelId="{F90F4C46-3F9F-4D8F-AC36-5D946A3B5CA7}" type="presOf" srcId="{F4FC6308-A669-426A-BF60-F12EBDC0F0E8}" destId="{82E3B434-2A3D-4A81-AA3D-B927C4A7C982}" srcOrd="0" destOrd="0" presId="urn:microsoft.com/office/officeart/2005/8/layout/radial3"/>
    <dgm:cxn modelId="{90E4E3E5-21CC-4F58-A9CC-D06F3CEE10A2}" type="presOf" srcId="{9C80234B-3869-42D4-9959-1CD270AC85D0}" destId="{AD996188-97EC-4060-B363-40469579FD5A}" srcOrd="0" destOrd="0" presId="urn:microsoft.com/office/officeart/2005/8/layout/radial3"/>
    <dgm:cxn modelId="{1E76870C-B419-4DC2-AB3C-5A0C5E824EBB}" type="presOf" srcId="{120D4CB4-9355-4915-878C-076D32EC96F1}" destId="{C1521D2E-312B-4092-A7D8-C0F03A377587}" srcOrd="0" destOrd="0" presId="urn:microsoft.com/office/officeart/2005/8/layout/radial3"/>
    <dgm:cxn modelId="{9CF301A8-EA52-4A94-A91C-C28E21AEE60D}" type="presOf" srcId="{F8B4A924-6C99-447E-ADF4-3B3498C6810E}" destId="{7D6591BB-BBAD-4B8C-AE92-B7B5E7BA7D03}" srcOrd="0" destOrd="0" presId="urn:microsoft.com/office/officeart/2005/8/layout/radial3"/>
    <dgm:cxn modelId="{AD149620-2C1E-4154-BAC4-D427A44BF4FD}" srcId="{F8B4A924-6C99-447E-ADF4-3B3498C6810E}" destId="{ECCC5B9B-45D7-4A1B-8FA8-FBACE6F12553}" srcOrd="4" destOrd="0" parTransId="{19F25AB8-77CF-4EB7-9F1F-70C7D5720AC2}" sibTransId="{6717C0DF-CD5E-4B0E-BA78-85E3F8E5BCC3}"/>
    <dgm:cxn modelId="{AACD0D7E-E4A0-4193-9E49-E4D75EA7D1F5}" srcId="{68862149-0283-4DFF-830D-0263F0BD4A4D}" destId="{F8B4A924-6C99-447E-ADF4-3B3498C6810E}" srcOrd="0" destOrd="0" parTransId="{FC394036-7236-4391-B4EE-02D4E474C7F9}" sibTransId="{64BB385D-B179-431B-8D94-974FB3D0432C}"/>
    <dgm:cxn modelId="{167BD031-8606-4B10-AD64-DC8E658FE173}" srcId="{F8B4A924-6C99-447E-ADF4-3B3498C6810E}" destId="{F4FC6308-A669-426A-BF60-F12EBDC0F0E8}" srcOrd="3" destOrd="0" parTransId="{BE79938B-A4FE-4888-98B3-6EFA40B1E7CC}" sibTransId="{DD801E14-C5C8-46FD-8117-B5E3ECE543D6}"/>
    <dgm:cxn modelId="{953E5C86-493F-437C-B302-3E1D8F212553}" type="presOf" srcId="{ECCC5B9B-45D7-4A1B-8FA8-FBACE6F12553}" destId="{A1C90392-30F1-4223-BC92-0F402ED75909}" srcOrd="0" destOrd="0" presId="urn:microsoft.com/office/officeart/2005/8/layout/radial3"/>
    <dgm:cxn modelId="{6423BAC6-11D1-4BA4-A84C-558918C0D6A2}" type="presParOf" srcId="{BC69E215-3081-49C3-810C-396E48C3AAC9}" destId="{CDD90A49-F1D0-4F6A-B892-42EACF52BE27}" srcOrd="0" destOrd="0" presId="urn:microsoft.com/office/officeart/2005/8/layout/radial3"/>
    <dgm:cxn modelId="{2A81522A-A5F9-4141-8F0E-DA0449F79295}" type="presParOf" srcId="{CDD90A49-F1D0-4F6A-B892-42EACF52BE27}" destId="{7D6591BB-BBAD-4B8C-AE92-B7B5E7BA7D03}" srcOrd="0" destOrd="0" presId="urn:microsoft.com/office/officeart/2005/8/layout/radial3"/>
    <dgm:cxn modelId="{9DE133F2-501B-49B7-9308-0F6BA48AD1EE}" type="presParOf" srcId="{CDD90A49-F1D0-4F6A-B892-42EACF52BE27}" destId="{AD996188-97EC-4060-B363-40469579FD5A}" srcOrd="1" destOrd="0" presId="urn:microsoft.com/office/officeart/2005/8/layout/radial3"/>
    <dgm:cxn modelId="{99324677-1D40-4B50-A863-CD175ED4647F}" type="presParOf" srcId="{CDD90A49-F1D0-4F6A-B892-42EACF52BE27}" destId="{6277EB4E-BB24-44AE-AC05-157B6F5A6341}" srcOrd="2" destOrd="0" presId="urn:microsoft.com/office/officeart/2005/8/layout/radial3"/>
    <dgm:cxn modelId="{2C056E3A-2F84-4F41-8391-2256CFF21BF4}" type="presParOf" srcId="{CDD90A49-F1D0-4F6A-B892-42EACF52BE27}" destId="{C1521D2E-312B-4092-A7D8-C0F03A377587}" srcOrd="3" destOrd="0" presId="urn:microsoft.com/office/officeart/2005/8/layout/radial3"/>
    <dgm:cxn modelId="{A15009C4-BF26-4475-BE04-DCD6F4FA46C6}" type="presParOf" srcId="{CDD90A49-F1D0-4F6A-B892-42EACF52BE27}" destId="{82E3B434-2A3D-4A81-AA3D-B927C4A7C982}" srcOrd="4" destOrd="0" presId="urn:microsoft.com/office/officeart/2005/8/layout/radial3"/>
    <dgm:cxn modelId="{E4B5BBE9-3C07-41CF-B4BB-F24CB4B5DA4D}" type="presParOf" srcId="{CDD90A49-F1D0-4F6A-B892-42EACF52BE27}" destId="{A1C90392-30F1-4223-BC92-0F402ED75909}"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862149-0283-4DFF-830D-0263F0BD4A4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F8B4A924-6C99-447E-ADF4-3B3498C6810E}">
      <dgm:prSet phldrT="[Text]" custT="1"/>
      <dgm:spPr>
        <a:solidFill>
          <a:srgbClr val="FFFF00">
            <a:alpha val="50000"/>
          </a:srgbClr>
        </a:solidFill>
      </dgm:spPr>
      <dgm:t>
        <a:bodyPr/>
        <a:lstStyle/>
        <a:p>
          <a:r>
            <a:rPr lang="en-US" sz="2000" dirty="0" smtClean="0"/>
            <a:t>Precision Problem Statement</a:t>
          </a:r>
          <a:endParaRPr lang="en-US" sz="2000" dirty="0"/>
        </a:p>
      </dgm:t>
    </dgm:pt>
    <dgm:pt modelId="{FC394036-7236-4391-B4EE-02D4E474C7F9}" type="parTrans" cxnId="{AACD0D7E-E4A0-4193-9E49-E4D75EA7D1F5}">
      <dgm:prSet/>
      <dgm:spPr/>
      <dgm:t>
        <a:bodyPr/>
        <a:lstStyle/>
        <a:p>
          <a:endParaRPr lang="en-US" sz="1400"/>
        </a:p>
      </dgm:t>
    </dgm:pt>
    <dgm:pt modelId="{64BB385D-B179-431B-8D94-974FB3D0432C}" type="sibTrans" cxnId="{AACD0D7E-E4A0-4193-9E49-E4D75EA7D1F5}">
      <dgm:prSet/>
      <dgm:spPr/>
      <dgm:t>
        <a:bodyPr/>
        <a:lstStyle/>
        <a:p>
          <a:endParaRPr lang="en-US" sz="1400"/>
        </a:p>
      </dgm:t>
    </dgm:pt>
    <dgm:pt modelId="{9C80234B-3869-42D4-9959-1CD270AC85D0}">
      <dgm:prSet phldrT="[Text]" custT="1"/>
      <dgm:spPr/>
      <dgm:t>
        <a:bodyPr/>
        <a:lstStyle/>
        <a:p>
          <a:r>
            <a:rPr lang="en-US" sz="1800" dirty="0" smtClean="0"/>
            <a:t>Disrespect Disruption</a:t>
          </a:r>
          <a:endParaRPr lang="en-US" sz="1800" dirty="0"/>
        </a:p>
      </dgm:t>
    </dgm:pt>
    <dgm:pt modelId="{B40A3378-B78F-4026-A4FA-598410F526EC}" type="parTrans" cxnId="{F40ACE08-4BA7-41B0-AD83-9CEC9F8F2625}">
      <dgm:prSet/>
      <dgm:spPr/>
      <dgm:t>
        <a:bodyPr/>
        <a:lstStyle/>
        <a:p>
          <a:endParaRPr lang="en-US" sz="1400"/>
        </a:p>
      </dgm:t>
    </dgm:pt>
    <dgm:pt modelId="{3F56094B-887E-44C0-A31E-D5B4C27E79DD}" type="sibTrans" cxnId="{F40ACE08-4BA7-41B0-AD83-9CEC9F8F2625}">
      <dgm:prSet/>
      <dgm:spPr/>
      <dgm:t>
        <a:bodyPr/>
        <a:lstStyle/>
        <a:p>
          <a:endParaRPr lang="en-US" sz="1400"/>
        </a:p>
      </dgm:t>
    </dgm:pt>
    <dgm:pt modelId="{F31207A0-AD95-4281-B46F-262030CA591C}">
      <dgm:prSet phldrT="[Text]" custT="1"/>
      <dgm:spPr/>
      <dgm:t>
        <a:bodyPr/>
        <a:lstStyle/>
        <a:p>
          <a:r>
            <a:rPr lang="en-US" sz="1600" dirty="0" smtClean="0"/>
            <a:t>Classroom</a:t>
          </a:r>
          <a:endParaRPr lang="en-US" sz="1600" dirty="0"/>
        </a:p>
      </dgm:t>
    </dgm:pt>
    <dgm:pt modelId="{DEB81E77-0EB5-4036-8FB9-527B35D75FA3}" type="parTrans" cxnId="{56FBA973-8EDE-4CBD-B911-92F214520FCF}">
      <dgm:prSet/>
      <dgm:spPr/>
      <dgm:t>
        <a:bodyPr/>
        <a:lstStyle/>
        <a:p>
          <a:endParaRPr lang="en-US" sz="1400"/>
        </a:p>
      </dgm:t>
    </dgm:pt>
    <dgm:pt modelId="{7416B828-164C-4DD4-8A3B-976A49CB25A8}" type="sibTrans" cxnId="{56FBA973-8EDE-4CBD-B911-92F214520FCF}">
      <dgm:prSet/>
      <dgm:spPr/>
      <dgm:t>
        <a:bodyPr/>
        <a:lstStyle/>
        <a:p>
          <a:endParaRPr lang="en-US" sz="1400"/>
        </a:p>
      </dgm:t>
    </dgm:pt>
    <dgm:pt modelId="{120D4CB4-9355-4915-878C-076D32EC96F1}">
      <dgm:prSet phldrT="[Text]" custT="1"/>
      <dgm:spPr/>
      <dgm:t>
        <a:bodyPr/>
        <a:lstStyle/>
        <a:p>
          <a:r>
            <a:rPr lang="en-US" sz="1800" dirty="0" smtClean="0"/>
            <a:t>12:15-</a:t>
          </a:r>
        </a:p>
        <a:p>
          <a:r>
            <a:rPr lang="en-US" sz="1800" dirty="0" smtClean="0"/>
            <a:t>12:45</a:t>
          </a:r>
          <a:endParaRPr lang="en-US" sz="1800" dirty="0"/>
        </a:p>
      </dgm:t>
    </dgm:pt>
    <dgm:pt modelId="{ED125CA8-CE0B-4A0F-8B81-4A90241E9B49}" type="parTrans" cxnId="{E9F61B24-C7BB-49A2-8217-A5A64B40BEA4}">
      <dgm:prSet/>
      <dgm:spPr/>
      <dgm:t>
        <a:bodyPr/>
        <a:lstStyle/>
        <a:p>
          <a:endParaRPr lang="en-US" sz="1400"/>
        </a:p>
      </dgm:t>
    </dgm:pt>
    <dgm:pt modelId="{9684893B-CCDA-4948-BC77-7AAFD10F3A35}" type="sibTrans" cxnId="{E9F61B24-C7BB-49A2-8217-A5A64B40BEA4}">
      <dgm:prSet/>
      <dgm:spPr/>
      <dgm:t>
        <a:bodyPr/>
        <a:lstStyle/>
        <a:p>
          <a:endParaRPr lang="en-US" sz="1400"/>
        </a:p>
      </dgm:t>
    </dgm:pt>
    <dgm:pt modelId="{F4FC6308-A669-426A-BF60-F12EBDC0F0E8}">
      <dgm:prSet phldrT="[Text]" custT="1"/>
      <dgm:spPr/>
      <dgm:t>
        <a:bodyPr/>
        <a:lstStyle/>
        <a:p>
          <a:r>
            <a:rPr lang="en-US" sz="1600" dirty="0" smtClean="0"/>
            <a:t>Many</a:t>
          </a:r>
        </a:p>
        <a:p>
          <a:r>
            <a:rPr lang="en-US" sz="1600" dirty="0" smtClean="0"/>
            <a:t>7</a:t>
          </a:r>
          <a:r>
            <a:rPr lang="en-US" sz="1600" baseline="30000" dirty="0" smtClean="0"/>
            <a:t>th</a:t>
          </a:r>
          <a:r>
            <a:rPr lang="en-US" sz="1600" dirty="0" smtClean="0"/>
            <a:t> &amp; 8</a:t>
          </a:r>
          <a:r>
            <a:rPr lang="en-US" sz="1600" baseline="30000" dirty="0" smtClean="0"/>
            <a:t>th</a:t>
          </a:r>
          <a:r>
            <a:rPr lang="en-US" sz="1600" dirty="0" smtClean="0"/>
            <a:t> </a:t>
          </a:r>
          <a:endParaRPr lang="en-US" sz="1600" dirty="0"/>
        </a:p>
      </dgm:t>
    </dgm:pt>
    <dgm:pt modelId="{BE79938B-A4FE-4888-98B3-6EFA40B1E7CC}" type="parTrans" cxnId="{167BD031-8606-4B10-AD64-DC8E658FE173}">
      <dgm:prSet/>
      <dgm:spPr/>
      <dgm:t>
        <a:bodyPr/>
        <a:lstStyle/>
        <a:p>
          <a:endParaRPr lang="en-US" sz="1400"/>
        </a:p>
      </dgm:t>
    </dgm:pt>
    <dgm:pt modelId="{DD801E14-C5C8-46FD-8117-B5E3ECE543D6}" type="sibTrans" cxnId="{167BD031-8606-4B10-AD64-DC8E658FE173}">
      <dgm:prSet/>
      <dgm:spPr/>
      <dgm:t>
        <a:bodyPr/>
        <a:lstStyle/>
        <a:p>
          <a:endParaRPr lang="en-US" sz="1400"/>
        </a:p>
      </dgm:t>
    </dgm:pt>
    <dgm:pt modelId="{ECCC5B9B-45D7-4A1B-8FA8-FBACE6F12553}">
      <dgm:prSet custT="1"/>
      <dgm:spPr>
        <a:solidFill>
          <a:srgbClr val="FF0066">
            <a:alpha val="50000"/>
          </a:srgbClr>
        </a:solidFill>
      </dgm:spPr>
      <dgm:t>
        <a:bodyPr/>
        <a:lstStyle/>
        <a:p>
          <a:r>
            <a:rPr lang="en-US" sz="1800" dirty="0" smtClean="0"/>
            <a:t>Peer</a:t>
          </a:r>
        </a:p>
        <a:p>
          <a:r>
            <a:rPr lang="en-US" sz="1800" dirty="0" smtClean="0"/>
            <a:t>Attention</a:t>
          </a:r>
          <a:endParaRPr lang="en-US" sz="1800" dirty="0"/>
        </a:p>
      </dgm:t>
    </dgm:pt>
    <dgm:pt modelId="{19F25AB8-77CF-4EB7-9F1F-70C7D5720AC2}" type="parTrans" cxnId="{AD149620-2C1E-4154-BAC4-D427A44BF4FD}">
      <dgm:prSet/>
      <dgm:spPr/>
      <dgm:t>
        <a:bodyPr/>
        <a:lstStyle/>
        <a:p>
          <a:endParaRPr lang="en-US" sz="1400"/>
        </a:p>
      </dgm:t>
    </dgm:pt>
    <dgm:pt modelId="{6717C0DF-CD5E-4B0E-BA78-85E3F8E5BCC3}" type="sibTrans" cxnId="{AD149620-2C1E-4154-BAC4-D427A44BF4FD}">
      <dgm:prSet/>
      <dgm:spPr/>
      <dgm:t>
        <a:bodyPr/>
        <a:lstStyle/>
        <a:p>
          <a:endParaRPr lang="en-US" sz="1400"/>
        </a:p>
      </dgm:t>
    </dgm:pt>
    <dgm:pt modelId="{BC69E215-3081-49C3-810C-396E48C3AAC9}" type="pres">
      <dgm:prSet presAssocID="{68862149-0283-4DFF-830D-0263F0BD4A4D}" presName="composite" presStyleCnt="0">
        <dgm:presLayoutVars>
          <dgm:chMax val="1"/>
          <dgm:dir/>
          <dgm:resizeHandles val="exact"/>
        </dgm:presLayoutVars>
      </dgm:prSet>
      <dgm:spPr/>
      <dgm:t>
        <a:bodyPr/>
        <a:lstStyle/>
        <a:p>
          <a:endParaRPr lang="en-US"/>
        </a:p>
      </dgm:t>
    </dgm:pt>
    <dgm:pt modelId="{CDD90A49-F1D0-4F6A-B892-42EACF52BE27}" type="pres">
      <dgm:prSet presAssocID="{68862149-0283-4DFF-830D-0263F0BD4A4D}" presName="radial" presStyleCnt="0">
        <dgm:presLayoutVars>
          <dgm:animLvl val="ctr"/>
        </dgm:presLayoutVars>
      </dgm:prSet>
      <dgm:spPr/>
    </dgm:pt>
    <dgm:pt modelId="{7D6591BB-BBAD-4B8C-AE92-B7B5E7BA7D03}" type="pres">
      <dgm:prSet presAssocID="{F8B4A924-6C99-447E-ADF4-3B3498C6810E}" presName="centerShape" presStyleLbl="vennNode1" presStyleIdx="0" presStyleCnt="6"/>
      <dgm:spPr/>
      <dgm:t>
        <a:bodyPr/>
        <a:lstStyle/>
        <a:p>
          <a:endParaRPr lang="en-US"/>
        </a:p>
      </dgm:t>
    </dgm:pt>
    <dgm:pt modelId="{AD996188-97EC-4060-B363-40469579FD5A}" type="pres">
      <dgm:prSet presAssocID="{9C80234B-3869-42D4-9959-1CD270AC85D0}" presName="node" presStyleLbl="vennNode1" presStyleIdx="1" presStyleCnt="6" custScaleX="150754">
        <dgm:presLayoutVars>
          <dgm:bulletEnabled val="1"/>
        </dgm:presLayoutVars>
      </dgm:prSet>
      <dgm:spPr/>
      <dgm:t>
        <a:bodyPr/>
        <a:lstStyle/>
        <a:p>
          <a:endParaRPr lang="en-US"/>
        </a:p>
      </dgm:t>
    </dgm:pt>
    <dgm:pt modelId="{6277EB4E-BB24-44AE-AC05-157B6F5A6341}" type="pres">
      <dgm:prSet presAssocID="{F31207A0-AD95-4281-B46F-262030CA591C}" presName="node" presStyleLbl="vennNode1" presStyleIdx="2" presStyleCnt="6" custScaleX="146606">
        <dgm:presLayoutVars>
          <dgm:bulletEnabled val="1"/>
        </dgm:presLayoutVars>
      </dgm:prSet>
      <dgm:spPr/>
      <dgm:t>
        <a:bodyPr/>
        <a:lstStyle/>
        <a:p>
          <a:endParaRPr lang="en-US"/>
        </a:p>
      </dgm:t>
    </dgm:pt>
    <dgm:pt modelId="{C1521D2E-312B-4092-A7D8-C0F03A377587}" type="pres">
      <dgm:prSet presAssocID="{120D4CB4-9355-4915-878C-076D32EC96F1}" presName="node" presStyleLbl="vennNode1" presStyleIdx="3" presStyleCnt="6">
        <dgm:presLayoutVars>
          <dgm:bulletEnabled val="1"/>
        </dgm:presLayoutVars>
      </dgm:prSet>
      <dgm:spPr/>
      <dgm:t>
        <a:bodyPr/>
        <a:lstStyle/>
        <a:p>
          <a:endParaRPr lang="en-US"/>
        </a:p>
      </dgm:t>
    </dgm:pt>
    <dgm:pt modelId="{82E3B434-2A3D-4A81-AA3D-B927C4A7C982}" type="pres">
      <dgm:prSet presAssocID="{F4FC6308-A669-426A-BF60-F12EBDC0F0E8}" presName="node" presStyleLbl="vennNode1" presStyleIdx="4" presStyleCnt="6">
        <dgm:presLayoutVars>
          <dgm:bulletEnabled val="1"/>
        </dgm:presLayoutVars>
      </dgm:prSet>
      <dgm:spPr/>
      <dgm:t>
        <a:bodyPr/>
        <a:lstStyle/>
        <a:p>
          <a:endParaRPr lang="en-US"/>
        </a:p>
      </dgm:t>
    </dgm:pt>
    <dgm:pt modelId="{A1C90392-30F1-4223-BC92-0F402ED75909}" type="pres">
      <dgm:prSet presAssocID="{ECCC5B9B-45D7-4A1B-8FA8-FBACE6F12553}" presName="node" presStyleLbl="vennNode1" presStyleIdx="5" presStyleCnt="6" custScaleX="124651">
        <dgm:presLayoutVars>
          <dgm:bulletEnabled val="1"/>
        </dgm:presLayoutVars>
      </dgm:prSet>
      <dgm:spPr/>
      <dgm:t>
        <a:bodyPr/>
        <a:lstStyle/>
        <a:p>
          <a:endParaRPr lang="en-US"/>
        </a:p>
      </dgm:t>
    </dgm:pt>
  </dgm:ptLst>
  <dgm:cxnLst>
    <dgm:cxn modelId="{167BD031-8606-4B10-AD64-DC8E658FE173}" srcId="{F8B4A924-6C99-447E-ADF4-3B3498C6810E}" destId="{F4FC6308-A669-426A-BF60-F12EBDC0F0E8}" srcOrd="3" destOrd="0" parTransId="{BE79938B-A4FE-4888-98B3-6EFA40B1E7CC}" sibTransId="{DD801E14-C5C8-46FD-8117-B5E3ECE543D6}"/>
    <dgm:cxn modelId="{915454B2-82F4-412F-9A4D-D4FB56A7949C}" type="presOf" srcId="{F4FC6308-A669-426A-BF60-F12EBDC0F0E8}" destId="{82E3B434-2A3D-4A81-AA3D-B927C4A7C982}" srcOrd="0" destOrd="0" presId="urn:microsoft.com/office/officeart/2005/8/layout/radial3"/>
    <dgm:cxn modelId="{AACD0D7E-E4A0-4193-9E49-E4D75EA7D1F5}" srcId="{68862149-0283-4DFF-830D-0263F0BD4A4D}" destId="{F8B4A924-6C99-447E-ADF4-3B3498C6810E}" srcOrd="0" destOrd="0" parTransId="{FC394036-7236-4391-B4EE-02D4E474C7F9}" sibTransId="{64BB385D-B179-431B-8D94-974FB3D0432C}"/>
    <dgm:cxn modelId="{78D16638-2758-44FC-B55F-D767A10B91AC}" type="presOf" srcId="{68862149-0283-4DFF-830D-0263F0BD4A4D}" destId="{BC69E215-3081-49C3-810C-396E48C3AAC9}" srcOrd="0" destOrd="0" presId="urn:microsoft.com/office/officeart/2005/8/layout/radial3"/>
    <dgm:cxn modelId="{E9F61B24-C7BB-49A2-8217-A5A64B40BEA4}" srcId="{F8B4A924-6C99-447E-ADF4-3B3498C6810E}" destId="{120D4CB4-9355-4915-878C-076D32EC96F1}" srcOrd="2" destOrd="0" parTransId="{ED125CA8-CE0B-4A0F-8B81-4A90241E9B49}" sibTransId="{9684893B-CCDA-4948-BC77-7AAFD10F3A35}"/>
    <dgm:cxn modelId="{6638E853-6D61-46B1-84E5-734BF49329D4}" type="presOf" srcId="{ECCC5B9B-45D7-4A1B-8FA8-FBACE6F12553}" destId="{A1C90392-30F1-4223-BC92-0F402ED75909}" srcOrd="0" destOrd="0" presId="urn:microsoft.com/office/officeart/2005/8/layout/radial3"/>
    <dgm:cxn modelId="{56FBA973-8EDE-4CBD-B911-92F214520FCF}" srcId="{F8B4A924-6C99-447E-ADF4-3B3498C6810E}" destId="{F31207A0-AD95-4281-B46F-262030CA591C}" srcOrd="1" destOrd="0" parTransId="{DEB81E77-0EB5-4036-8FB9-527B35D75FA3}" sibTransId="{7416B828-164C-4DD4-8A3B-976A49CB25A8}"/>
    <dgm:cxn modelId="{D3218858-5097-4D9F-B8FC-FBDDA944713B}" type="presOf" srcId="{9C80234B-3869-42D4-9959-1CD270AC85D0}" destId="{AD996188-97EC-4060-B363-40469579FD5A}" srcOrd="0" destOrd="0" presId="urn:microsoft.com/office/officeart/2005/8/layout/radial3"/>
    <dgm:cxn modelId="{103F61E7-71A1-4EDC-BD98-63E3409DDDB1}" type="presOf" srcId="{F8B4A924-6C99-447E-ADF4-3B3498C6810E}" destId="{7D6591BB-BBAD-4B8C-AE92-B7B5E7BA7D03}" srcOrd="0" destOrd="0" presId="urn:microsoft.com/office/officeart/2005/8/layout/radial3"/>
    <dgm:cxn modelId="{42D7B8F7-8DF8-46CE-8875-A05C462638F0}" type="presOf" srcId="{120D4CB4-9355-4915-878C-076D32EC96F1}" destId="{C1521D2E-312B-4092-A7D8-C0F03A377587}" srcOrd="0" destOrd="0" presId="urn:microsoft.com/office/officeart/2005/8/layout/radial3"/>
    <dgm:cxn modelId="{F40ACE08-4BA7-41B0-AD83-9CEC9F8F2625}" srcId="{F8B4A924-6C99-447E-ADF4-3B3498C6810E}" destId="{9C80234B-3869-42D4-9959-1CD270AC85D0}" srcOrd="0" destOrd="0" parTransId="{B40A3378-B78F-4026-A4FA-598410F526EC}" sibTransId="{3F56094B-887E-44C0-A31E-D5B4C27E79DD}"/>
    <dgm:cxn modelId="{AD149620-2C1E-4154-BAC4-D427A44BF4FD}" srcId="{F8B4A924-6C99-447E-ADF4-3B3498C6810E}" destId="{ECCC5B9B-45D7-4A1B-8FA8-FBACE6F12553}" srcOrd="4" destOrd="0" parTransId="{19F25AB8-77CF-4EB7-9F1F-70C7D5720AC2}" sibTransId="{6717C0DF-CD5E-4B0E-BA78-85E3F8E5BCC3}"/>
    <dgm:cxn modelId="{5462069E-FDA4-47A9-90A5-AB3C73A7C3E8}" type="presOf" srcId="{F31207A0-AD95-4281-B46F-262030CA591C}" destId="{6277EB4E-BB24-44AE-AC05-157B6F5A6341}" srcOrd="0" destOrd="0" presId="urn:microsoft.com/office/officeart/2005/8/layout/radial3"/>
    <dgm:cxn modelId="{864FDFE8-56B5-4A97-BD26-BCB7378F75E0}" type="presParOf" srcId="{BC69E215-3081-49C3-810C-396E48C3AAC9}" destId="{CDD90A49-F1D0-4F6A-B892-42EACF52BE27}" srcOrd="0" destOrd="0" presId="urn:microsoft.com/office/officeart/2005/8/layout/radial3"/>
    <dgm:cxn modelId="{A097C7A5-7EB5-43C9-A637-A09192C1F353}" type="presParOf" srcId="{CDD90A49-F1D0-4F6A-B892-42EACF52BE27}" destId="{7D6591BB-BBAD-4B8C-AE92-B7B5E7BA7D03}" srcOrd="0" destOrd="0" presId="urn:microsoft.com/office/officeart/2005/8/layout/radial3"/>
    <dgm:cxn modelId="{724F3FD6-4BB7-4EE1-BB99-CEBB639E9893}" type="presParOf" srcId="{CDD90A49-F1D0-4F6A-B892-42EACF52BE27}" destId="{AD996188-97EC-4060-B363-40469579FD5A}" srcOrd="1" destOrd="0" presId="urn:microsoft.com/office/officeart/2005/8/layout/radial3"/>
    <dgm:cxn modelId="{F10B7130-00CF-49E2-9191-6CB6A14039A8}" type="presParOf" srcId="{CDD90A49-F1D0-4F6A-B892-42EACF52BE27}" destId="{6277EB4E-BB24-44AE-AC05-157B6F5A6341}" srcOrd="2" destOrd="0" presId="urn:microsoft.com/office/officeart/2005/8/layout/radial3"/>
    <dgm:cxn modelId="{D5CCCB00-2EB0-45B6-A7F5-4022353132FB}" type="presParOf" srcId="{CDD90A49-F1D0-4F6A-B892-42EACF52BE27}" destId="{C1521D2E-312B-4092-A7D8-C0F03A377587}" srcOrd="3" destOrd="0" presId="urn:microsoft.com/office/officeart/2005/8/layout/radial3"/>
    <dgm:cxn modelId="{FBF900B5-4E71-4216-A3EC-1A019C021EBB}" type="presParOf" srcId="{CDD90A49-F1D0-4F6A-B892-42EACF52BE27}" destId="{82E3B434-2A3D-4A81-AA3D-B927C4A7C982}" srcOrd="4" destOrd="0" presId="urn:microsoft.com/office/officeart/2005/8/layout/radial3"/>
    <dgm:cxn modelId="{43CB3ADA-9472-48CC-B1C3-6B0FE3A749EE}" type="presParOf" srcId="{CDD90A49-F1D0-4F6A-B892-42EACF52BE27}" destId="{A1C90392-30F1-4223-BC92-0F402ED75909}"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199832-BEC5-4D13-8F7A-3602CC52174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548B643-6CE0-4236-B2E9-5620BC6AA038}">
      <dgm:prSet/>
      <dgm:spPr/>
      <dgm:t>
        <a:bodyPr/>
        <a:lstStyle/>
        <a:p>
          <a:pPr rtl="0"/>
          <a:r>
            <a:rPr lang="en-US" dirty="0" smtClean="0"/>
            <a:t>Tier I PBIS is in place</a:t>
          </a:r>
          <a:endParaRPr lang="en-US" dirty="0"/>
        </a:p>
      </dgm:t>
    </dgm:pt>
    <dgm:pt modelId="{85E72F58-E2F5-468F-BF2F-7F370B2DAD82}" type="parTrans" cxnId="{0C212E33-8E98-4040-83EA-73419AF29872}">
      <dgm:prSet/>
      <dgm:spPr/>
      <dgm:t>
        <a:bodyPr/>
        <a:lstStyle/>
        <a:p>
          <a:endParaRPr lang="en-US"/>
        </a:p>
      </dgm:t>
    </dgm:pt>
    <dgm:pt modelId="{8EDE1065-2066-489B-B40E-C555F2A01C53}" type="sibTrans" cxnId="{0C212E33-8E98-4040-83EA-73419AF29872}">
      <dgm:prSet/>
      <dgm:spPr/>
      <dgm:t>
        <a:bodyPr/>
        <a:lstStyle/>
        <a:p>
          <a:endParaRPr lang="en-US"/>
        </a:p>
      </dgm:t>
    </dgm:pt>
    <dgm:pt modelId="{85AD2B45-CD63-4433-9C22-553638DD473A}">
      <dgm:prSet/>
      <dgm:spPr/>
      <dgm:t>
        <a:bodyPr/>
        <a:lstStyle/>
        <a:p>
          <a:pPr rtl="0"/>
          <a:r>
            <a:rPr lang="en-US" dirty="0" smtClean="0"/>
            <a:t>Problem-solving focused Intervention Team</a:t>
          </a:r>
          <a:endParaRPr lang="en-US" dirty="0"/>
        </a:p>
      </dgm:t>
    </dgm:pt>
    <dgm:pt modelId="{F369C6CD-26E4-4BF0-A209-087DEDF343D7}" type="parTrans" cxnId="{E2452426-06F5-4AD2-9FC9-B72FEA683D65}">
      <dgm:prSet/>
      <dgm:spPr/>
      <dgm:t>
        <a:bodyPr/>
        <a:lstStyle/>
        <a:p>
          <a:endParaRPr lang="en-US"/>
        </a:p>
      </dgm:t>
    </dgm:pt>
    <dgm:pt modelId="{7A5C9679-B54C-4D03-A670-C06C59CF9E6C}" type="sibTrans" cxnId="{E2452426-06F5-4AD2-9FC9-B72FEA683D65}">
      <dgm:prSet/>
      <dgm:spPr/>
      <dgm:t>
        <a:bodyPr/>
        <a:lstStyle/>
        <a:p>
          <a:endParaRPr lang="en-US"/>
        </a:p>
      </dgm:t>
    </dgm:pt>
    <dgm:pt modelId="{572E6C08-B278-4C2C-89DF-A777CF190455}">
      <dgm:prSet/>
      <dgm:spPr/>
      <dgm:t>
        <a:bodyPr/>
        <a:lstStyle/>
        <a:p>
          <a:pPr rtl="0"/>
          <a:r>
            <a:rPr lang="en-US" dirty="0" smtClean="0"/>
            <a:t>Consistent with school expectations</a:t>
          </a:r>
          <a:endParaRPr lang="en-US" dirty="0"/>
        </a:p>
      </dgm:t>
    </dgm:pt>
    <dgm:pt modelId="{4CF14753-49A0-417B-B6AC-2D9CD6CB4E12}" type="parTrans" cxnId="{CE8F5AE0-B05A-4864-869D-C7DD3CC4CCBB}">
      <dgm:prSet/>
      <dgm:spPr/>
      <dgm:t>
        <a:bodyPr/>
        <a:lstStyle/>
        <a:p>
          <a:endParaRPr lang="en-US"/>
        </a:p>
      </dgm:t>
    </dgm:pt>
    <dgm:pt modelId="{3132E687-9D59-40F2-B1F0-30BB9B7C1490}" type="sibTrans" cxnId="{CE8F5AE0-B05A-4864-869D-C7DD3CC4CCBB}">
      <dgm:prSet/>
      <dgm:spPr/>
      <dgm:t>
        <a:bodyPr/>
        <a:lstStyle/>
        <a:p>
          <a:endParaRPr lang="en-US"/>
        </a:p>
      </dgm:t>
    </dgm:pt>
    <dgm:pt modelId="{BAC3F2DA-CCC5-4D40-92DB-E91FB73C3E5C}">
      <dgm:prSet/>
      <dgm:spPr/>
      <dgm:t>
        <a:bodyPr/>
        <a:lstStyle/>
        <a:p>
          <a:pPr rtl="0"/>
          <a:r>
            <a:rPr lang="en-US" dirty="0" smtClean="0"/>
            <a:t>Rapid access to intervention</a:t>
          </a:r>
          <a:endParaRPr lang="en-US" dirty="0"/>
        </a:p>
      </dgm:t>
    </dgm:pt>
    <dgm:pt modelId="{4FFFF83E-A2FC-4409-A033-61F2D6CB3EE8}" type="parTrans" cxnId="{4678F293-DCDC-418F-B2E2-B204C004112C}">
      <dgm:prSet/>
      <dgm:spPr/>
      <dgm:t>
        <a:bodyPr/>
        <a:lstStyle/>
        <a:p>
          <a:endParaRPr lang="en-US"/>
        </a:p>
      </dgm:t>
    </dgm:pt>
    <dgm:pt modelId="{43AB9DE1-1F9A-4A75-BC47-BB70EA661121}" type="sibTrans" cxnId="{4678F293-DCDC-418F-B2E2-B204C004112C}">
      <dgm:prSet/>
      <dgm:spPr/>
      <dgm:t>
        <a:bodyPr/>
        <a:lstStyle/>
        <a:p>
          <a:endParaRPr lang="en-US"/>
        </a:p>
      </dgm:t>
    </dgm:pt>
    <dgm:pt modelId="{FF1F60F6-E854-4B1A-B9AF-9B9080BC50FC}">
      <dgm:prSet/>
      <dgm:spPr/>
      <dgm:t>
        <a:bodyPr/>
        <a:lstStyle/>
        <a:p>
          <a:pPr rtl="0"/>
          <a:r>
            <a:rPr lang="en-US" dirty="0" smtClean="0"/>
            <a:t>Very low effort by teachers</a:t>
          </a:r>
          <a:endParaRPr lang="en-US" dirty="0"/>
        </a:p>
      </dgm:t>
    </dgm:pt>
    <dgm:pt modelId="{A9CC2C71-7DDC-4AFE-829B-EE1EF04AD789}" type="parTrans" cxnId="{EBB407C3-5652-4574-9B3E-E121FBF94D14}">
      <dgm:prSet/>
      <dgm:spPr/>
      <dgm:t>
        <a:bodyPr/>
        <a:lstStyle/>
        <a:p>
          <a:endParaRPr lang="en-US"/>
        </a:p>
      </dgm:t>
    </dgm:pt>
    <dgm:pt modelId="{DBE7E996-5D9D-4861-9498-E39D7652E528}" type="sibTrans" cxnId="{EBB407C3-5652-4574-9B3E-E121FBF94D14}">
      <dgm:prSet/>
      <dgm:spPr/>
      <dgm:t>
        <a:bodyPr/>
        <a:lstStyle/>
        <a:p>
          <a:endParaRPr lang="en-US"/>
        </a:p>
      </dgm:t>
    </dgm:pt>
    <dgm:pt modelId="{CFB50727-5C09-40D8-BC83-9923B47898E3}">
      <dgm:prSet/>
      <dgm:spPr/>
      <dgm:t>
        <a:bodyPr/>
        <a:lstStyle/>
        <a:p>
          <a:pPr rtl="0"/>
          <a:r>
            <a:rPr lang="en-US" smtClean="0"/>
            <a:t>Screening to identify students needing supports</a:t>
          </a:r>
          <a:endParaRPr lang="en-US" dirty="0"/>
        </a:p>
      </dgm:t>
    </dgm:pt>
    <dgm:pt modelId="{400E44AC-BFEB-44AB-91E7-B764EA421B08}" type="parTrans" cxnId="{5336F81A-ED11-4E19-8007-9EFA0E5006A2}">
      <dgm:prSet/>
      <dgm:spPr/>
      <dgm:t>
        <a:bodyPr/>
        <a:lstStyle/>
        <a:p>
          <a:endParaRPr lang="en-US"/>
        </a:p>
      </dgm:t>
    </dgm:pt>
    <dgm:pt modelId="{D8CFD436-98D6-45BB-AA71-4F82C58BE01F}" type="sibTrans" cxnId="{5336F81A-ED11-4E19-8007-9EFA0E5006A2}">
      <dgm:prSet/>
      <dgm:spPr/>
      <dgm:t>
        <a:bodyPr/>
        <a:lstStyle/>
        <a:p>
          <a:endParaRPr lang="en-US"/>
        </a:p>
      </dgm:t>
    </dgm:pt>
    <dgm:pt modelId="{C1B1C3BB-40CD-47B3-B89B-E3414314F129}">
      <dgm:prSet/>
      <dgm:spPr/>
      <dgm:t>
        <a:bodyPr/>
        <a:lstStyle/>
        <a:p>
          <a:pPr rtl="0"/>
          <a:r>
            <a:rPr lang="en-US" smtClean="0"/>
            <a:t>Data-based progress monitoring &amp; decisions</a:t>
          </a:r>
          <a:endParaRPr lang="en-US" dirty="0"/>
        </a:p>
      </dgm:t>
    </dgm:pt>
    <dgm:pt modelId="{292990B3-9C19-416E-882D-001ED5A4A429}" type="parTrans" cxnId="{D3AEDAAD-BF39-4984-9036-EEF254AF6ABC}">
      <dgm:prSet/>
      <dgm:spPr/>
      <dgm:t>
        <a:bodyPr/>
        <a:lstStyle/>
        <a:p>
          <a:endParaRPr lang="en-US"/>
        </a:p>
      </dgm:t>
    </dgm:pt>
    <dgm:pt modelId="{D39C43CC-8957-455C-A36E-786A89D4AF8A}" type="sibTrans" cxnId="{D3AEDAAD-BF39-4984-9036-EEF254AF6ABC}">
      <dgm:prSet/>
      <dgm:spPr/>
      <dgm:t>
        <a:bodyPr/>
        <a:lstStyle/>
        <a:p>
          <a:endParaRPr lang="en-US"/>
        </a:p>
      </dgm:t>
    </dgm:pt>
    <dgm:pt modelId="{347C2DD9-18D1-4BF2-8014-D01D394137C4}">
      <dgm:prSet/>
      <dgm:spPr/>
      <dgm:t>
        <a:bodyPr/>
        <a:lstStyle/>
        <a:p>
          <a:pPr rtl="0"/>
          <a:r>
            <a:rPr lang="en-US" smtClean="0"/>
            <a:t>Uses efficient, available evidence based practices</a:t>
          </a:r>
          <a:endParaRPr lang="en-US" dirty="0"/>
        </a:p>
      </dgm:t>
    </dgm:pt>
    <dgm:pt modelId="{0AC1331C-F228-452B-BAC4-C27DDCE3023B}" type="parTrans" cxnId="{F270F4A3-8AD3-46E9-B9A2-E785B0428FAF}">
      <dgm:prSet/>
      <dgm:spPr/>
      <dgm:t>
        <a:bodyPr/>
        <a:lstStyle/>
        <a:p>
          <a:endParaRPr lang="en-US"/>
        </a:p>
      </dgm:t>
    </dgm:pt>
    <dgm:pt modelId="{46FD8D47-3E43-4337-A6F2-AD98C346E035}" type="sibTrans" cxnId="{F270F4A3-8AD3-46E9-B9A2-E785B0428FAF}">
      <dgm:prSet/>
      <dgm:spPr/>
      <dgm:t>
        <a:bodyPr/>
        <a:lstStyle/>
        <a:p>
          <a:endParaRPr lang="en-US"/>
        </a:p>
      </dgm:t>
    </dgm:pt>
    <dgm:pt modelId="{EF52D99B-BA4A-4F67-AAF9-53107844DAF2}" type="pres">
      <dgm:prSet presAssocID="{DE199832-BEC5-4D13-8F7A-3602CC52174A}" presName="diagram" presStyleCnt="0">
        <dgm:presLayoutVars>
          <dgm:dir/>
          <dgm:resizeHandles val="exact"/>
        </dgm:presLayoutVars>
      </dgm:prSet>
      <dgm:spPr/>
      <dgm:t>
        <a:bodyPr/>
        <a:lstStyle/>
        <a:p>
          <a:endParaRPr lang="en-US"/>
        </a:p>
      </dgm:t>
    </dgm:pt>
    <dgm:pt modelId="{71E6A7DA-219B-4128-B693-2392729446AE}" type="pres">
      <dgm:prSet presAssocID="{9548B643-6CE0-4236-B2E9-5620BC6AA038}" presName="node" presStyleLbl="node1" presStyleIdx="0" presStyleCnt="8">
        <dgm:presLayoutVars>
          <dgm:bulletEnabled val="1"/>
        </dgm:presLayoutVars>
      </dgm:prSet>
      <dgm:spPr/>
      <dgm:t>
        <a:bodyPr/>
        <a:lstStyle/>
        <a:p>
          <a:endParaRPr lang="en-US"/>
        </a:p>
      </dgm:t>
    </dgm:pt>
    <dgm:pt modelId="{6C2D0CBD-8F85-4694-9017-112DD13A3B77}" type="pres">
      <dgm:prSet presAssocID="{8EDE1065-2066-489B-B40E-C555F2A01C53}" presName="sibTrans" presStyleCnt="0"/>
      <dgm:spPr/>
      <dgm:t>
        <a:bodyPr/>
        <a:lstStyle/>
        <a:p>
          <a:endParaRPr lang="en-US"/>
        </a:p>
      </dgm:t>
    </dgm:pt>
    <dgm:pt modelId="{8B8230F4-0EA7-47C0-AB62-39B17529CCE2}" type="pres">
      <dgm:prSet presAssocID="{85AD2B45-CD63-4433-9C22-553638DD473A}" presName="node" presStyleLbl="node1" presStyleIdx="1" presStyleCnt="8">
        <dgm:presLayoutVars>
          <dgm:bulletEnabled val="1"/>
        </dgm:presLayoutVars>
      </dgm:prSet>
      <dgm:spPr/>
      <dgm:t>
        <a:bodyPr/>
        <a:lstStyle/>
        <a:p>
          <a:endParaRPr lang="en-US"/>
        </a:p>
      </dgm:t>
    </dgm:pt>
    <dgm:pt modelId="{3ED6347A-5497-40DD-821A-F5EA6F58F643}" type="pres">
      <dgm:prSet presAssocID="{7A5C9679-B54C-4D03-A670-C06C59CF9E6C}" presName="sibTrans" presStyleCnt="0"/>
      <dgm:spPr/>
      <dgm:t>
        <a:bodyPr/>
        <a:lstStyle/>
        <a:p>
          <a:endParaRPr lang="en-US"/>
        </a:p>
      </dgm:t>
    </dgm:pt>
    <dgm:pt modelId="{9196366F-DC7F-4448-AA65-322A835E0B01}" type="pres">
      <dgm:prSet presAssocID="{572E6C08-B278-4C2C-89DF-A777CF190455}" presName="node" presStyleLbl="node1" presStyleIdx="2" presStyleCnt="8">
        <dgm:presLayoutVars>
          <dgm:bulletEnabled val="1"/>
        </dgm:presLayoutVars>
      </dgm:prSet>
      <dgm:spPr/>
      <dgm:t>
        <a:bodyPr/>
        <a:lstStyle/>
        <a:p>
          <a:endParaRPr lang="en-US"/>
        </a:p>
      </dgm:t>
    </dgm:pt>
    <dgm:pt modelId="{9F964100-8998-470E-9439-8FF96B3ED2F7}" type="pres">
      <dgm:prSet presAssocID="{3132E687-9D59-40F2-B1F0-30BB9B7C1490}" presName="sibTrans" presStyleCnt="0"/>
      <dgm:spPr/>
      <dgm:t>
        <a:bodyPr/>
        <a:lstStyle/>
        <a:p>
          <a:endParaRPr lang="en-US"/>
        </a:p>
      </dgm:t>
    </dgm:pt>
    <dgm:pt modelId="{8D6AD794-4B59-49AA-83F2-5EFC74EBA118}" type="pres">
      <dgm:prSet presAssocID="{BAC3F2DA-CCC5-4D40-92DB-E91FB73C3E5C}" presName="node" presStyleLbl="node1" presStyleIdx="3" presStyleCnt="8">
        <dgm:presLayoutVars>
          <dgm:bulletEnabled val="1"/>
        </dgm:presLayoutVars>
      </dgm:prSet>
      <dgm:spPr/>
      <dgm:t>
        <a:bodyPr/>
        <a:lstStyle/>
        <a:p>
          <a:endParaRPr lang="en-US"/>
        </a:p>
      </dgm:t>
    </dgm:pt>
    <dgm:pt modelId="{003112BA-8324-4A90-B674-B1D0310405F6}" type="pres">
      <dgm:prSet presAssocID="{43AB9DE1-1F9A-4A75-BC47-BB70EA661121}" presName="sibTrans" presStyleCnt="0"/>
      <dgm:spPr/>
      <dgm:t>
        <a:bodyPr/>
        <a:lstStyle/>
        <a:p>
          <a:endParaRPr lang="en-US"/>
        </a:p>
      </dgm:t>
    </dgm:pt>
    <dgm:pt modelId="{9213B1F5-2CB2-4D24-BC41-C41EE97B2BB4}" type="pres">
      <dgm:prSet presAssocID="{FF1F60F6-E854-4B1A-B9AF-9B9080BC50FC}" presName="node" presStyleLbl="node1" presStyleIdx="4" presStyleCnt="8">
        <dgm:presLayoutVars>
          <dgm:bulletEnabled val="1"/>
        </dgm:presLayoutVars>
      </dgm:prSet>
      <dgm:spPr/>
      <dgm:t>
        <a:bodyPr/>
        <a:lstStyle/>
        <a:p>
          <a:endParaRPr lang="en-US"/>
        </a:p>
      </dgm:t>
    </dgm:pt>
    <dgm:pt modelId="{6FF4D657-A9F7-47D1-B6E2-376217C8E139}" type="pres">
      <dgm:prSet presAssocID="{DBE7E996-5D9D-4861-9498-E39D7652E528}" presName="sibTrans" presStyleCnt="0"/>
      <dgm:spPr/>
      <dgm:t>
        <a:bodyPr/>
        <a:lstStyle/>
        <a:p>
          <a:endParaRPr lang="en-US"/>
        </a:p>
      </dgm:t>
    </dgm:pt>
    <dgm:pt modelId="{F7FF927F-18FD-4391-A74F-7EA21EBAC703}" type="pres">
      <dgm:prSet presAssocID="{347C2DD9-18D1-4BF2-8014-D01D394137C4}" presName="node" presStyleLbl="node1" presStyleIdx="5" presStyleCnt="8">
        <dgm:presLayoutVars>
          <dgm:bulletEnabled val="1"/>
        </dgm:presLayoutVars>
      </dgm:prSet>
      <dgm:spPr/>
      <dgm:t>
        <a:bodyPr/>
        <a:lstStyle/>
        <a:p>
          <a:endParaRPr lang="en-US"/>
        </a:p>
      </dgm:t>
    </dgm:pt>
    <dgm:pt modelId="{033DBC26-BD75-4380-8790-AC2036C9145B}" type="pres">
      <dgm:prSet presAssocID="{46FD8D47-3E43-4337-A6F2-AD98C346E035}" presName="sibTrans" presStyleCnt="0"/>
      <dgm:spPr/>
    </dgm:pt>
    <dgm:pt modelId="{90CE742D-27CC-4C1B-A3E8-0ED3C544E42B}" type="pres">
      <dgm:prSet presAssocID="{C1B1C3BB-40CD-47B3-B89B-E3414314F129}" presName="node" presStyleLbl="node1" presStyleIdx="6" presStyleCnt="8">
        <dgm:presLayoutVars>
          <dgm:bulletEnabled val="1"/>
        </dgm:presLayoutVars>
      </dgm:prSet>
      <dgm:spPr/>
      <dgm:t>
        <a:bodyPr/>
        <a:lstStyle/>
        <a:p>
          <a:endParaRPr lang="en-US"/>
        </a:p>
      </dgm:t>
    </dgm:pt>
    <dgm:pt modelId="{6F2D39A5-EFA3-407B-A771-6830E1703BF7}" type="pres">
      <dgm:prSet presAssocID="{D39C43CC-8957-455C-A36E-786A89D4AF8A}" presName="sibTrans" presStyleCnt="0"/>
      <dgm:spPr/>
    </dgm:pt>
    <dgm:pt modelId="{DF82644B-4CAD-4869-A9A6-B58ED3EE5DA8}" type="pres">
      <dgm:prSet presAssocID="{CFB50727-5C09-40D8-BC83-9923B47898E3}" presName="node" presStyleLbl="node1" presStyleIdx="7" presStyleCnt="8">
        <dgm:presLayoutVars>
          <dgm:bulletEnabled val="1"/>
        </dgm:presLayoutVars>
      </dgm:prSet>
      <dgm:spPr/>
      <dgm:t>
        <a:bodyPr/>
        <a:lstStyle/>
        <a:p>
          <a:endParaRPr lang="en-US"/>
        </a:p>
      </dgm:t>
    </dgm:pt>
  </dgm:ptLst>
  <dgm:cxnLst>
    <dgm:cxn modelId="{CE8F5AE0-B05A-4864-869D-C7DD3CC4CCBB}" srcId="{DE199832-BEC5-4D13-8F7A-3602CC52174A}" destId="{572E6C08-B278-4C2C-89DF-A777CF190455}" srcOrd="2" destOrd="0" parTransId="{4CF14753-49A0-417B-B6AC-2D9CD6CB4E12}" sibTransId="{3132E687-9D59-40F2-B1F0-30BB9B7C1490}"/>
    <dgm:cxn modelId="{BC597D6F-9571-4C33-BD53-4F8E1847EEB0}" type="presOf" srcId="{9548B643-6CE0-4236-B2E9-5620BC6AA038}" destId="{71E6A7DA-219B-4128-B693-2392729446AE}" srcOrd="0" destOrd="0" presId="urn:microsoft.com/office/officeart/2005/8/layout/default"/>
    <dgm:cxn modelId="{EBB407C3-5652-4574-9B3E-E121FBF94D14}" srcId="{DE199832-BEC5-4D13-8F7A-3602CC52174A}" destId="{FF1F60F6-E854-4B1A-B9AF-9B9080BC50FC}" srcOrd="4" destOrd="0" parTransId="{A9CC2C71-7DDC-4AFE-829B-EE1EF04AD789}" sibTransId="{DBE7E996-5D9D-4861-9498-E39D7652E528}"/>
    <dgm:cxn modelId="{7BFEF95A-FCA0-4614-8F54-A9EA80719B73}" type="presOf" srcId="{FF1F60F6-E854-4B1A-B9AF-9B9080BC50FC}" destId="{9213B1F5-2CB2-4D24-BC41-C41EE97B2BB4}" srcOrd="0" destOrd="0" presId="urn:microsoft.com/office/officeart/2005/8/layout/default"/>
    <dgm:cxn modelId="{EFC34FB8-991E-4D7B-95CB-B73EF30E081E}" type="presOf" srcId="{CFB50727-5C09-40D8-BC83-9923B47898E3}" destId="{DF82644B-4CAD-4869-A9A6-B58ED3EE5DA8}" srcOrd="0" destOrd="0" presId="urn:microsoft.com/office/officeart/2005/8/layout/default"/>
    <dgm:cxn modelId="{4678F293-DCDC-418F-B2E2-B204C004112C}" srcId="{DE199832-BEC5-4D13-8F7A-3602CC52174A}" destId="{BAC3F2DA-CCC5-4D40-92DB-E91FB73C3E5C}" srcOrd="3" destOrd="0" parTransId="{4FFFF83E-A2FC-4409-A033-61F2D6CB3EE8}" sibTransId="{43AB9DE1-1F9A-4A75-BC47-BB70EA661121}"/>
    <dgm:cxn modelId="{76E65479-16D5-498D-82BA-9741D0ABB9EA}" type="presOf" srcId="{572E6C08-B278-4C2C-89DF-A777CF190455}" destId="{9196366F-DC7F-4448-AA65-322A835E0B01}" srcOrd="0" destOrd="0" presId="urn:microsoft.com/office/officeart/2005/8/layout/default"/>
    <dgm:cxn modelId="{B068B8D6-2BB7-4CBD-93CB-57A4EA6277A5}" type="presOf" srcId="{C1B1C3BB-40CD-47B3-B89B-E3414314F129}" destId="{90CE742D-27CC-4C1B-A3E8-0ED3C544E42B}" srcOrd="0" destOrd="0" presId="urn:microsoft.com/office/officeart/2005/8/layout/default"/>
    <dgm:cxn modelId="{8F889D75-FA1E-4C3B-94B7-C7AAC1DB3004}" type="presOf" srcId="{BAC3F2DA-CCC5-4D40-92DB-E91FB73C3E5C}" destId="{8D6AD794-4B59-49AA-83F2-5EFC74EBA118}" srcOrd="0" destOrd="0" presId="urn:microsoft.com/office/officeart/2005/8/layout/default"/>
    <dgm:cxn modelId="{C85A6C65-A8F9-4C21-B216-8C4DBB6EFD7E}" type="presOf" srcId="{347C2DD9-18D1-4BF2-8014-D01D394137C4}" destId="{F7FF927F-18FD-4391-A74F-7EA21EBAC703}" srcOrd="0" destOrd="0" presId="urn:microsoft.com/office/officeart/2005/8/layout/default"/>
    <dgm:cxn modelId="{E2452426-06F5-4AD2-9FC9-B72FEA683D65}" srcId="{DE199832-BEC5-4D13-8F7A-3602CC52174A}" destId="{85AD2B45-CD63-4433-9C22-553638DD473A}" srcOrd="1" destOrd="0" parTransId="{F369C6CD-26E4-4BF0-A209-087DEDF343D7}" sibTransId="{7A5C9679-B54C-4D03-A670-C06C59CF9E6C}"/>
    <dgm:cxn modelId="{5336F81A-ED11-4E19-8007-9EFA0E5006A2}" srcId="{DE199832-BEC5-4D13-8F7A-3602CC52174A}" destId="{CFB50727-5C09-40D8-BC83-9923B47898E3}" srcOrd="7" destOrd="0" parTransId="{400E44AC-BFEB-44AB-91E7-B764EA421B08}" sibTransId="{D8CFD436-98D6-45BB-AA71-4F82C58BE01F}"/>
    <dgm:cxn modelId="{D3AEDAAD-BF39-4984-9036-EEF254AF6ABC}" srcId="{DE199832-BEC5-4D13-8F7A-3602CC52174A}" destId="{C1B1C3BB-40CD-47B3-B89B-E3414314F129}" srcOrd="6" destOrd="0" parTransId="{292990B3-9C19-416E-882D-001ED5A4A429}" sibTransId="{D39C43CC-8957-455C-A36E-786A89D4AF8A}"/>
    <dgm:cxn modelId="{F270F4A3-8AD3-46E9-B9A2-E785B0428FAF}" srcId="{DE199832-BEC5-4D13-8F7A-3602CC52174A}" destId="{347C2DD9-18D1-4BF2-8014-D01D394137C4}" srcOrd="5" destOrd="0" parTransId="{0AC1331C-F228-452B-BAC4-C27DDCE3023B}" sibTransId="{46FD8D47-3E43-4337-A6F2-AD98C346E035}"/>
    <dgm:cxn modelId="{ED0089E4-3C0F-47CD-97E7-9CB31EA6F225}" type="presOf" srcId="{DE199832-BEC5-4D13-8F7A-3602CC52174A}" destId="{EF52D99B-BA4A-4F67-AAF9-53107844DAF2}" srcOrd="0" destOrd="0" presId="urn:microsoft.com/office/officeart/2005/8/layout/default"/>
    <dgm:cxn modelId="{0C212E33-8E98-4040-83EA-73419AF29872}" srcId="{DE199832-BEC5-4D13-8F7A-3602CC52174A}" destId="{9548B643-6CE0-4236-B2E9-5620BC6AA038}" srcOrd="0" destOrd="0" parTransId="{85E72F58-E2F5-468F-BF2F-7F370B2DAD82}" sibTransId="{8EDE1065-2066-489B-B40E-C555F2A01C53}"/>
    <dgm:cxn modelId="{6FAC179D-1E30-42D9-B084-748995409E58}" type="presOf" srcId="{85AD2B45-CD63-4433-9C22-553638DD473A}" destId="{8B8230F4-0EA7-47C0-AB62-39B17529CCE2}" srcOrd="0" destOrd="0" presId="urn:microsoft.com/office/officeart/2005/8/layout/default"/>
    <dgm:cxn modelId="{DF3A0DBC-E196-4BA9-B514-A160EF606249}" type="presParOf" srcId="{EF52D99B-BA4A-4F67-AAF9-53107844DAF2}" destId="{71E6A7DA-219B-4128-B693-2392729446AE}" srcOrd="0" destOrd="0" presId="urn:microsoft.com/office/officeart/2005/8/layout/default"/>
    <dgm:cxn modelId="{D5682484-6618-45D5-AC3C-CF989BB8C3D9}" type="presParOf" srcId="{EF52D99B-BA4A-4F67-AAF9-53107844DAF2}" destId="{6C2D0CBD-8F85-4694-9017-112DD13A3B77}" srcOrd="1" destOrd="0" presId="urn:microsoft.com/office/officeart/2005/8/layout/default"/>
    <dgm:cxn modelId="{D2EE2361-FD97-463D-A408-E6B7F74CCCFD}" type="presParOf" srcId="{EF52D99B-BA4A-4F67-AAF9-53107844DAF2}" destId="{8B8230F4-0EA7-47C0-AB62-39B17529CCE2}" srcOrd="2" destOrd="0" presId="urn:microsoft.com/office/officeart/2005/8/layout/default"/>
    <dgm:cxn modelId="{1B1C2DF4-93EE-4323-AB30-4DF9E332E515}" type="presParOf" srcId="{EF52D99B-BA4A-4F67-AAF9-53107844DAF2}" destId="{3ED6347A-5497-40DD-821A-F5EA6F58F643}" srcOrd="3" destOrd="0" presId="urn:microsoft.com/office/officeart/2005/8/layout/default"/>
    <dgm:cxn modelId="{130A420F-A67C-4501-B745-0C59A073E386}" type="presParOf" srcId="{EF52D99B-BA4A-4F67-AAF9-53107844DAF2}" destId="{9196366F-DC7F-4448-AA65-322A835E0B01}" srcOrd="4" destOrd="0" presId="urn:microsoft.com/office/officeart/2005/8/layout/default"/>
    <dgm:cxn modelId="{4739CADB-2B90-475B-B6CB-4C8D711BF00E}" type="presParOf" srcId="{EF52D99B-BA4A-4F67-AAF9-53107844DAF2}" destId="{9F964100-8998-470E-9439-8FF96B3ED2F7}" srcOrd="5" destOrd="0" presId="urn:microsoft.com/office/officeart/2005/8/layout/default"/>
    <dgm:cxn modelId="{A1E7AEAE-D1D6-4A6D-8374-6DE8BAE5DCA3}" type="presParOf" srcId="{EF52D99B-BA4A-4F67-AAF9-53107844DAF2}" destId="{8D6AD794-4B59-49AA-83F2-5EFC74EBA118}" srcOrd="6" destOrd="0" presId="urn:microsoft.com/office/officeart/2005/8/layout/default"/>
    <dgm:cxn modelId="{3CB9DF5A-4155-4533-9CD5-4FEAA1F314A2}" type="presParOf" srcId="{EF52D99B-BA4A-4F67-AAF9-53107844DAF2}" destId="{003112BA-8324-4A90-B674-B1D0310405F6}" srcOrd="7" destOrd="0" presId="urn:microsoft.com/office/officeart/2005/8/layout/default"/>
    <dgm:cxn modelId="{0A23FA98-D89E-446E-9FF3-37D18ACB17B7}" type="presParOf" srcId="{EF52D99B-BA4A-4F67-AAF9-53107844DAF2}" destId="{9213B1F5-2CB2-4D24-BC41-C41EE97B2BB4}" srcOrd="8" destOrd="0" presId="urn:microsoft.com/office/officeart/2005/8/layout/default"/>
    <dgm:cxn modelId="{2AD732C4-D5B9-4867-8916-EBD341F6B169}" type="presParOf" srcId="{EF52D99B-BA4A-4F67-AAF9-53107844DAF2}" destId="{6FF4D657-A9F7-47D1-B6E2-376217C8E139}" srcOrd="9" destOrd="0" presId="urn:microsoft.com/office/officeart/2005/8/layout/default"/>
    <dgm:cxn modelId="{35B79E05-1EF2-4BCD-A2A3-706D5E9EDE9E}" type="presParOf" srcId="{EF52D99B-BA4A-4F67-AAF9-53107844DAF2}" destId="{F7FF927F-18FD-4391-A74F-7EA21EBAC703}" srcOrd="10" destOrd="0" presId="urn:microsoft.com/office/officeart/2005/8/layout/default"/>
    <dgm:cxn modelId="{C33E0DB8-8FFD-49FE-82E5-298B513F1DE8}" type="presParOf" srcId="{EF52D99B-BA4A-4F67-AAF9-53107844DAF2}" destId="{033DBC26-BD75-4380-8790-AC2036C9145B}" srcOrd="11" destOrd="0" presId="urn:microsoft.com/office/officeart/2005/8/layout/default"/>
    <dgm:cxn modelId="{18560B50-7F2E-4549-9CDE-2600992D752E}" type="presParOf" srcId="{EF52D99B-BA4A-4F67-AAF9-53107844DAF2}" destId="{90CE742D-27CC-4C1B-A3E8-0ED3C544E42B}" srcOrd="12" destOrd="0" presId="urn:microsoft.com/office/officeart/2005/8/layout/default"/>
    <dgm:cxn modelId="{4A3A0F43-3961-4671-A648-E605838F318F}" type="presParOf" srcId="{EF52D99B-BA4A-4F67-AAF9-53107844DAF2}" destId="{6F2D39A5-EFA3-407B-A771-6830E1703BF7}" srcOrd="13" destOrd="0" presId="urn:microsoft.com/office/officeart/2005/8/layout/default"/>
    <dgm:cxn modelId="{D262B670-073D-4F7E-BEA0-7B55A5153ED9}" type="presParOf" srcId="{EF52D99B-BA4A-4F67-AAF9-53107844DAF2}" destId="{DF82644B-4CAD-4869-A9A6-B58ED3EE5DA8}"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0EE919-78FD-4EBA-90F1-F032777C6FF3}" type="doc">
      <dgm:prSet loTypeId="urn:microsoft.com/office/officeart/2005/8/layout/hierarchy3" loCatId="relationship" qsTypeId="urn:microsoft.com/office/officeart/2005/8/quickstyle/simple1" qsCatId="simple" csTypeId="urn:microsoft.com/office/officeart/2005/8/colors/accent1_3" csCatId="accent1" phldr="1"/>
      <dgm:spPr/>
      <dgm:t>
        <a:bodyPr/>
        <a:lstStyle/>
        <a:p>
          <a:endParaRPr lang="en-US"/>
        </a:p>
      </dgm:t>
    </dgm:pt>
    <dgm:pt modelId="{0EB8517F-340C-4295-B488-3482F05D5DAF}">
      <dgm:prSet custT="1"/>
      <dgm:spPr/>
      <dgm:t>
        <a:bodyPr/>
        <a:lstStyle/>
        <a:p>
          <a:pPr rtl="0"/>
          <a:r>
            <a:rPr lang="en-US" sz="2400" dirty="0" smtClean="0"/>
            <a:t>Efficient Teaming Process</a:t>
          </a:r>
          <a:endParaRPr lang="en-US" sz="2400" dirty="0"/>
        </a:p>
      </dgm:t>
    </dgm:pt>
    <dgm:pt modelId="{751695AC-416A-41BC-87EC-36FF5B687D85}" type="parTrans" cxnId="{A05FC1A2-4D7C-428C-9C0C-882934CBF22A}">
      <dgm:prSet/>
      <dgm:spPr/>
      <dgm:t>
        <a:bodyPr/>
        <a:lstStyle/>
        <a:p>
          <a:endParaRPr lang="en-US"/>
        </a:p>
      </dgm:t>
    </dgm:pt>
    <dgm:pt modelId="{5AAEF3CD-F11C-4F49-BB22-F6CE0760A65C}" type="sibTrans" cxnId="{A05FC1A2-4D7C-428C-9C0C-882934CBF22A}">
      <dgm:prSet/>
      <dgm:spPr/>
      <dgm:t>
        <a:bodyPr/>
        <a:lstStyle/>
        <a:p>
          <a:endParaRPr lang="en-US"/>
        </a:p>
      </dgm:t>
    </dgm:pt>
    <dgm:pt modelId="{CCA81C31-7149-47F9-A9BC-541131721DF1}">
      <dgm:prSet custT="1"/>
      <dgm:spPr/>
      <dgm:t>
        <a:bodyPr/>
        <a:lstStyle/>
        <a:p>
          <a:pPr rtl="0"/>
          <a:r>
            <a:rPr lang="en-US" sz="2000" dirty="0" smtClean="0">
              <a:latin typeface="Maiandra GD" panose="020E0502030308020204" pitchFamily="34" charset="0"/>
            </a:rPr>
            <a:t>Clear roles, procedures &amp; responsibilities</a:t>
          </a:r>
          <a:endParaRPr lang="en-US" sz="2000" dirty="0">
            <a:latin typeface="Maiandra GD" panose="020E0502030308020204" pitchFamily="34" charset="0"/>
          </a:endParaRPr>
        </a:p>
      </dgm:t>
    </dgm:pt>
    <dgm:pt modelId="{F703778E-9969-4733-890E-69889BFB83A6}" type="parTrans" cxnId="{7FE8C903-0675-4F0C-8664-88AF6B22CBB4}">
      <dgm:prSet/>
      <dgm:spPr/>
      <dgm:t>
        <a:bodyPr/>
        <a:lstStyle/>
        <a:p>
          <a:endParaRPr lang="en-US"/>
        </a:p>
      </dgm:t>
    </dgm:pt>
    <dgm:pt modelId="{F1AC914F-D4D3-4752-846B-094F33C66CF9}" type="sibTrans" cxnId="{7FE8C903-0675-4F0C-8664-88AF6B22CBB4}">
      <dgm:prSet/>
      <dgm:spPr/>
      <dgm:t>
        <a:bodyPr/>
        <a:lstStyle/>
        <a:p>
          <a:endParaRPr lang="en-US"/>
        </a:p>
      </dgm:t>
    </dgm:pt>
    <dgm:pt modelId="{A29F7F9D-53E2-49F5-879E-238B0049A5E7}">
      <dgm:prSet custT="1"/>
      <dgm:spPr/>
      <dgm:t>
        <a:bodyPr/>
        <a:lstStyle/>
        <a:p>
          <a:pPr rtl="0">
            <a:lnSpc>
              <a:spcPct val="90000"/>
            </a:lnSpc>
            <a:spcAft>
              <a:spcPct val="35000"/>
            </a:spcAft>
          </a:pPr>
          <a:r>
            <a:rPr lang="en-US" sz="2400" dirty="0" smtClean="0">
              <a:latin typeface="Maiandra GD" panose="020E0502030308020204" pitchFamily="34" charset="0"/>
            </a:rPr>
            <a:t>Intervention Focused</a:t>
          </a:r>
          <a:endParaRPr lang="en-US" sz="2400" dirty="0">
            <a:latin typeface="Maiandra GD" panose="020E0502030308020204" pitchFamily="34" charset="0"/>
          </a:endParaRPr>
        </a:p>
      </dgm:t>
    </dgm:pt>
    <dgm:pt modelId="{08466AC4-7026-4FE0-84C0-274606E2D748}" type="parTrans" cxnId="{9D54ADEE-10E3-48CE-83AF-148345B43EF9}">
      <dgm:prSet/>
      <dgm:spPr/>
      <dgm:t>
        <a:bodyPr/>
        <a:lstStyle/>
        <a:p>
          <a:endParaRPr lang="en-US"/>
        </a:p>
      </dgm:t>
    </dgm:pt>
    <dgm:pt modelId="{0CBEA05A-D824-4B61-8702-1C47DCE0ECC3}" type="sibTrans" cxnId="{9D54ADEE-10E3-48CE-83AF-148345B43EF9}">
      <dgm:prSet/>
      <dgm:spPr/>
      <dgm:t>
        <a:bodyPr/>
        <a:lstStyle/>
        <a:p>
          <a:endParaRPr lang="en-US"/>
        </a:p>
      </dgm:t>
    </dgm:pt>
    <dgm:pt modelId="{54A638E3-81DC-4D76-A336-2B6A9311A90C}">
      <dgm:prSet custT="1"/>
      <dgm:spPr/>
      <dgm:t>
        <a:bodyPr/>
        <a:lstStyle/>
        <a:p>
          <a:pPr rtl="0">
            <a:lnSpc>
              <a:spcPct val="100000"/>
            </a:lnSpc>
            <a:spcAft>
              <a:spcPts val="0"/>
            </a:spcAft>
          </a:pPr>
          <a:r>
            <a:rPr lang="en-US" sz="2000" dirty="0" smtClean="0">
              <a:latin typeface="Maiandra GD" panose="020E0502030308020204" pitchFamily="34" charset="0"/>
            </a:rPr>
            <a:t>Linked to Continuum of Interventions</a:t>
          </a:r>
          <a:endParaRPr lang="en-US" sz="2000" dirty="0">
            <a:latin typeface="Maiandra GD" panose="020E0502030308020204" pitchFamily="34" charset="0"/>
          </a:endParaRPr>
        </a:p>
      </dgm:t>
    </dgm:pt>
    <dgm:pt modelId="{2C72602F-8A13-4546-9143-2761735C6F3F}" type="parTrans" cxnId="{7566B2BA-BC1C-43B4-8FA9-EBD21581CCDB}">
      <dgm:prSet/>
      <dgm:spPr/>
      <dgm:t>
        <a:bodyPr/>
        <a:lstStyle/>
        <a:p>
          <a:endParaRPr lang="en-US"/>
        </a:p>
      </dgm:t>
    </dgm:pt>
    <dgm:pt modelId="{01E4C7CA-4AAD-4A66-94D6-2FFB13E5D219}" type="sibTrans" cxnId="{7566B2BA-BC1C-43B4-8FA9-EBD21581CCDB}">
      <dgm:prSet/>
      <dgm:spPr/>
      <dgm:t>
        <a:bodyPr/>
        <a:lstStyle/>
        <a:p>
          <a:endParaRPr lang="en-US"/>
        </a:p>
      </dgm:t>
    </dgm:pt>
    <dgm:pt modelId="{680B044D-45DF-42D7-9D37-16C8039BA133}">
      <dgm:prSet custT="1"/>
      <dgm:spPr/>
      <dgm:t>
        <a:bodyPr/>
        <a:lstStyle/>
        <a:p>
          <a:pPr rtl="0">
            <a:lnSpc>
              <a:spcPct val="100000"/>
            </a:lnSpc>
            <a:spcAft>
              <a:spcPts val="0"/>
            </a:spcAft>
          </a:pPr>
          <a:r>
            <a:rPr lang="en-US" sz="2000" dirty="0" smtClean="0">
              <a:latin typeface="Maiandra GD" panose="020E0502030308020204" pitchFamily="34" charset="0"/>
            </a:rPr>
            <a:t>Try Tier II Interventions first! …then, if needed: Tier III</a:t>
          </a:r>
          <a:endParaRPr lang="en-US" sz="2000" dirty="0">
            <a:latin typeface="Maiandra GD" panose="020E0502030308020204" pitchFamily="34" charset="0"/>
          </a:endParaRPr>
        </a:p>
      </dgm:t>
    </dgm:pt>
    <dgm:pt modelId="{199CED91-98E1-4CC4-A968-D68BC314582A}" type="parTrans" cxnId="{24801EEA-1A4B-412A-B9E6-3675F8E88CE9}">
      <dgm:prSet/>
      <dgm:spPr/>
      <dgm:t>
        <a:bodyPr/>
        <a:lstStyle/>
        <a:p>
          <a:endParaRPr lang="en-US"/>
        </a:p>
      </dgm:t>
    </dgm:pt>
    <dgm:pt modelId="{22E0CF28-A269-4B87-A3A7-7D08CE28B9F9}" type="sibTrans" cxnId="{24801EEA-1A4B-412A-B9E6-3675F8E88CE9}">
      <dgm:prSet/>
      <dgm:spPr/>
      <dgm:t>
        <a:bodyPr/>
        <a:lstStyle/>
        <a:p>
          <a:endParaRPr lang="en-US"/>
        </a:p>
      </dgm:t>
    </dgm:pt>
    <dgm:pt modelId="{3ACA839C-F966-4200-8E86-D11C3453BFA4}">
      <dgm:prSet custT="1"/>
      <dgm:spPr/>
      <dgm:t>
        <a:bodyPr/>
        <a:lstStyle/>
        <a:p>
          <a:pPr rtl="0"/>
          <a:r>
            <a:rPr lang="en-US" sz="2400" dirty="0" smtClean="0">
              <a:latin typeface="Maiandra GD" panose="020E0502030308020204" pitchFamily="34" charset="0"/>
            </a:rPr>
            <a:t>Data Focused &amp; </a:t>
          </a:r>
          <a:r>
            <a:rPr lang="en-US" sz="2400" u="none" dirty="0" smtClean="0">
              <a:latin typeface="Maiandra GD" panose="020E0502030308020204" pitchFamily="34" charset="0"/>
            </a:rPr>
            <a:t>Early Identification</a:t>
          </a:r>
          <a:endParaRPr lang="en-US" sz="2400" u="none" dirty="0">
            <a:latin typeface="Maiandra GD" panose="020E0502030308020204" pitchFamily="34" charset="0"/>
          </a:endParaRPr>
        </a:p>
      </dgm:t>
    </dgm:pt>
    <dgm:pt modelId="{D2DD2737-C8E3-4E47-8854-EC12B6A3267C}" type="parTrans" cxnId="{03C17929-5BD9-43EB-918E-535C5E70D920}">
      <dgm:prSet/>
      <dgm:spPr/>
      <dgm:t>
        <a:bodyPr/>
        <a:lstStyle/>
        <a:p>
          <a:endParaRPr lang="en-US"/>
        </a:p>
      </dgm:t>
    </dgm:pt>
    <dgm:pt modelId="{E02BBCB4-B53C-4B03-B9CD-C5A958550739}" type="sibTrans" cxnId="{03C17929-5BD9-43EB-918E-535C5E70D920}">
      <dgm:prSet/>
      <dgm:spPr/>
      <dgm:t>
        <a:bodyPr/>
        <a:lstStyle/>
        <a:p>
          <a:endParaRPr lang="en-US"/>
        </a:p>
      </dgm:t>
    </dgm:pt>
    <dgm:pt modelId="{2744B717-37F1-4B83-AFF6-5B11C42DF3B5}">
      <dgm:prSet custT="1"/>
      <dgm:spPr/>
      <dgm:t>
        <a:bodyPr/>
        <a:lstStyle/>
        <a:p>
          <a:pPr rtl="0"/>
          <a:r>
            <a:rPr lang="en-US" sz="2000" dirty="0" smtClean="0">
              <a:latin typeface="Maiandra GD" panose="020E0502030308020204" pitchFamily="34" charset="0"/>
            </a:rPr>
            <a:t>Progress monitoring</a:t>
          </a:r>
          <a:endParaRPr lang="en-US" sz="2000" dirty="0">
            <a:latin typeface="Maiandra GD" panose="020E0502030308020204" pitchFamily="34" charset="0"/>
          </a:endParaRPr>
        </a:p>
      </dgm:t>
    </dgm:pt>
    <dgm:pt modelId="{B00769A8-ECBF-4044-BFB3-5BCD54CA6FF3}" type="parTrans" cxnId="{F1F0C39E-56A6-41A0-82F9-7145B836C026}">
      <dgm:prSet/>
      <dgm:spPr/>
      <dgm:t>
        <a:bodyPr/>
        <a:lstStyle/>
        <a:p>
          <a:endParaRPr lang="en-US"/>
        </a:p>
      </dgm:t>
    </dgm:pt>
    <dgm:pt modelId="{9913FE67-FDAB-4182-8254-D9C7D3CAB3A4}" type="sibTrans" cxnId="{F1F0C39E-56A6-41A0-82F9-7145B836C026}">
      <dgm:prSet/>
      <dgm:spPr/>
      <dgm:t>
        <a:bodyPr/>
        <a:lstStyle/>
        <a:p>
          <a:endParaRPr lang="en-US"/>
        </a:p>
      </dgm:t>
    </dgm:pt>
    <dgm:pt modelId="{FE574313-E35F-4BF7-A044-A5C1152E14D7}">
      <dgm:prSet custT="1"/>
      <dgm:spPr/>
      <dgm:t>
        <a:bodyPr/>
        <a:lstStyle/>
        <a:p>
          <a:pPr rtl="0"/>
          <a:r>
            <a:rPr lang="en-US" sz="2000" dirty="0" smtClean="0">
              <a:latin typeface="Maiandra GD" panose="020E0502030308020204" pitchFamily="34" charset="0"/>
            </a:rPr>
            <a:t>Student identification through systematic screening</a:t>
          </a:r>
          <a:endParaRPr lang="en-US" sz="2000" dirty="0">
            <a:latin typeface="Maiandra GD" panose="020E0502030308020204" pitchFamily="34" charset="0"/>
          </a:endParaRPr>
        </a:p>
      </dgm:t>
    </dgm:pt>
    <dgm:pt modelId="{429AA2A8-CAFA-450F-9DAF-B792CBA410E1}" type="parTrans" cxnId="{D3B68AFE-8CD3-476D-B10B-3A903465FBD6}">
      <dgm:prSet/>
      <dgm:spPr/>
      <dgm:t>
        <a:bodyPr/>
        <a:lstStyle/>
        <a:p>
          <a:endParaRPr lang="en-US"/>
        </a:p>
      </dgm:t>
    </dgm:pt>
    <dgm:pt modelId="{D59295DF-46DC-448A-AB71-FFEE111A0A1A}" type="sibTrans" cxnId="{D3B68AFE-8CD3-476D-B10B-3A903465FBD6}">
      <dgm:prSet/>
      <dgm:spPr/>
      <dgm:t>
        <a:bodyPr/>
        <a:lstStyle/>
        <a:p>
          <a:endParaRPr lang="en-US"/>
        </a:p>
      </dgm:t>
    </dgm:pt>
    <dgm:pt modelId="{A6E9E246-FD21-4FFF-B83A-3106752C7333}" type="pres">
      <dgm:prSet presAssocID="{CF0EE919-78FD-4EBA-90F1-F032777C6FF3}" presName="diagram" presStyleCnt="0">
        <dgm:presLayoutVars>
          <dgm:chPref val="1"/>
          <dgm:dir/>
          <dgm:animOne val="branch"/>
          <dgm:animLvl val="lvl"/>
          <dgm:resizeHandles/>
        </dgm:presLayoutVars>
      </dgm:prSet>
      <dgm:spPr/>
      <dgm:t>
        <a:bodyPr/>
        <a:lstStyle/>
        <a:p>
          <a:endParaRPr lang="en-US"/>
        </a:p>
      </dgm:t>
    </dgm:pt>
    <dgm:pt modelId="{E6D6BF2F-82D3-415B-BA93-BE79C9F656F1}" type="pres">
      <dgm:prSet presAssocID="{0EB8517F-340C-4295-B488-3482F05D5DAF}" presName="root" presStyleCnt="0"/>
      <dgm:spPr/>
    </dgm:pt>
    <dgm:pt modelId="{0B300474-1D2F-43A9-B7DA-A2B1385CF294}" type="pres">
      <dgm:prSet presAssocID="{0EB8517F-340C-4295-B488-3482F05D5DAF}" presName="rootComposite" presStyleCnt="0"/>
      <dgm:spPr/>
    </dgm:pt>
    <dgm:pt modelId="{B991E8D5-03FE-4271-ACD6-311AA66A3776}" type="pres">
      <dgm:prSet presAssocID="{0EB8517F-340C-4295-B488-3482F05D5DAF}" presName="rootText" presStyleLbl="node1" presStyleIdx="0" presStyleCnt="3"/>
      <dgm:spPr/>
      <dgm:t>
        <a:bodyPr/>
        <a:lstStyle/>
        <a:p>
          <a:endParaRPr lang="en-US"/>
        </a:p>
      </dgm:t>
    </dgm:pt>
    <dgm:pt modelId="{6945190B-5A22-4B3D-9231-797DA1B6B54D}" type="pres">
      <dgm:prSet presAssocID="{0EB8517F-340C-4295-B488-3482F05D5DAF}" presName="rootConnector" presStyleLbl="node1" presStyleIdx="0" presStyleCnt="3"/>
      <dgm:spPr/>
      <dgm:t>
        <a:bodyPr/>
        <a:lstStyle/>
        <a:p>
          <a:endParaRPr lang="en-US"/>
        </a:p>
      </dgm:t>
    </dgm:pt>
    <dgm:pt modelId="{7933E590-65A3-4EB5-9A7B-0BA9BCE1A4CF}" type="pres">
      <dgm:prSet presAssocID="{0EB8517F-340C-4295-B488-3482F05D5DAF}" presName="childShape" presStyleCnt="0"/>
      <dgm:spPr/>
    </dgm:pt>
    <dgm:pt modelId="{A8C8BD24-6F0A-4242-8B90-8AE998D1CCD7}" type="pres">
      <dgm:prSet presAssocID="{F703778E-9969-4733-890E-69889BFB83A6}" presName="Name13" presStyleLbl="parChTrans1D2" presStyleIdx="0" presStyleCnt="5"/>
      <dgm:spPr/>
      <dgm:t>
        <a:bodyPr/>
        <a:lstStyle/>
        <a:p>
          <a:endParaRPr lang="en-US"/>
        </a:p>
      </dgm:t>
    </dgm:pt>
    <dgm:pt modelId="{FB5A8CDE-34D9-4291-B2DF-64421288E6A8}" type="pres">
      <dgm:prSet presAssocID="{CCA81C31-7149-47F9-A9BC-541131721DF1}" presName="childText" presStyleLbl="bgAcc1" presStyleIdx="0" presStyleCnt="5">
        <dgm:presLayoutVars>
          <dgm:bulletEnabled val="1"/>
        </dgm:presLayoutVars>
      </dgm:prSet>
      <dgm:spPr/>
      <dgm:t>
        <a:bodyPr/>
        <a:lstStyle/>
        <a:p>
          <a:endParaRPr lang="en-US"/>
        </a:p>
      </dgm:t>
    </dgm:pt>
    <dgm:pt modelId="{87C93AA0-F3D6-4CDE-98DB-8B29B77038CE}" type="pres">
      <dgm:prSet presAssocID="{A29F7F9D-53E2-49F5-879E-238B0049A5E7}" presName="root" presStyleCnt="0"/>
      <dgm:spPr/>
    </dgm:pt>
    <dgm:pt modelId="{DFA0677D-DA06-4513-814D-20D4E9E5EF5D}" type="pres">
      <dgm:prSet presAssocID="{A29F7F9D-53E2-49F5-879E-238B0049A5E7}" presName="rootComposite" presStyleCnt="0"/>
      <dgm:spPr/>
    </dgm:pt>
    <dgm:pt modelId="{1721482A-90CD-49FD-B96A-51435675D6D7}" type="pres">
      <dgm:prSet presAssocID="{A29F7F9D-53E2-49F5-879E-238B0049A5E7}" presName="rootText" presStyleLbl="node1" presStyleIdx="1" presStyleCnt="3"/>
      <dgm:spPr/>
      <dgm:t>
        <a:bodyPr/>
        <a:lstStyle/>
        <a:p>
          <a:endParaRPr lang="en-US"/>
        </a:p>
      </dgm:t>
    </dgm:pt>
    <dgm:pt modelId="{7FAF1F37-2166-4866-85DF-1E9243751A73}" type="pres">
      <dgm:prSet presAssocID="{A29F7F9D-53E2-49F5-879E-238B0049A5E7}" presName="rootConnector" presStyleLbl="node1" presStyleIdx="1" presStyleCnt="3"/>
      <dgm:spPr/>
      <dgm:t>
        <a:bodyPr/>
        <a:lstStyle/>
        <a:p>
          <a:endParaRPr lang="en-US"/>
        </a:p>
      </dgm:t>
    </dgm:pt>
    <dgm:pt modelId="{D28075B8-5B01-48DD-96D1-227C2D27C396}" type="pres">
      <dgm:prSet presAssocID="{A29F7F9D-53E2-49F5-879E-238B0049A5E7}" presName="childShape" presStyleCnt="0"/>
      <dgm:spPr/>
    </dgm:pt>
    <dgm:pt modelId="{DBB17959-2307-4050-80D6-80B87919BA76}" type="pres">
      <dgm:prSet presAssocID="{2C72602F-8A13-4546-9143-2761735C6F3F}" presName="Name13" presStyleLbl="parChTrans1D2" presStyleIdx="1" presStyleCnt="5"/>
      <dgm:spPr/>
      <dgm:t>
        <a:bodyPr/>
        <a:lstStyle/>
        <a:p>
          <a:endParaRPr lang="en-US"/>
        </a:p>
      </dgm:t>
    </dgm:pt>
    <dgm:pt modelId="{2A9B92FB-CA2E-4A95-8F4B-3344973D259F}" type="pres">
      <dgm:prSet presAssocID="{54A638E3-81DC-4D76-A336-2B6A9311A90C}" presName="childText" presStyleLbl="bgAcc1" presStyleIdx="1" presStyleCnt="5">
        <dgm:presLayoutVars>
          <dgm:bulletEnabled val="1"/>
        </dgm:presLayoutVars>
      </dgm:prSet>
      <dgm:spPr/>
      <dgm:t>
        <a:bodyPr/>
        <a:lstStyle/>
        <a:p>
          <a:endParaRPr lang="en-US"/>
        </a:p>
      </dgm:t>
    </dgm:pt>
    <dgm:pt modelId="{D1B629F4-3903-4BE6-B492-363F52ED5535}" type="pres">
      <dgm:prSet presAssocID="{199CED91-98E1-4CC4-A968-D68BC314582A}" presName="Name13" presStyleLbl="parChTrans1D2" presStyleIdx="2" presStyleCnt="5"/>
      <dgm:spPr/>
      <dgm:t>
        <a:bodyPr/>
        <a:lstStyle/>
        <a:p>
          <a:endParaRPr lang="en-US"/>
        </a:p>
      </dgm:t>
    </dgm:pt>
    <dgm:pt modelId="{F8133A41-036D-4AC4-A862-6F024864B5C0}" type="pres">
      <dgm:prSet presAssocID="{680B044D-45DF-42D7-9D37-16C8039BA133}" presName="childText" presStyleLbl="bgAcc1" presStyleIdx="2" presStyleCnt="5" custScaleY="112503">
        <dgm:presLayoutVars>
          <dgm:bulletEnabled val="1"/>
        </dgm:presLayoutVars>
      </dgm:prSet>
      <dgm:spPr/>
      <dgm:t>
        <a:bodyPr/>
        <a:lstStyle/>
        <a:p>
          <a:endParaRPr lang="en-US"/>
        </a:p>
      </dgm:t>
    </dgm:pt>
    <dgm:pt modelId="{69D30D19-C3AC-4A63-9790-5F340336B8CF}" type="pres">
      <dgm:prSet presAssocID="{3ACA839C-F966-4200-8E86-D11C3453BFA4}" presName="root" presStyleCnt="0"/>
      <dgm:spPr/>
    </dgm:pt>
    <dgm:pt modelId="{BF35C021-B6E4-4BA1-8F42-9D783E34C5E6}" type="pres">
      <dgm:prSet presAssocID="{3ACA839C-F966-4200-8E86-D11C3453BFA4}" presName="rootComposite" presStyleCnt="0"/>
      <dgm:spPr/>
    </dgm:pt>
    <dgm:pt modelId="{A81C03FD-9CE9-4210-A873-5DF8013D08E7}" type="pres">
      <dgm:prSet presAssocID="{3ACA839C-F966-4200-8E86-D11C3453BFA4}" presName="rootText" presStyleLbl="node1" presStyleIdx="2" presStyleCnt="3"/>
      <dgm:spPr/>
      <dgm:t>
        <a:bodyPr/>
        <a:lstStyle/>
        <a:p>
          <a:endParaRPr lang="en-US"/>
        </a:p>
      </dgm:t>
    </dgm:pt>
    <dgm:pt modelId="{A4A4F332-57AE-499E-BF6D-6ECF217F542D}" type="pres">
      <dgm:prSet presAssocID="{3ACA839C-F966-4200-8E86-D11C3453BFA4}" presName="rootConnector" presStyleLbl="node1" presStyleIdx="2" presStyleCnt="3"/>
      <dgm:spPr/>
      <dgm:t>
        <a:bodyPr/>
        <a:lstStyle/>
        <a:p>
          <a:endParaRPr lang="en-US"/>
        </a:p>
      </dgm:t>
    </dgm:pt>
    <dgm:pt modelId="{43E1B992-696D-4DC2-82E1-080051D1F5BB}" type="pres">
      <dgm:prSet presAssocID="{3ACA839C-F966-4200-8E86-D11C3453BFA4}" presName="childShape" presStyleCnt="0"/>
      <dgm:spPr/>
    </dgm:pt>
    <dgm:pt modelId="{2845EAB9-7D5F-4157-B3A9-993A543BB8A0}" type="pres">
      <dgm:prSet presAssocID="{B00769A8-ECBF-4044-BFB3-5BCD54CA6FF3}" presName="Name13" presStyleLbl="parChTrans1D2" presStyleIdx="3" presStyleCnt="5"/>
      <dgm:spPr/>
      <dgm:t>
        <a:bodyPr/>
        <a:lstStyle/>
        <a:p>
          <a:endParaRPr lang="en-US"/>
        </a:p>
      </dgm:t>
    </dgm:pt>
    <dgm:pt modelId="{C8EBCF58-C97A-4EAB-82C5-F34E8CEF5C04}" type="pres">
      <dgm:prSet presAssocID="{2744B717-37F1-4B83-AFF6-5B11C42DF3B5}" presName="childText" presStyleLbl="bgAcc1" presStyleIdx="3" presStyleCnt="5">
        <dgm:presLayoutVars>
          <dgm:bulletEnabled val="1"/>
        </dgm:presLayoutVars>
      </dgm:prSet>
      <dgm:spPr/>
      <dgm:t>
        <a:bodyPr/>
        <a:lstStyle/>
        <a:p>
          <a:endParaRPr lang="en-US"/>
        </a:p>
      </dgm:t>
    </dgm:pt>
    <dgm:pt modelId="{5FF5023A-43F6-4A53-9A2F-158F0F52C194}" type="pres">
      <dgm:prSet presAssocID="{429AA2A8-CAFA-450F-9DAF-B792CBA410E1}" presName="Name13" presStyleLbl="parChTrans1D2" presStyleIdx="4" presStyleCnt="5"/>
      <dgm:spPr/>
      <dgm:t>
        <a:bodyPr/>
        <a:lstStyle/>
        <a:p>
          <a:endParaRPr lang="en-US"/>
        </a:p>
      </dgm:t>
    </dgm:pt>
    <dgm:pt modelId="{91F7B896-352D-44AE-99B7-3B0770AC6952}" type="pres">
      <dgm:prSet presAssocID="{FE574313-E35F-4BF7-A044-A5C1152E14D7}" presName="childText" presStyleLbl="bgAcc1" presStyleIdx="4" presStyleCnt="5" custScaleY="112466">
        <dgm:presLayoutVars>
          <dgm:bulletEnabled val="1"/>
        </dgm:presLayoutVars>
      </dgm:prSet>
      <dgm:spPr/>
      <dgm:t>
        <a:bodyPr/>
        <a:lstStyle/>
        <a:p>
          <a:endParaRPr lang="en-US"/>
        </a:p>
      </dgm:t>
    </dgm:pt>
  </dgm:ptLst>
  <dgm:cxnLst>
    <dgm:cxn modelId="{D39CD593-C1AD-4529-983E-B257E9FE4A45}" type="presOf" srcId="{CCA81C31-7149-47F9-A9BC-541131721DF1}" destId="{FB5A8CDE-34D9-4291-B2DF-64421288E6A8}" srcOrd="0" destOrd="0" presId="urn:microsoft.com/office/officeart/2005/8/layout/hierarchy3"/>
    <dgm:cxn modelId="{F34B1CAC-5912-4A5B-A785-1F918B7A4DBB}" type="presOf" srcId="{B00769A8-ECBF-4044-BFB3-5BCD54CA6FF3}" destId="{2845EAB9-7D5F-4157-B3A9-993A543BB8A0}" srcOrd="0" destOrd="0" presId="urn:microsoft.com/office/officeart/2005/8/layout/hierarchy3"/>
    <dgm:cxn modelId="{3B74BE8D-6D80-42AF-A35B-EFF33E6336E9}" type="presOf" srcId="{0EB8517F-340C-4295-B488-3482F05D5DAF}" destId="{6945190B-5A22-4B3D-9231-797DA1B6B54D}" srcOrd="1" destOrd="0" presId="urn:microsoft.com/office/officeart/2005/8/layout/hierarchy3"/>
    <dgm:cxn modelId="{D3B68AFE-8CD3-476D-B10B-3A903465FBD6}" srcId="{3ACA839C-F966-4200-8E86-D11C3453BFA4}" destId="{FE574313-E35F-4BF7-A044-A5C1152E14D7}" srcOrd="1" destOrd="0" parTransId="{429AA2A8-CAFA-450F-9DAF-B792CBA410E1}" sibTransId="{D59295DF-46DC-448A-AB71-FFEE111A0A1A}"/>
    <dgm:cxn modelId="{CD7F98EF-67F5-4415-9E7B-53AF034F0E64}" type="presOf" srcId="{FE574313-E35F-4BF7-A044-A5C1152E14D7}" destId="{91F7B896-352D-44AE-99B7-3B0770AC6952}" srcOrd="0" destOrd="0" presId="urn:microsoft.com/office/officeart/2005/8/layout/hierarchy3"/>
    <dgm:cxn modelId="{7DC01A5C-F91A-45AF-8AF1-E5AD32A659C4}" type="presOf" srcId="{CF0EE919-78FD-4EBA-90F1-F032777C6FF3}" destId="{A6E9E246-FD21-4FFF-B83A-3106752C7333}" srcOrd="0" destOrd="0" presId="urn:microsoft.com/office/officeart/2005/8/layout/hierarchy3"/>
    <dgm:cxn modelId="{24801EEA-1A4B-412A-B9E6-3675F8E88CE9}" srcId="{A29F7F9D-53E2-49F5-879E-238B0049A5E7}" destId="{680B044D-45DF-42D7-9D37-16C8039BA133}" srcOrd="1" destOrd="0" parTransId="{199CED91-98E1-4CC4-A968-D68BC314582A}" sibTransId="{22E0CF28-A269-4B87-A3A7-7D08CE28B9F9}"/>
    <dgm:cxn modelId="{D8106738-527C-4C39-8F65-CB2394A20EEF}" type="presOf" srcId="{A29F7F9D-53E2-49F5-879E-238B0049A5E7}" destId="{1721482A-90CD-49FD-B96A-51435675D6D7}" srcOrd="0" destOrd="0" presId="urn:microsoft.com/office/officeart/2005/8/layout/hierarchy3"/>
    <dgm:cxn modelId="{7566B2BA-BC1C-43B4-8FA9-EBD21581CCDB}" srcId="{A29F7F9D-53E2-49F5-879E-238B0049A5E7}" destId="{54A638E3-81DC-4D76-A336-2B6A9311A90C}" srcOrd="0" destOrd="0" parTransId="{2C72602F-8A13-4546-9143-2761735C6F3F}" sibTransId="{01E4C7CA-4AAD-4A66-94D6-2FFB13E5D219}"/>
    <dgm:cxn modelId="{7FE8C903-0675-4F0C-8664-88AF6B22CBB4}" srcId="{0EB8517F-340C-4295-B488-3482F05D5DAF}" destId="{CCA81C31-7149-47F9-A9BC-541131721DF1}" srcOrd="0" destOrd="0" parTransId="{F703778E-9969-4733-890E-69889BFB83A6}" sibTransId="{F1AC914F-D4D3-4752-846B-094F33C66CF9}"/>
    <dgm:cxn modelId="{F1F0C39E-56A6-41A0-82F9-7145B836C026}" srcId="{3ACA839C-F966-4200-8E86-D11C3453BFA4}" destId="{2744B717-37F1-4B83-AFF6-5B11C42DF3B5}" srcOrd="0" destOrd="0" parTransId="{B00769A8-ECBF-4044-BFB3-5BCD54CA6FF3}" sibTransId="{9913FE67-FDAB-4182-8254-D9C7D3CAB3A4}"/>
    <dgm:cxn modelId="{03C17929-5BD9-43EB-918E-535C5E70D920}" srcId="{CF0EE919-78FD-4EBA-90F1-F032777C6FF3}" destId="{3ACA839C-F966-4200-8E86-D11C3453BFA4}" srcOrd="2" destOrd="0" parTransId="{D2DD2737-C8E3-4E47-8854-EC12B6A3267C}" sibTransId="{E02BBCB4-B53C-4B03-B9CD-C5A958550739}"/>
    <dgm:cxn modelId="{E3572163-138F-42AF-9408-B066CA3C2E2A}" type="presOf" srcId="{199CED91-98E1-4CC4-A968-D68BC314582A}" destId="{D1B629F4-3903-4BE6-B492-363F52ED5535}" srcOrd="0" destOrd="0" presId="urn:microsoft.com/office/officeart/2005/8/layout/hierarchy3"/>
    <dgm:cxn modelId="{269FA589-DE7C-423B-BCD6-DC794C3F28F9}" type="presOf" srcId="{429AA2A8-CAFA-450F-9DAF-B792CBA410E1}" destId="{5FF5023A-43F6-4A53-9A2F-158F0F52C194}" srcOrd="0" destOrd="0" presId="urn:microsoft.com/office/officeart/2005/8/layout/hierarchy3"/>
    <dgm:cxn modelId="{354034DE-77E5-4B58-A97D-B019FF60A9E8}" type="presOf" srcId="{680B044D-45DF-42D7-9D37-16C8039BA133}" destId="{F8133A41-036D-4AC4-A862-6F024864B5C0}" srcOrd="0" destOrd="0" presId="urn:microsoft.com/office/officeart/2005/8/layout/hierarchy3"/>
    <dgm:cxn modelId="{6DB6A9FE-1D12-4D04-8837-A48458F449DF}" type="presOf" srcId="{3ACA839C-F966-4200-8E86-D11C3453BFA4}" destId="{A4A4F332-57AE-499E-BF6D-6ECF217F542D}" srcOrd="1" destOrd="0" presId="urn:microsoft.com/office/officeart/2005/8/layout/hierarchy3"/>
    <dgm:cxn modelId="{7B1F4E35-1444-4985-8CFD-72B8DE599175}" type="presOf" srcId="{0EB8517F-340C-4295-B488-3482F05D5DAF}" destId="{B991E8D5-03FE-4271-ACD6-311AA66A3776}" srcOrd="0" destOrd="0" presId="urn:microsoft.com/office/officeart/2005/8/layout/hierarchy3"/>
    <dgm:cxn modelId="{D70257F0-3DFA-42E7-8608-F57C3C5E3912}" type="presOf" srcId="{2C72602F-8A13-4546-9143-2761735C6F3F}" destId="{DBB17959-2307-4050-80D6-80B87919BA76}" srcOrd="0" destOrd="0" presId="urn:microsoft.com/office/officeart/2005/8/layout/hierarchy3"/>
    <dgm:cxn modelId="{08E7C674-303D-4205-A1F9-8890B21A413A}" type="presOf" srcId="{54A638E3-81DC-4D76-A336-2B6A9311A90C}" destId="{2A9B92FB-CA2E-4A95-8F4B-3344973D259F}" srcOrd="0" destOrd="0" presId="urn:microsoft.com/office/officeart/2005/8/layout/hierarchy3"/>
    <dgm:cxn modelId="{B738A16B-D73F-4CC0-AF2E-14302FC746AA}" type="presOf" srcId="{3ACA839C-F966-4200-8E86-D11C3453BFA4}" destId="{A81C03FD-9CE9-4210-A873-5DF8013D08E7}" srcOrd="0" destOrd="0" presId="urn:microsoft.com/office/officeart/2005/8/layout/hierarchy3"/>
    <dgm:cxn modelId="{A05FC1A2-4D7C-428C-9C0C-882934CBF22A}" srcId="{CF0EE919-78FD-4EBA-90F1-F032777C6FF3}" destId="{0EB8517F-340C-4295-B488-3482F05D5DAF}" srcOrd="0" destOrd="0" parTransId="{751695AC-416A-41BC-87EC-36FF5B687D85}" sibTransId="{5AAEF3CD-F11C-4F49-BB22-F6CE0760A65C}"/>
    <dgm:cxn modelId="{960EBFDC-808F-4721-AE64-B65C3B26A29F}" type="presOf" srcId="{2744B717-37F1-4B83-AFF6-5B11C42DF3B5}" destId="{C8EBCF58-C97A-4EAB-82C5-F34E8CEF5C04}" srcOrd="0" destOrd="0" presId="urn:microsoft.com/office/officeart/2005/8/layout/hierarchy3"/>
    <dgm:cxn modelId="{4CC211A6-3A70-4C9D-917A-D71987280643}" type="presOf" srcId="{F703778E-9969-4733-890E-69889BFB83A6}" destId="{A8C8BD24-6F0A-4242-8B90-8AE998D1CCD7}" srcOrd="0" destOrd="0" presId="urn:microsoft.com/office/officeart/2005/8/layout/hierarchy3"/>
    <dgm:cxn modelId="{9D54ADEE-10E3-48CE-83AF-148345B43EF9}" srcId="{CF0EE919-78FD-4EBA-90F1-F032777C6FF3}" destId="{A29F7F9D-53E2-49F5-879E-238B0049A5E7}" srcOrd="1" destOrd="0" parTransId="{08466AC4-7026-4FE0-84C0-274606E2D748}" sibTransId="{0CBEA05A-D824-4B61-8702-1C47DCE0ECC3}"/>
    <dgm:cxn modelId="{948B9C33-AA92-4CB2-AB51-79C66012C4D5}" type="presOf" srcId="{A29F7F9D-53E2-49F5-879E-238B0049A5E7}" destId="{7FAF1F37-2166-4866-85DF-1E9243751A73}" srcOrd="1" destOrd="0" presId="urn:microsoft.com/office/officeart/2005/8/layout/hierarchy3"/>
    <dgm:cxn modelId="{089C475F-86C2-4D13-83FB-81D78FFB588D}" type="presParOf" srcId="{A6E9E246-FD21-4FFF-B83A-3106752C7333}" destId="{E6D6BF2F-82D3-415B-BA93-BE79C9F656F1}" srcOrd="0" destOrd="0" presId="urn:microsoft.com/office/officeart/2005/8/layout/hierarchy3"/>
    <dgm:cxn modelId="{6881C0BD-7FF0-402D-B47D-62E00C442C2D}" type="presParOf" srcId="{E6D6BF2F-82D3-415B-BA93-BE79C9F656F1}" destId="{0B300474-1D2F-43A9-B7DA-A2B1385CF294}" srcOrd="0" destOrd="0" presId="urn:microsoft.com/office/officeart/2005/8/layout/hierarchy3"/>
    <dgm:cxn modelId="{0E3BF282-C5DC-4C13-A7BE-3F5AAFD8E5E9}" type="presParOf" srcId="{0B300474-1D2F-43A9-B7DA-A2B1385CF294}" destId="{B991E8D5-03FE-4271-ACD6-311AA66A3776}" srcOrd="0" destOrd="0" presId="urn:microsoft.com/office/officeart/2005/8/layout/hierarchy3"/>
    <dgm:cxn modelId="{DD51B104-2A02-4DB1-BC8D-A30B459C2D16}" type="presParOf" srcId="{0B300474-1D2F-43A9-B7DA-A2B1385CF294}" destId="{6945190B-5A22-4B3D-9231-797DA1B6B54D}" srcOrd="1" destOrd="0" presId="urn:microsoft.com/office/officeart/2005/8/layout/hierarchy3"/>
    <dgm:cxn modelId="{F26B0779-E612-4341-8BED-CAA30F8E46C4}" type="presParOf" srcId="{E6D6BF2F-82D3-415B-BA93-BE79C9F656F1}" destId="{7933E590-65A3-4EB5-9A7B-0BA9BCE1A4CF}" srcOrd="1" destOrd="0" presId="urn:microsoft.com/office/officeart/2005/8/layout/hierarchy3"/>
    <dgm:cxn modelId="{5C357B8C-961E-47D5-AA94-0DE029CEB998}" type="presParOf" srcId="{7933E590-65A3-4EB5-9A7B-0BA9BCE1A4CF}" destId="{A8C8BD24-6F0A-4242-8B90-8AE998D1CCD7}" srcOrd="0" destOrd="0" presId="urn:microsoft.com/office/officeart/2005/8/layout/hierarchy3"/>
    <dgm:cxn modelId="{C242AFFA-25EB-46FF-9056-4B396444117C}" type="presParOf" srcId="{7933E590-65A3-4EB5-9A7B-0BA9BCE1A4CF}" destId="{FB5A8CDE-34D9-4291-B2DF-64421288E6A8}" srcOrd="1" destOrd="0" presId="urn:microsoft.com/office/officeart/2005/8/layout/hierarchy3"/>
    <dgm:cxn modelId="{78F757FC-D854-426E-A67D-5E8657BEBAC8}" type="presParOf" srcId="{A6E9E246-FD21-4FFF-B83A-3106752C7333}" destId="{87C93AA0-F3D6-4CDE-98DB-8B29B77038CE}" srcOrd="1" destOrd="0" presId="urn:microsoft.com/office/officeart/2005/8/layout/hierarchy3"/>
    <dgm:cxn modelId="{43ECEF06-5C60-4E82-A394-159191F87F38}" type="presParOf" srcId="{87C93AA0-F3D6-4CDE-98DB-8B29B77038CE}" destId="{DFA0677D-DA06-4513-814D-20D4E9E5EF5D}" srcOrd="0" destOrd="0" presId="urn:microsoft.com/office/officeart/2005/8/layout/hierarchy3"/>
    <dgm:cxn modelId="{5E7370A8-E52E-4D61-AC69-5CA2A973428E}" type="presParOf" srcId="{DFA0677D-DA06-4513-814D-20D4E9E5EF5D}" destId="{1721482A-90CD-49FD-B96A-51435675D6D7}" srcOrd="0" destOrd="0" presId="urn:microsoft.com/office/officeart/2005/8/layout/hierarchy3"/>
    <dgm:cxn modelId="{25F28144-66AE-4818-810E-659EB6CE60C7}" type="presParOf" srcId="{DFA0677D-DA06-4513-814D-20D4E9E5EF5D}" destId="{7FAF1F37-2166-4866-85DF-1E9243751A73}" srcOrd="1" destOrd="0" presId="urn:microsoft.com/office/officeart/2005/8/layout/hierarchy3"/>
    <dgm:cxn modelId="{E9A6251B-A411-42E7-9647-7E18B4699796}" type="presParOf" srcId="{87C93AA0-F3D6-4CDE-98DB-8B29B77038CE}" destId="{D28075B8-5B01-48DD-96D1-227C2D27C396}" srcOrd="1" destOrd="0" presId="urn:microsoft.com/office/officeart/2005/8/layout/hierarchy3"/>
    <dgm:cxn modelId="{CD11B6B4-B99A-45A0-918B-49F33CBA433F}" type="presParOf" srcId="{D28075B8-5B01-48DD-96D1-227C2D27C396}" destId="{DBB17959-2307-4050-80D6-80B87919BA76}" srcOrd="0" destOrd="0" presId="urn:microsoft.com/office/officeart/2005/8/layout/hierarchy3"/>
    <dgm:cxn modelId="{6AFEE052-3DB2-4E99-B6BB-A3A7CF884FF0}" type="presParOf" srcId="{D28075B8-5B01-48DD-96D1-227C2D27C396}" destId="{2A9B92FB-CA2E-4A95-8F4B-3344973D259F}" srcOrd="1" destOrd="0" presId="urn:microsoft.com/office/officeart/2005/8/layout/hierarchy3"/>
    <dgm:cxn modelId="{3401EEE9-1609-4EF6-9247-96B271CBFB26}" type="presParOf" srcId="{D28075B8-5B01-48DD-96D1-227C2D27C396}" destId="{D1B629F4-3903-4BE6-B492-363F52ED5535}" srcOrd="2" destOrd="0" presId="urn:microsoft.com/office/officeart/2005/8/layout/hierarchy3"/>
    <dgm:cxn modelId="{907924D0-BD20-47BD-968F-7AD53928967F}" type="presParOf" srcId="{D28075B8-5B01-48DD-96D1-227C2D27C396}" destId="{F8133A41-036D-4AC4-A862-6F024864B5C0}" srcOrd="3" destOrd="0" presId="urn:microsoft.com/office/officeart/2005/8/layout/hierarchy3"/>
    <dgm:cxn modelId="{D384F954-7A2A-432C-8D4F-50CBFF2BA57C}" type="presParOf" srcId="{A6E9E246-FD21-4FFF-B83A-3106752C7333}" destId="{69D30D19-C3AC-4A63-9790-5F340336B8CF}" srcOrd="2" destOrd="0" presId="urn:microsoft.com/office/officeart/2005/8/layout/hierarchy3"/>
    <dgm:cxn modelId="{89B89BC6-456F-4DD8-803C-8FB8FA97685B}" type="presParOf" srcId="{69D30D19-C3AC-4A63-9790-5F340336B8CF}" destId="{BF35C021-B6E4-4BA1-8F42-9D783E34C5E6}" srcOrd="0" destOrd="0" presId="urn:microsoft.com/office/officeart/2005/8/layout/hierarchy3"/>
    <dgm:cxn modelId="{F40B7B4D-547C-4AC1-96AF-EAC49206FE58}" type="presParOf" srcId="{BF35C021-B6E4-4BA1-8F42-9D783E34C5E6}" destId="{A81C03FD-9CE9-4210-A873-5DF8013D08E7}" srcOrd="0" destOrd="0" presId="urn:microsoft.com/office/officeart/2005/8/layout/hierarchy3"/>
    <dgm:cxn modelId="{F9F9C698-B31E-4DEF-B6E9-DBAD2F5026DB}" type="presParOf" srcId="{BF35C021-B6E4-4BA1-8F42-9D783E34C5E6}" destId="{A4A4F332-57AE-499E-BF6D-6ECF217F542D}" srcOrd="1" destOrd="0" presId="urn:microsoft.com/office/officeart/2005/8/layout/hierarchy3"/>
    <dgm:cxn modelId="{6B81A4CA-D521-4313-8B0A-7840B04D41A0}" type="presParOf" srcId="{69D30D19-C3AC-4A63-9790-5F340336B8CF}" destId="{43E1B992-696D-4DC2-82E1-080051D1F5BB}" srcOrd="1" destOrd="0" presId="urn:microsoft.com/office/officeart/2005/8/layout/hierarchy3"/>
    <dgm:cxn modelId="{017E304F-0A27-42FD-AA59-03A32C828333}" type="presParOf" srcId="{43E1B992-696D-4DC2-82E1-080051D1F5BB}" destId="{2845EAB9-7D5F-4157-B3A9-993A543BB8A0}" srcOrd="0" destOrd="0" presId="urn:microsoft.com/office/officeart/2005/8/layout/hierarchy3"/>
    <dgm:cxn modelId="{67F9AB8C-79A1-493A-82FA-D7A9628D5CD9}" type="presParOf" srcId="{43E1B992-696D-4DC2-82E1-080051D1F5BB}" destId="{C8EBCF58-C97A-4EAB-82C5-F34E8CEF5C04}" srcOrd="1" destOrd="0" presId="urn:microsoft.com/office/officeart/2005/8/layout/hierarchy3"/>
    <dgm:cxn modelId="{2315040A-0956-4625-877C-66F7B6FCD838}" type="presParOf" srcId="{43E1B992-696D-4DC2-82E1-080051D1F5BB}" destId="{5FF5023A-43F6-4A53-9A2F-158F0F52C194}" srcOrd="2" destOrd="0" presId="urn:microsoft.com/office/officeart/2005/8/layout/hierarchy3"/>
    <dgm:cxn modelId="{B229EF15-5B50-4F43-A5E0-73E1F93C3ACA}" type="presParOf" srcId="{43E1B992-696D-4DC2-82E1-080051D1F5BB}" destId="{91F7B896-352D-44AE-99B7-3B0770AC695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B6A71F-57F6-4CDF-A5CF-6D797FBB9375}"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44587D9-533E-4B7F-8577-47506EC52075}">
      <dgm:prSet custT="1"/>
      <dgm:spPr>
        <a:ln>
          <a:solidFill>
            <a:schemeClr val="accent1">
              <a:shade val="95000"/>
              <a:satMod val="105000"/>
            </a:schemeClr>
          </a:solidFill>
        </a:ln>
      </dgm:spPr>
      <dgm:t>
        <a:bodyPr/>
        <a:lstStyle/>
        <a:p>
          <a:pPr rtl="0"/>
          <a:r>
            <a:rPr lang="en-US" sz="2400" b="1" dirty="0" smtClean="0">
              <a:latin typeface="Maiandra GD" panose="020E0502030308020204" pitchFamily="34" charset="0"/>
            </a:rPr>
            <a:t>"Old Model":</a:t>
          </a:r>
        </a:p>
        <a:p>
          <a:pPr rtl="0"/>
          <a:r>
            <a:rPr lang="en-US" sz="2400" b="0" dirty="0" smtClean="0">
              <a:latin typeface="Maiandra GD" panose="020E0502030308020204" pitchFamily="34" charset="0"/>
            </a:rPr>
            <a:t>Test/Label/Place</a:t>
          </a:r>
        </a:p>
      </dgm:t>
    </dgm:pt>
    <dgm:pt modelId="{9603DE40-B984-44F5-8C6A-162430A25D17}" type="parTrans" cxnId="{3D9BF99E-8A20-4FF7-A08A-ECD6104CA7A4}">
      <dgm:prSet/>
      <dgm:spPr/>
      <dgm:t>
        <a:bodyPr/>
        <a:lstStyle/>
        <a:p>
          <a:endParaRPr lang="en-US"/>
        </a:p>
      </dgm:t>
    </dgm:pt>
    <dgm:pt modelId="{535274FD-7304-40BF-9EFD-0716DCA07817}" type="sibTrans" cxnId="{3D9BF99E-8A20-4FF7-A08A-ECD6104CA7A4}">
      <dgm:prSet/>
      <dgm:spPr/>
      <dgm:t>
        <a:bodyPr/>
        <a:lstStyle/>
        <a:p>
          <a:endParaRPr lang="en-US"/>
        </a:p>
      </dgm:t>
    </dgm:pt>
    <dgm:pt modelId="{EA5FE1A5-B61D-4768-B653-020F131071B9}">
      <dgm:prSet/>
      <dgm:spPr>
        <a:solidFill>
          <a:srgbClr val="FFFFCC"/>
        </a:solidFill>
        <a:ln>
          <a:solidFill>
            <a:schemeClr val="accent1">
              <a:shade val="95000"/>
              <a:satMod val="105000"/>
            </a:schemeClr>
          </a:solidFill>
        </a:ln>
      </dgm:spPr>
      <dgm:t>
        <a:bodyPr/>
        <a:lstStyle/>
        <a:p>
          <a:pPr rtl="0"/>
          <a:r>
            <a:rPr lang="en-US" b="1" i="0" dirty="0" smtClean="0">
              <a:latin typeface="Maiandra GD" panose="020E0502030308020204" pitchFamily="34" charset="0"/>
            </a:rPr>
            <a:t>INTERVENTION TEAM: </a:t>
          </a:r>
          <a:r>
            <a:rPr lang="en-US" b="0" i="0" dirty="0" smtClean="0">
              <a:latin typeface="Maiandra GD" panose="020E0502030308020204" pitchFamily="34" charset="0"/>
            </a:rPr>
            <a:t>Evaluate/Problem Solve/Intervene</a:t>
          </a:r>
          <a:endParaRPr lang="en-US" b="0" i="0" dirty="0">
            <a:latin typeface="Maiandra GD" panose="020E0502030308020204" pitchFamily="34" charset="0"/>
          </a:endParaRPr>
        </a:p>
      </dgm:t>
    </dgm:pt>
    <dgm:pt modelId="{E68400AD-38A4-43BA-9070-520523F6B83B}" type="sibTrans" cxnId="{25065853-D80F-4C76-9377-57828E6B8FDC}">
      <dgm:prSet/>
      <dgm:spPr/>
      <dgm:t>
        <a:bodyPr/>
        <a:lstStyle/>
        <a:p>
          <a:endParaRPr lang="en-US"/>
        </a:p>
      </dgm:t>
    </dgm:pt>
    <dgm:pt modelId="{5B908BB8-9F01-4534-A8E4-653C55EE9402}" type="parTrans" cxnId="{25065853-D80F-4C76-9377-57828E6B8FDC}">
      <dgm:prSet/>
      <dgm:spPr/>
      <dgm:t>
        <a:bodyPr/>
        <a:lstStyle/>
        <a:p>
          <a:endParaRPr lang="en-US"/>
        </a:p>
      </dgm:t>
    </dgm:pt>
    <dgm:pt modelId="{30EF7F9B-5CFB-446F-BC74-5A84DD793971}" type="pres">
      <dgm:prSet presAssocID="{E4B6A71F-57F6-4CDF-A5CF-6D797FBB9375}" presName="compositeShape" presStyleCnt="0">
        <dgm:presLayoutVars>
          <dgm:chMax val="2"/>
          <dgm:dir/>
          <dgm:resizeHandles val="exact"/>
        </dgm:presLayoutVars>
      </dgm:prSet>
      <dgm:spPr/>
      <dgm:t>
        <a:bodyPr/>
        <a:lstStyle/>
        <a:p>
          <a:endParaRPr lang="en-US"/>
        </a:p>
      </dgm:t>
    </dgm:pt>
    <dgm:pt modelId="{91FBC1F7-C2BD-4830-BEBE-FB3D19D3B6EC}" type="pres">
      <dgm:prSet presAssocID="{E4B6A71F-57F6-4CDF-A5CF-6D797FBB9375}" presName="divider" presStyleLbl="fgShp" presStyleIdx="0" presStyleCnt="1"/>
      <dgm:spPr/>
    </dgm:pt>
    <dgm:pt modelId="{D6026198-49AF-4847-B1D7-16C4EA0E3C1F}" type="pres">
      <dgm:prSet presAssocID="{EA5FE1A5-B61D-4768-B653-020F131071B9}" presName="downArrow" presStyleLbl="node1" presStyleIdx="0" presStyleCnt="2"/>
      <dgm:spPr/>
    </dgm:pt>
    <dgm:pt modelId="{0D34407E-FCC8-48AB-94AA-6A966F86138D}" type="pres">
      <dgm:prSet presAssocID="{EA5FE1A5-B61D-4768-B653-020F131071B9}" presName="downArrowText" presStyleLbl="revTx" presStyleIdx="0" presStyleCnt="2">
        <dgm:presLayoutVars>
          <dgm:bulletEnabled val="1"/>
        </dgm:presLayoutVars>
      </dgm:prSet>
      <dgm:spPr/>
      <dgm:t>
        <a:bodyPr/>
        <a:lstStyle/>
        <a:p>
          <a:endParaRPr lang="en-US"/>
        </a:p>
      </dgm:t>
    </dgm:pt>
    <dgm:pt modelId="{997B89FF-3CE6-4AD0-AEEB-35BD6DA4EEB9}" type="pres">
      <dgm:prSet presAssocID="{244587D9-533E-4B7F-8577-47506EC52075}" presName="upArrow" presStyleLbl="node1" presStyleIdx="1" presStyleCnt="2"/>
      <dgm:spPr/>
    </dgm:pt>
    <dgm:pt modelId="{D331A3EB-D032-429E-A77A-342FF88802F5}" type="pres">
      <dgm:prSet presAssocID="{244587D9-533E-4B7F-8577-47506EC52075}" presName="upArrowText" presStyleLbl="revTx" presStyleIdx="1" presStyleCnt="2">
        <dgm:presLayoutVars>
          <dgm:bulletEnabled val="1"/>
        </dgm:presLayoutVars>
      </dgm:prSet>
      <dgm:spPr/>
      <dgm:t>
        <a:bodyPr/>
        <a:lstStyle/>
        <a:p>
          <a:endParaRPr lang="en-US"/>
        </a:p>
      </dgm:t>
    </dgm:pt>
  </dgm:ptLst>
  <dgm:cxnLst>
    <dgm:cxn modelId="{25065853-D80F-4C76-9377-57828E6B8FDC}" srcId="{E4B6A71F-57F6-4CDF-A5CF-6D797FBB9375}" destId="{EA5FE1A5-B61D-4768-B653-020F131071B9}" srcOrd="0" destOrd="0" parTransId="{5B908BB8-9F01-4534-A8E4-653C55EE9402}" sibTransId="{E68400AD-38A4-43BA-9070-520523F6B83B}"/>
    <dgm:cxn modelId="{23299063-9AD2-4B48-8AC2-E505FA819933}" type="presOf" srcId="{E4B6A71F-57F6-4CDF-A5CF-6D797FBB9375}" destId="{30EF7F9B-5CFB-446F-BC74-5A84DD793971}" srcOrd="0" destOrd="0" presId="urn:microsoft.com/office/officeart/2005/8/layout/arrow3"/>
    <dgm:cxn modelId="{873F4C6C-6A82-4C9E-A8FB-2E4A6E3D4009}" type="presOf" srcId="{EA5FE1A5-B61D-4768-B653-020F131071B9}" destId="{0D34407E-FCC8-48AB-94AA-6A966F86138D}" srcOrd="0" destOrd="0" presId="urn:microsoft.com/office/officeart/2005/8/layout/arrow3"/>
    <dgm:cxn modelId="{3D9BF99E-8A20-4FF7-A08A-ECD6104CA7A4}" srcId="{E4B6A71F-57F6-4CDF-A5CF-6D797FBB9375}" destId="{244587D9-533E-4B7F-8577-47506EC52075}" srcOrd="1" destOrd="0" parTransId="{9603DE40-B984-44F5-8C6A-162430A25D17}" sibTransId="{535274FD-7304-40BF-9EFD-0716DCA07817}"/>
    <dgm:cxn modelId="{BE15E04B-7C27-46CF-B6EA-1455A9952005}" type="presOf" srcId="{244587D9-533E-4B7F-8577-47506EC52075}" destId="{D331A3EB-D032-429E-A77A-342FF88802F5}" srcOrd="0" destOrd="0" presId="urn:microsoft.com/office/officeart/2005/8/layout/arrow3"/>
    <dgm:cxn modelId="{A9E0F8D0-CD52-4F2B-B396-6B96F90A1175}" type="presParOf" srcId="{30EF7F9B-5CFB-446F-BC74-5A84DD793971}" destId="{91FBC1F7-C2BD-4830-BEBE-FB3D19D3B6EC}" srcOrd="0" destOrd="0" presId="urn:microsoft.com/office/officeart/2005/8/layout/arrow3"/>
    <dgm:cxn modelId="{845B3ACB-0170-42C1-A3A6-6128F9631CB4}" type="presParOf" srcId="{30EF7F9B-5CFB-446F-BC74-5A84DD793971}" destId="{D6026198-49AF-4847-B1D7-16C4EA0E3C1F}" srcOrd="1" destOrd="0" presId="urn:microsoft.com/office/officeart/2005/8/layout/arrow3"/>
    <dgm:cxn modelId="{9A9CACC9-B54C-4C83-9F97-C2C6827384B5}" type="presParOf" srcId="{30EF7F9B-5CFB-446F-BC74-5A84DD793971}" destId="{0D34407E-FCC8-48AB-94AA-6A966F86138D}" srcOrd="2" destOrd="0" presId="urn:microsoft.com/office/officeart/2005/8/layout/arrow3"/>
    <dgm:cxn modelId="{7470E2E1-94B2-432F-9A00-C5D368BB642F}" type="presParOf" srcId="{30EF7F9B-5CFB-446F-BC74-5A84DD793971}" destId="{997B89FF-3CE6-4AD0-AEEB-35BD6DA4EEB9}" srcOrd="3" destOrd="0" presId="urn:microsoft.com/office/officeart/2005/8/layout/arrow3"/>
    <dgm:cxn modelId="{5BFFFC92-FB25-4073-992F-0828E2D813ED}" type="presParOf" srcId="{30EF7F9B-5CFB-446F-BC74-5A84DD793971}" destId="{D331A3EB-D032-429E-A77A-342FF88802F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B6A71F-57F6-4CDF-A5CF-6D797FBB9375}"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44587D9-533E-4B7F-8577-47506EC52075}">
      <dgm:prSet/>
      <dgm:spPr>
        <a:ln>
          <a:solidFill>
            <a:schemeClr val="accent1">
              <a:shade val="95000"/>
              <a:satMod val="105000"/>
            </a:schemeClr>
          </a:solidFill>
        </a:ln>
      </dgm:spPr>
      <dgm:t>
        <a:bodyPr/>
        <a:lstStyle/>
        <a:p>
          <a:pPr rtl="0"/>
          <a:r>
            <a:rPr lang="en-US" b="1" dirty="0" smtClean="0"/>
            <a:t>"</a:t>
          </a:r>
          <a:r>
            <a:rPr lang="en-US" b="1" dirty="0" smtClean="0">
              <a:latin typeface="Maiandra GD" panose="020E0502030308020204" pitchFamily="34" charset="0"/>
            </a:rPr>
            <a:t>Old Model":</a:t>
          </a:r>
        </a:p>
        <a:p>
          <a:pPr rtl="0"/>
          <a:r>
            <a:rPr lang="en-US" b="0" dirty="0" smtClean="0">
              <a:latin typeface="Maiandra GD" panose="020E0502030308020204" pitchFamily="34" charset="0"/>
            </a:rPr>
            <a:t>Focus on only special education</a:t>
          </a:r>
        </a:p>
      </dgm:t>
    </dgm:pt>
    <dgm:pt modelId="{9603DE40-B984-44F5-8C6A-162430A25D17}" type="parTrans" cxnId="{3D9BF99E-8A20-4FF7-A08A-ECD6104CA7A4}">
      <dgm:prSet/>
      <dgm:spPr/>
      <dgm:t>
        <a:bodyPr/>
        <a:lstStyle/>
        <a:p>
          <a:endParaRPr lang="en-US"/>
        </a:p>
      </dgm:t>
    </dgm:pt>
    <dgm:pt modelId="{535274FD-7304-40BF-9EFD-0716DCA07817}" type="sibTrans" cxnId="{3D9BF99E-8A20-4FF7-A08A-ECD6104CA7A4}">
      <dgm:prSet/>
      <dgm:spPr/>
      <dgm:t>
        <a:bodyPr/>
        <a:lstStyle/>
        <a:p>
          <a:endParaRPr lang="en-US"/>
        </a:p>
      </dgm:t>
    </dgm:pt>
    <dgm:pt modelId="{EA5FE1A5-B61D-4768-B653-020F131071B9}">
      <dgm:prSet/>
      <dgm:spPr>
        <a:solidFill>
          <a:srgbClr val="FFFFCC"/>
        </a:solidFill>
        <a:ln>
          <a:solidFill>
            <a:schemeClr val="accent1">
              <a:shade val="95000"/>
              <a:satMod val="105000"/>
            </a:schemeClr>
          </a:solidFill>
        </a:ln>
      </dgm:spPr>
      <dgm:t>
        <a:bodyPr/>
        <a:lstStyle/>
        <a:p>
          <a:pPr rtl="0"/>
          <a:r>
            <a:rPr lang="en-US" b="1" i="0" dirty="0" smtClean="0">
              <a:latin typeface="Maiandra GD" panose="020E0502030308020204" pitchFamily="34" charset="0"/>
            </a:rPr>
            <a:t>INTERVENTION TEAM: </a:t>
          </a:r>
          <a:r>
            <a:rPr lang="en-US" b="0" i="0" dirty="0" smtClean="0">
              <a:latin typeface="Maiandra GD" panose="020E0502030308020204" pitchFamily="34" charset="0"/>
            </a:rPr>
            <a:t>Services for all students (including SPED students)</a:t>
          </a:r>
          <a:endParaRPr lang="en-US" b="0" i="0" dirty="0">
            <a:latin typeface="Maiandra GD" panose="020E0502030308020204" pitchFamily="34" charset="0"/>
          </a:endParaRPr>
        </a:p>
      </dgm:t>
    </dgm:pt>
    <dgm:pt modelId="{E68400AD-38A4-43BA-9070-520523F6B83B}" type="sibTrans" cxnId="{25065853-D80F-4C76-9377-57828E6B8FDC}">
      <dgm:prSet/>
      <dgm:spPr/>
      <dgm:t>
        <a:bodyPr/>
        <a:lstStyle/>
        <a:p>
          <a:endParaRPr lang="en-US"/>
        </a:p>
      </dgm:t>
    </dgm:pt>
    <dgm:pt modelId="{5B908BB8-9F01-4534-A8E4-653C55EE9402}" type="parTrans" cxnId="{25065853-D80F-4C76-9377-57828E6B8FDC}">
      <dgm:prSet/>
      <dgm:spPr/>
      <dgm:t>
        <a:bodyPr/>
        <a:lstStyle/>
        <a:p>
          <a:endParaRPr lang="en-US"/>
        </a:p>
      </dgm:t>
    </dgm:pt>
    <dgm:pt modelId="{30EF7F9B-5CFB-446F-BC74-5A84DD793971}" type="pres">
      <dgm:prSet presAssocID="{E4B6A71F-57F6-4CDF-A5CF-6D797FBB9375}" presName="compositeShape" presStyleCnt="0">
        <dgm:presLayoutVars>
          <dgm:chMax val="2"/>
          <dgm:dir/>
          <dgm:resizeHandles val="exact"/>
        </dgm:presLayoutVars>
      </dgm:prSet>
      <dgm:spPr/>
      <dgm:t>
        <a:bodyPr/>
        <a:lstStyle/>
        <a:p>
          <a:endParaRPr lang="en-US"/>
        </a:p>
      </dgm:t>
    </dgm:pt>
    <dgm:pt modelId="{91FBC1F7-C2BD-4830-BEBE-FB3D19D3B6EC}" type="pres">
      <dgm:prSet presAssocID="{E4B6A71F-57F6-4CDF-A5CF-6D797FBB9375}" presName="divider" presStyleLbl="fgShp" presStyleIdx="0" presStyleCnt="1"/>
      <dgm:spPr/>
    </dgm:pt>
    <dgm:pt modelId="{D6026198-49AF-4847-B1D7-16C4EA0E3C1F}" type="pres">
      <dgm:prSet presAssocID="{EA5FE1A5-B61D-4768-B653-020F131071B9}" presName="downArrow" presStyleLbl="node1" presStyleIdx="0" presStyleCnt="2"/>
      <dgm:spPr/>
    </dgm:pt>
    <dgm:pt modelId="{0D34407E-FCC8-48AB-94AA-6A966F86138D}" type="pres">
      <dgm:prSet presAssocID="{EA5FE1A5-B61D-4768-B653-020F131071B9}" presName="downArrowText" presStyleLbl="revTx" presStyleIdx="0" presStyleCnt="2">
        <dgm:presLayoutVars>
          <dgm:bulletEnabled val="1"/>
        </dgm:presLayoutVars>
      </dgm:prSet>
      <dgm:spPr/>
      <dgm:t>
        <a:bodyPr/>
        <a:lstStyle/>
        <a:p>
          <a:endParaRPr lang="en-US"/>
        </a:p>
      </dgm:t>
    </dgm:pt>
    <dgm:pt modelId="{997B89FF-3CE6-4AD0-AEEB-35BD6DA4EEB9}" type="pres">
      <dgm:prSet presAssocID="{244587D9-533E-4B7F-8577-47506EC52075}" presName="upArrow" presStyleLbl="node1" presStyleIdx="1" presStyleCnt="2"/>
      <dgm:spPr/>
    </dgm:pt>
    <dgm:pt modelId="{D331A3EB-D032-429E-A77A-342FF88802F5}" type="pres">
      <dgm:prSet presAssocID="{244587D9-533E-4B7F-8577-47506EC52075}" presName="upArrowText" presStyleLbl="revTx" presStyleIdx="1" presStyleCnt="2">
        <dgm:presLayoutVars>
          <dgm:bulletEnabled val="1"/>
        </dgm:presLayoutVars>
      </dgm:prSet>
      <dgm:spPr/>
      <dgm:t>
        <a:bodyPr/>
        <a:lstStyle/>
        <a:p>
          <a:endParaRPr lang="en-US"/>
        </a:p>
      </dgm:t>
    </dgm:pt>
  </dgm:ptLst>
  <dgm:cxnLst>
    <dgm:cxn modelId="{B41D6F57-5526-4F1B-9990-C104EE05E9F6}" type="presOf" srcId="{EA5FE1A5-B61D-4768-B653-020F131071B9}" destId="{0D34407E-FCC8-48AB-94AA-6A966F86138D}" srcOrd="0" destOrd="0" presId="urn:microsoft.com/office/officeart/2005/8/layout/arrow3"/>
    <dgm:cxn modelId="{4781C0E9-5FB2-43A8-A7E4-FDFF058B0508}" type="presOf" srcId="{244587D9-533E-4B7F-8577-47506EC52075}" destId="{D331A3EB-D032-429E-A77A-342FF88802F5}" srcOrd="0" destOrd="0" presId="urn:microsoft.com/office/officeart/2005/8/layout/arrow3"/>
    <dgm:cxn modelId="{3D9BF99E-8A20-4FF7-A08A-ECD6104CA7A4}" srcId="{E4B6A71F-57F6-4CDF-A5CF-6D797FBB9375}" destId="{244587D9-533E-4B7F-8577-47506EC52075}" srcOrd="1" destOrd="0" parTransId="{9603DE40-B984-44F5-8C6A-162430A25D17}" sibTransId="{535274FD-7304-40BF-9EFD-0716DCA07817}"/>
    <dgm:cxn modelId="{25065853-D80F-4C76-9377-57828E6B8FDC}" srcId="{E4B6A71F-57F6-4CDF-A5CF-6D797FBB9375}" destId="{EA5FE1A5-B61D-4768-B653-020F131071B9}" srcOrd="0" destOrd="0" parTransId="{5B908BB8-9F01-4534-A8E4-653C55EE9402}" sibTransId="{E68400AD-38A4-43BA-9070-520523F6B83B}"/>
    <dgm:cxn modelId="{BD949F3E-CD55-4C93-A470-2DF0C5FFE30D}" type="presOf" srcId="{E4B6A71F-57F6-4CDF-A5CF-6D797FBB9375}" destId="{30EF7F9B-5CFB-446F-BC74-5A84DD793971}" srcOrd="0" destOrd="0" presId="urn:microsoft.com/office/officeart/2005/8/layout/arrow3"/>
    <dgm:cxn modelId="{259B216D-BE2F-4055-A978-FD53C85E58FA}" type="presParOf" srcId="{30EF7F9B-5CFB-446F-BC74-5A84DD793971}" destId="{91FBC1F7-C2BD-4830-BEBE-FB3D19D3B6EC}" srcOrd="0" destOrd="0" presId="urn:microsoft.com/office/officeart/2005/8/layout/arrow3"/>
    <dgm:cxn modelId="{8ABA1CCB-B95F-4AC0-8581-FEBB21E5D164}" type="presParOf" srcId="{30EF7F9B-5CFB-446F-BC74-5A84DD793971}" destId="{D6026198-49AF-4847-B1D7-16C4EA0E3C1F}" srcOrd="1" destOrd="0" presId="urn:microsoft.com/office/officeart/2005/8/layout/arrow3"/>
    <dgm:cxn modelId="{CD059F06-E6CA-4117-98C7-F01117BBF0BA}" type="presParOf" srcId="{30EF7F9B-5CFB-446F-BC74-5A84DD793971}" destId="{0D34407E-FCC8-48AB-94AA-6A966F86138D}" srcOrd="2" destOrd="0" presId="urn:microsoft.com/office/officeart/2005/8/layout/arrow3"/>
    <dgm:cxn modelId="{1CB98B4E-43B1-4469-938E-A78775C4E13E}" type="presParOf" srcId="{30EF7F9B-5CFB-446F-BC74-5A84DD793971}" destId="{997B89FF-3CE6-4AD0-AEEB-35BD6DA4EEB9}" srcOrd="3" destOrd="0" presId="urn:microsoft.com/office/officeart/2005/8/layout/arrow3"/>
    <dgm:cxn modelId="{FCC3DD5C-08CF-416A-98D0-D8080BA913CA}" type="presParOf" srcId="{30EF7F9B-5CFB-446F-BC74-5A84DD793971}" destId="{D331A3EB-D032-429E-A77A-342FF88802F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B6A71F-57F6-4CDF-A5CF-6D797FBB9375}"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44587D9-533E-4B7F-8577-47506EC52075}">
      <dgm:prSet custT="1"/>
      <dgm:spPr>
        <a:ln>
          <a:solidFill>
            <a:schemeClr val="accent1">
              <a:shade val="95000"/>
              <a:satMod val="105000"/>
            </a:schemeClr>
          </a:solidFill>
        </a:ln>
      </dgm:spPr>
      <dgm:t>
        <a:bodyPr/>
        <a:lstStyle/>
        <a:p>
          <a:pPr rtl="0"/>
          <a:r>
            <a:rPr lang="en-US" sz="2000" b="1" dirty="0" smtClean="0">
              <a:latin typeface="Maiandra GD" panose="020E0502030308020204" pitchFamily="34" charset="0"/>
            </a:rPr>
            <a:t>"Old Model": </a:t>
          </a:r>
          <a:r>
            <a:rPr lang="en-US" sz="2000" b="0" dirty="0" smtClean="0">
              <a:latin typeface="Maiandra GD" panose="020E0502030308020204" pitchFamily="34" charset="0"/>
            </a:rPr>
            <a:t>Primary focus spending entire meeting on one student</a:t>
          </a:r>
        </a:p>
      </dgm:t>
    </dgm:pt>
    <dgm:pt modelId="{9603DE40-B984-44F5-8C6A-162430A25D17}" type="parTrans" cxnId="{3D9BF99E-8A20-4FF7-A08A-ECD6104CA7A4}">
      <dgm:prSet/>
      <dgm:spPr/>
      <dgm:t>
        <a:bodyPr/>
        <a:lstStyle/>
        <a:p>
          <a:endParaRPr lang="en-US"/>
        </a:p>
      </dgm:t>
    </dgm:pt>
    <dgm:pt modelId="{535274FD-7304-40BF-9EFD-0716DCA07817}" type="sibTrans" cxnId="{3D9BF99E-8A20-4FF7-A08A-ECD6104CA7A4}">
      <dgm:prSet/>
      <dgm:spPr/>
      <dgm:t>
        <a:bodyPr/>
        <a:lstStyle/>
        <a:p>
          <a:endParaRPr lang="en-US"/>
        </a:p>
      </dgm:t>
    </dgm:pt>
    <dgm:pt modelId="{EA5FE1A5-B61D-4768-B653-020F131071B9}">
      <dgm:prSet/>
      <dgm:spPr>
        <a:solidFill>
          <a:srgbClr val="FFFFCC"/>
        </a:solidFill>
        <a:ln>
          <a:solidFill>
            <a:schemeClr val="accent1">
              <a:shade val="95000"/>
              <a:satMod val="105000"/>
            </a:schemeClr>
          </a:solidFill>
        </a:ln>
      </dgm:spPr>
      <dgm:t>
        <a:bodyPr/>
        <a:lstStyle/>
        <a:p>
          <a:pPr rtl="0"/>
          <a:r>
            <a:rPr lang="en-US" b="1" i="0" dirty="0" smtClean="0">
              <a:latin typeface="Maiandra GD" panose="020E0502030308020204" pitchFamily="34" charset="0"/>
            </a:rPr>
            <a:t>INTERVENTION TEAM: </a:t>
          </a:r>
          <a:r>
            <a:rPr lang="en-US" b="0" i="0" dirty="0" smtClean="0">
              <a:latin typeface="Maiandra GD" panose="020E0502030308020204" pitchFamily="34" charset="0"/>
            </a:rPr>
            <a:t>Teacher input gathered ahead of time; meetings serve a coordinating &amp; monitoring function</a:t>
          </a:r>
          <a:endParaRPr lang="en-US" b="0" i="0" dirty="0">
            <a:latin typeface="Maiandra GD" panose="020E0502030308020204" pitchFamily="34" charset="0"/>
          </a:endParaRPr>
        </a:p>
      </dgm:t>
    </dgm:pt>
    <dgm:pt modelId="{E68400AD-38A4-43BA-9070-520523F6B83B}" type="sibTrans" cxnId="{25065853-D80F-4C76-9377-57828E6B8FDC}">
      <dgm:prSet/>
      <dgm:spPr/>
      <dgm:t>
        <a:bodyPr/>
        <a:lstStyle/>
        <a:p>
          <a:endParaRPr lang="en-US"/>
        </a:p>
      </dgm:t>
    </dgm:pt>
    <dgm:pt modelId="{5B908BB8-9F01-4534-A8E4-653C55EE9402}" type="parTrans" cxnId="{25065853-D80F-4C76-9377-57828E6B8FDC}">
      <dgm:prSet/>
      <dgm:spPr/>
      <dgm:t>
        <a:bodyPr/>
        <a:lstStyle/>
        <a:p>
          <a:endParaRPr lang="en-US"/>
        </a:p>
      </dgm:t>
    </dgm:pt>
    <dgm:pt modelId="{30EF7F9B-5CFB-446F-BC74-5A84DD793971}" type="pres">
      <dgm:prSet presAssocID="{E4B6A71F-57F6-4CDF-A5CF-6D797FBB9375}" presName="compositeShape" presStyleCnt="0">
        <dgm:presLayoutVars>
          <dgm:chMax val="2"/>
          <dgm:dir/>
          <dgm:resizeHandles val="exact"/>
        </dgm:presLayoutVars>
      </dgm:prSet>
      <dgm:spPr/>
      <dgm:t>
        <a:bodyPr/>
        <a:lstStyle/>
        <a:p>
          <a:endParaRPr lang="en-US"/>
        </a:p>
      </dgm:t>
    </dgm:pt>
    <dgm:pt modelId="{91FBC1F7-C2BD-4830-BEBE-FB3D19D3B6EC}" type="pres">
      <dgm:prSet presAssocID="{E4B6A71F-57F6-4CDF-A5CF-6D797FBB9375}" presName="divider" presStyleLbl="fgShp" presStyleIdx="0" presStyleCnt="1"/>
      <dgm:spPr/>
    </dgm:pt>
    <dgm:pt modelId="{D6026198-49AF-4847-B1D7-16C4EA0E3C1F}" type="pres">
      <dgm:prSet presAssocID="{EA5FE1A5-B61D-4768-B653-020F131071B9}" presName="downArrow" presStyleLbl="node1" presStyleIdx="0" presStyleCnt="2"/>
      <dgm:spPr/>
    </dgm:pt>
    <dgm:pt modelId="{0D34407E-FCC8-48AB-94AA-6A966F86138D}" type="pres">
      <dgm:prSet presAssocID="{EA5FE1A5-B61D-4768-B653-020F131071B9}" presName="downArrowText" presStyleLbl="revTx" presStyleIdx="0" presStyleCnt="2" custScaleX="132475">
        <dgm:presLayoutVars>
          <dgm:bulletEnabled val="1"/>
        </dgm:presLayoutVars>
      </dgm:prSet>
      <dgm:spPr/>
      <dgm:t>
        <a:bodyPr/>
        <a:lstStyle/>
        <a:p>
          <a:endParaRPr lang="en-US"/>
        </a:p>
      </dgm:t>
    </dgm:pt>
    <dgm:pt modelId="{997B89FF-3CE6-4AD0-AEEB-35BD6DA4EEB9}" type="pres">
      <dgm:prSet presAssocID="{244587D9-533E-4B7F-8577-47506EC52075}" presName="upArrow" presStyleLbl="node1" presStyleIdx="1" presStyleCnt="2" custLinFactNeighborX="2745" custLinFactNeighborY="-7870"/>
      <dgm:spPr/>
    </dgm:pt>
    <dgm:pt modelId="{D331A3EB-D032-429E-A77A-342FF88802F5}" type="pres">
      <dgm:prSet presAssocID="{244587D9-533E-4B7F-8577-47506EC52075}" presName="upArrowText" presStyleLbl="revTx" presStyleIdx="1" presStyleCnt="2">
        <dgm:presLayoutVars>
          <dgm:bulletEnabled val="1"/>
        </dgm:presLayoutVars>
      </dgm:prSet>
      <dgm:spPr/>
      <dgm:t>
        <a:bodyPr/>
        <a:lstStyle/>
        <a:p>
          <a:endParaRPr lang="en-US"/>
        </a:p>
      </dgm:t>
    </dgm:pt>
  </dgm:ptLst>
  <dgm:cxnLst>
    <dgm:cxn modelId="{C36F83E4-9A77-4DBC-A6AE-801D579225FF}" type="presOf" srcId="{E4B6A71F-57F6-4CDF-A5CF-6D797FBB9375}" destId="{30EF7F9B-5CFB-446F-BC74-5A84DD793971}" srcOrd="0" destOrd="0" presId="urn:microsoft.com/office/officeart/2005/8/layout/arrow3"/>
    <dgm:cxn modelId="{25065853-D80F-4C76-9377-57828E6B8FDC}" srcId="{E4B6A71F-57F6-4CDF-A5CF-6D797FBB9375}" destId="{EA5FE1A5-B61D-4768-B653-020F131071B9}" srcOrd="0" destOrd="0" parTransId="{5B908BB8-9F01-4534-A8E4-653C55EE9402}" sibTransId="{E68400AD-38A4-43BA-9070-520523F6B83B}"/>
    <dgm:cxn modelId="{BAEEFB57-C9EA-4B74-B7A0-DB5F20942167}" type="presOf" srcId="{244587D9-533E-4B7F-8577-47506EC52075}" destId="{D331A3EB-D032-429E-A77A-342FF88802F5}" srcOrd="0" destOrd="0" presId="urn:microsoft.com/office/officeart/2005/8/layout/arrow3"/>
    <dgm:cxn modelId="{3D9BF99E-8A20-4FF7-A08A-ECD6104CA7A4}" srcId="{E4B6A71F-57F6-4CDF-A5CF-6D797FBB9375}" destId="{244587D9-533E-4B7F-8577-47506EC52075}" srcOrd="1" destOrd="0" parTransId="{9603DE40-B984-44F5-8C6A-162430A25D17}" sibTransId="{535274FD-7304-40BF-9EFD-0716DCA07817}"/>
    <dgm:cxn modelId="{851BE197-1CC2-49EE-8520-35EFA8DF1E43}" type="presOf" srcId="{EA5FE1A5-B61D-4768-B653-020F131071B9}" destId="{0D34407E-FCC8-48AB-94AA-6A966F86138D}" srcOrd="0" destOrd="0" presId="urn:microsoft.com/office/officeart/2005/8/layout/arrow3"/>
    <dgm:cxn modelId="{107D05CA-7948-4F46-88B1-DDDF45D6DAF4}" type="presParOf" srcId="{30EF7F9B-5CFB-446F-BC74-5A84DD793971}" destId="{91FBC1F7-C2BD-4830-BEBE-FB3D19D3B6EC}" srcOrd="0" destOrd="0" presId="urn:microsoft.com/office/officeart/2005/8/layout/arrow3"/>
    <dgm:cxn modelId="{5CFFA878-826C-4AB2-ACE8-E434E01E500A}" type="presParOf" srcId="{30EF7F9B-5CFB-446F-BC74-5A84DD793971}" destId="{D6026198-49AF-4847-B1D7-16C4EA0E3C1F}" srcOrd="1" destOrd="0" presId="urn:microsoft.com/office/officeart/2005/8/layout/arrow3"/>
    <dgm:cxn modelId="{EB443454-0C73-41A5-9212-BD3CC8EE6075}" type="presParOf" srcId="{30EF7F9B-5CFB-446F-BC74-5A84DD793971}" destId="{0D34407E-FCC8-48AB-94AA-6A966F86138D}" srcOrd="2" destOrd="0" presId="urn:microsoft.com/office/officeart/2005/8/layout/arrow3"/>
    <dgm:cxn modelId="{E741892E-0FB9-4968-91FB-2BE9043A5D64}" type="presParOf" srcId="{30EF7F9B-5CFB-446F-BC74-5A84DD793971}" destId="{997B89FF-3CE6-4AD0-AEEB-35BD6DA4EEB9}" srcOrd="3" destOrd="0" presId="urn:microsoft.com/office/officeart/2005/8/layout/arrow3"/>
    <dgm:cxn modelId="{9428845B-82CC-4437-87F6-A916A8EDD13D}" type="presParOf" srcId="{30EF7F9B-5CFB-446F-BC74-5A84DD793971}" destId="{D331A3EB-D032-429E-A77A-342FF88802F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AC852-67C2-4B4E-A1FF-5BD796A17500}">
      <dsp:nvSpPr>
        <dsp:cNvPr id="0" name=""/>
        <dsp:cNvSpPr/>
      </dsp:nvSpPr>
      <dsp:spPr>
        <a:xfrm>
          <a:off x="1763" y="105854"/>
          <a:ext cx="1769491" cy="1769491"/>
        </a:xfrm>
        <a:prstGeom prst="ellipse">
          <a:avLst/>
        </a:prstGeom>
        <a:solidFill>
          <a:schemeClr val="accent6">
            <a:lumMod val="60000"/>
            <a:lumOff val="4000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97381" tIns="17780" rIns="97381" bIns="17780" numCol="1" spcCol="1270" anchor="ctr" anchorCtr="0">
          <a:noAutofit/>
        </a:bodyPr>
        <a:lstStyle/>
        <a:p>
          <a:pPr lvl="0" algn="ctr" defTabSz="622300">
            <a:lnSpc>
              <a:spcPct val="90000"/>
            </a:lnSpc>
            <a:spcBef>
              <a:spcPct val="0"/>
            </a:spcBef>
            <a:spcAft>
              <a:spcPct val="35000"/>
            </a:spcAft>
          </a:pPr>
          <a:r>
            <a:rPr lang="en-US" sz="1400" b="1" kern="1200" dirty="0" smtClean="0"/>
            <a:t>Interpersonal</a:t>
          </a:r>
          <a:endParaRPr lang="en-US" sz="1400" b="1" kern="1200" dirty="0"/>
        </a:p>
      </dsp:txBody>
      <dsp:txXfrm>
        <a:off x="260899" y="364990"/>
        <a:ext cx="1251219" cy="1251219"/>
      </dsp:txXfrm>
    </dsp:sp>
    <dsp:sp modelId="{D3497101-D53C-4640-AF75-FA93805F6B79}">
      <dsp:nvSpPr>
        <dsp:cNvPr id="0" name=""/>
        <dsp:cNvSpPr/>
      </dsp:nvSpPr>
      <dsp:spPr>
        <a:xfrm>
          <a:off x="1447799" y="152391"/>
          <a:ext cx="1769491" cy="1769491"/>
        </a:xfrm>
        <a:prstGeom prst="ellipse">
          <a:avLst/>
        </a:prstGeom>
        <a:solidFill>
          <a:schemeClr val="accent6">
            <a:lumMod val="7500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97381" tIns="17780" rIns="97381" bIns="17780" numCol="1" spcCol="1270" anchor="ctr" anchorCtr="0">
          <a:noAutofit/>
        </a:bodyPr>
        <a:lstStyle/>
        <a:p>
          <a:pPr lvl="0" algn="ctr" defTabSz="622300">
            <a:lnSpc>
              <a:spcPct val="90000"/>
            </a:lnSpc>
            <a:spcBef>
              <a:spcPct val="0"/>
            </a:spcBef>
            <a:spcAft>
              <a:spcPct val="35000"/>
            </a:spcAft>
          </a:pPr>
          <a:r>
            <a:rPr lang="en-US" sz="1400" b="1" kern="1200" dirty="0" smtClean="0"/>
            <a:t>Engagement</a:t>
          </a:r>
          <a:endParaRPr lang="en-US" sz="1400" b="1" kern="1200" dirty="0"/>
        </a:p>
      </dsp:txBody>
      <dsp:txXfrm>
        <a:off x="1706935" y="411527"/>
        <a:ext cx="1251219" cy="1251219"/>
      </dsp:txXfrm>
    </dsp:sp>
    <dsp:sp modelId="{FC73B240-56AE-4253-990E-9077602011CC}">
      <dsp:nvSpPr>
        <dsp:cNvPr id="0" name=""/>
        <dsp:cNvSpPr/>
      </dsp:nvSpPr>
      <dsp:spPr>
        <a:xfrm>
          <a:off x="2832950" y="105854"/>
          <a:ext cx="1769491" cy="1769491"/>
        </a:xfrm>
        <a:prstGeom prst="ellipse">
          <a:avLst/>
        </a:prstGeom>
        <a:solidFill>
          <a:schemeClr val="accent6">
            <a:lumMod val="40000"/>
            <a:lumOff val="6000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97381" tIns="17780" rIns="97381" bIns="17780" numCol="1" spcCol="1270" anchor="ctr" anchorCtr="0">
          <a:noAutofit/>
        </a:bodyPr>
        <a:lstStyle/>
        <a:p>
          <a:pPr lvl="0" algn="ctr" defTabSz="622300">
            <a:lnSpc>
              <a:spcPct val="90000"/>
            </a:lnSpc>
            <a:spcBef>
              <a:spcPct val="0"/>
            </a:spcBef>
            <a:spcAft>
              <a:spcPct val="35000"/>
            </a:spcAft>
          </a:pPr>
          <a:r>
            <a:rPr lang="en-US" sz="1400" b="1" kern="1200" dirty="0" smtClean="0"/>
            <a:t>Motivation</a:t>
          </a:r>
          <a:endParaRPr lang="en-US" sz="1400" b="1" kern="1200" dirty="0"/>
        </a:p>
      </dsp:txBody>
      <dsp:txXfrm>
        <a:off x="3092086" y="364990"/>
        <a:ext cx="1251219" cy="1251219"/>
      </dsp:txXfrm>
    </dsp:sp>
    <dsp:sp modelId="{A34B75A3-3F19-4760-AF3C-A0D73571538D}">
      <dsp:nvSpPr>
        <dsp:cNvPr id="0" name=""/>
        <dsp:cNvSpPr/>
      </dsp:nvSpPr>
      <dsp:spPr>
        <a:xfrm>
          <a:off x="4248544" y="105854"/>
          <a:ext cx="1769491" cy="1769491"/>
        </a:xfrm>
        <a:prstGeom prst="ellipse">
          <a:avLst/>
        </a:prstGeom>
        <a:gradFill rotWithShape="0">
          <a:gsLst>
            <a:gs pos="0">
              <a:schemeClr val="accent5">
                <a:alpha val="50000"/>
                <a:hueOff val="0"/>
                <a:satOff val="0"/>
                <a:lumOff val="0"/>
                <a:alphaOff val="0"/>
                <a:shade val="47500"/>
                <a:satMod val="137000"/>
              </a:schemeClr>
            </a:gs>
            <a:gs pos="55000">
              <a:schemeClr val="accent5">
                <a:alpha val="50000"/>
                <a:hueOff val="0"/>
                <a:satOff val="0"/>
                <a:lumOff val="0"/>
                <a:alphaOff val="0"/>
                <a:shade val="69000"/>
                <a:satMod val="137000"/>
              </a:schemeClr>
            </a:gs>
            <a:gs pos="100000">
              <a:schemeClr val="accent5">
                <a:alpha val="5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97381" tIns="17780" rIns="97381" bIns="17780" numCol="1" spcCol="1270" anchor="ctr" anchorCtr="0">
          <a:noAutofit/>
        </a:bodyPr>
        <a:lstStyle/>
        <a:p>
          <a:pPr lvl="0" algn="ctr" defTabSz="622300">
            <a:lnSpc>
              <a:spcPct val="90000"/>
            </a:lnSpc>
            <a:spcBef>
              <a:spcPct val="0"/>
            </a:spcBef>
            <a:spcAft>
              <a:spcPct val="35000"/>
            </a:spcAft>
          </a:pPr>
          <a:r>
            <a:rPr lang="en-US" sz="1400" b="1" kern="1200" dirty="0" smtClean="0"/>
            <a:t>Study Skills</a:t>
          </a:r>
          <a:endParaRPr lang="en-US" sz="1400" b="1" kern="1200" dirty="0"/>
        </a:p>
      </dsp:txBody>
      <dsp:txXfrm>
        <a:off x="4507680" y="364990"/>
        <a:ext cx="1251219" cy="12512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A960C-34E1-431B-8F2F-93D13F2C0769}">
      <dsp:nvSpPr>
        <dsp:cNvPr id="0" name=""/>
        <dsp:cNvSpPr/>
      </dsp:nvSpPr>
      <dsp:spPr>
        <a:xfrm>
          <a:off x="0" y="0"/>
          <a:ext cx="6324600" cy="748800"/>
        </a:xfrm>
        <a:prstGeom prst="roundRect">
          <a:avLst/>
        </a:prstGeom>
        <a:solidFill>
          <a:schemeClr val="lt1">
            <a:hueOff val="0"/>
            <a:satOff val="0"/>
            <a:lumOff val="0"/>
            <a:alphaOff val="0"/>
          </a:schemeClr>
        </a:solidFill>
        <a:ln w="48000" cap="flat" cmpd="thickThin"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accent6"/>
              </a:solidFill>
              <a:latin typeface="Maiandra GD" panose="020E0502030308020204" pitchFamily="34" charset="0"/>
            </a:rPr>
            <a:t>Site Administrator</a:t>
          </a:r>
          <a:endParaRPr lang="en-US" sz="2800" b="1" kern="1200" dirty="0">
            <a:solidFill>
              <a:schemeClr val="accent6"/>
            </a:solidFill>
            <a:latin typeface="Maiandra GD" panose="020E0502030308020204" pitchFamily="34" charset="0"/>
          </a:endParaRPr>
        </a:p>
      </dsp:txBody>
      <dsp:txXfrm>
        <a:off x="36553" y="36553"/>
        <a:ext cx="6251494" cy="675694"/>
      </dsp:txXfrm>
    </dsp:sp>
    <dsp:sp modelId="{2679ACB0-298F-42EE-8B4D-5DE27B5B97FB}">
      <dsp:nvSpPr>
        <dsp:cNvPr id="0" name=""/>
        <dsp:cNvSpPr/>
      </dsp:nvSpPr>
      <dsp:spPr>
        <a:xfrm>
          <a:off x="0" y="892002"/>
          <a:ext cx="6324600" cy="748800"/>
        </a:xfrm>
        <a:prstGeom prst="roundRect">
          <a:avLst/>
        </a:prstGeom>
        <a:solidFill>
          <a:schemeClr val="lt1">
            <a:hueOff val="0"/>
            <a:satOff val="0"/>
            <a:lumOff val="0"/>
            <a:alphaOff val="0"/>
          </a:schemeClr>
        </a:solidFill>
        <a:ln w="48000" cap="flat" cmpd="thickThin"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accent6"/>
              </a:solidFill>
              <a:latin typeface="Maiandra GD" panose="020E0502030308020204" pitchFamily="34" charset="0"/>
            </a:rPr>
            <a:t>PBIS Team Lead</a:t>
          </a:r>
          <a:endParaRPr lang="en-US" sz="2800" b="1" kern="1200" dirty="0">
            <a:solidFill>
              <a:schemeClr val="accent6"/>
            </a:solidFill>
            <a:latin typeface="Maiandra GD" panose="020E0502030308020204" pitchFamily="34" charset="0"/>
          </a:endParaRPr>
        </a:p>
      </dsp:txBody>
      <dsp:txXfrm>
        <a:off x="36553" y="928555"/>
        <a:ext cx="6251494" cy="675694"/>
      </dsp:txXfrm>
    </dsp:sp>
    <dsp:sp modelId="{B2975655-6D7C-419E-92F3-F3FCAC883645}">
      <dsp:nvSpPr>
        <dsp:cNvPr id="0" name=""/>
        <dsp:cNvSpPr/>
      </dsp:nvSpPr>
      <dsp:spPr>
        <a:xfrm>
          <a:off x="0" y="1784400"/>
          <a:ext cx="6324600" cy="748800"/>
        </a:xfrm>
        <a:prstGeom prst="roundRect">
          <a:avLst/>
        </a:prstGeom>
        <a:solidFill>
          <a:schemeClr val="lt1">
            <a:hueOff val="0"/>
            <a:satOff val="0"/>
            <a:lumOff val="0"/>
            <a:alphaOff val="0"/>
          </a:schemeClr>
        </a:solidFill>
        <a:ln w="48000" cap="flat" cmpd="thickThin"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accent6"/>
              </a:solidFill>
              <a:latin typeface="Maiandra GD" panose="020E0502030308020204" pitchFamily="34" charset="0"/>
            </a:rPr>
            <a:t>Intervention Team Lead</a:t>
          </a:r>
          <a:endParaRPr lang="en-US" sz="2800" b="1" kern="1200" dirty="0">
            <a:solidFill>
              <a:schemeClr val="accent6"/>
            </a:solidFill>
            <a:latin typeface="Maiandra GD" panose="020E0502030308020204" pitchFamily="34" charset="0"/>
          </a:endParaRPr>
        </a:p>
      </dsp:txBody>
      <dsp:txXfrm>
        <a:off x="36553" y="1820953"/>
        <a:ext cx="6251494" cy="675694"/>
      </dsp:txXfrm>
    </dsp:sp>
    <dsp:sp modelId="{F5B1D6A0-D3B4-4BFD-9451-452DF907FA34}">
      <dsp:nvSpPr>
        <dsp:cNvPr id="0" name=""/>
        <dsp:cNvSpPr/>
      </dsp:nvSpPr>
      <dsp:spPr>
        <a:xfrm>
          <a:off x="0" y="2656515"/>
          <a:ext cx="6324600" cy="748800"/>
        </a:xfrm>
        <a:prstGeom prst="roundRect">
          <a:avLst/>
        </a:prstGeom>
        <a:solidFill>
          <a:schemeClr val="lt1">
            <a:hueOff val="0"/>
            <a:satOff val="0"/>
            <a:lumOff val="0"/>
            <a:alphaOff val="0"/>
          </a:schemeClr>
        </a:solidFill>
        <a:ln w="48000" cap="flat" cmpd="thickThin"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accent6"/>
              </a:solidFill>
              <a:latin typeface="Maiandra GD" panose="020E0502030308020204" pitchFamily="34" charset="0"/>
            </a:rPr>
            <a:t>Coordinator(s) of Tier II Interventions</a:t>
          </a:r>
          <a:endParaRPr lang="en-US" sz="2800" kern="1200" dirty="0">
            <a:latin typeface="Maiandra GD" panose="020E0502030308020204" pitchFamily="34" charset="0"/>
          </a:endParaRPr>
        </a:p>
      </dsp:txBody>
      <dsp:txXfrm>
        <a:off x="36553" y="2693068"/>
        <a:ext cx="6251494" cy="675694"/>
      </dsp:txXfrm>
    </dsp:sp>
    <dsp:sp modelId="{05B99DD4-01DA-46DC-AAF1-86AFA821930B}">
      <dsp:nvSpPr>
        <dsp:cNvPr id="0" name=""/>
        <dsp:cNvSpPr/>
      </dsp:nvSpPr>
      <dsp:spPr>
        <a:xfrm>
          <a:off x="0" y="3512400"/>
          <a:ext cx="6324600" cy="748800"/>
        </a:xfrm>
        <a:prstGeom prst="roundRect">
          <a:avLst/>
        </a:prstGeom>
        <a:solidFill>
          <a:schemeClr val="lt1">
            <a:hueOff val="0"/>
            <a:satOff val="0"/>
            <a:lumOff val="0"/>
            <a:alphaOff val="0"/>
          </a:schemeClr>
        </a:solidFill>
        <a:ln w="48000" cap="flat" cmpd="thickThin"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accent6"/>
              </a:solidFill>
              <a:latin typeface="Maiandra GD" panose="020E0502030308020204" pitchFamily="34" charset="0"/>
            </a:rPr>
            <a:t>Coordinator of Tier III Interventions  </a:t>
          </a:r>
          <a:endParaRPr lang="en-US" sz="2800" b="1" kern="1200" dirty="0">
            <a:solidFill>
              <a:schemeClr val="accent6"/>
            </a:solidFill>
            <a:latin typeface="Maiandra GD" panose="020E0502030308020204" pitchFamily="34" charset="0"/>
          </a:endParaRPr>
        </a:p>
      </dsp:txBody>
      <dsp:txXfrm>
        <a:off x="36553" y="3548953"/>
        <a:ext cx="6251494" cy="675694"/>
      </dsp:txXfrm>
    </dsp:sp>
    <dsp:sp modelId="{57F22CD8-3921-4841-BDC5-91975ACDCA9F}">
      <dsp:nvSpPr>
        <dsp:cNvPr id="0" name=""/>
        <dsp:cNvSpPr/>
      </dsp:nvSpPr>
      <dsp:spPr>
        <a:xfrm>
          <a:off x="0" y="4376400"/>
          <a:ext cx="6324600" cy="748800"/>
        </a:xfrm>
        <a:prstGeom prst="roundRect">
          <a:avLst/>
        </a:prstGeom>
        <a:solidFill>
          <a:schemeClr val="lt1">
            <a:hueOff val="0"/>
            <a:satOff val="0"/>
            <a:lumOff val="0"/>
            <a:alphaOff val="0"/>
          </a:schemeClr>
        </a:solidFill>
        <a:ln w="48000" cap="flat" cmpd="thickThin"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solidFill>
                <a:schemeClr val="accent6"/>
              </a:solidFill>
              <a:latin typeface="Maiandra GD" panose="020E0502030308020204" pitchFamily="34" charset="0"/>
            </a:rPr>
            <a:t>Minute Taker</a:t>
          </a:r>
          <a:endParaRPr lang="en-US" sz="2800" b="1" kern="1200" dirty="0">
            <a:solidFill>
              <a:schemeClr val="accent6"/>
            </a:solidFill>
            <a:latin typeface="Maiandra GD" panose="020E0502030308020204" pitchFamily="34" charset="0"/>
          </a:endParaRPr>
        </a:p>
      </dsp:txBody>
      <dsp:txXfrm>
        <a:off x="36553" y="4412953"/>
        <a:ext cx="6251494" cy="6756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18E14-3FB4-4ED9-95D1-2CF3E53E717E}">
      <dsp:nvSpPr>
        <dsp:cNvPr id="0" name=""/>
        <dsp:cNvSpPr/>
      </dsp:nvSpPr>
      <dsp:spPr>
        <a:xfrm>
          <a:off x="0" y="0"/>
          <a:ext cx="7924800" cy="968641"/>
        </a:xfrm>
        <a:prstGeom prst="round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latin typeface="Maiandra GD" panose="020E0502030308020204" pitchFamily="34" charset="0"/>
            </a:rPr>
            <a:t>Team meets 1-2 times per month</a:t>
          </a:r>
          <a:endParaRPr lang="en-US" sz="2800" kern="1200" dirty="0">
            <a:latin typeface="Maiandra GD" panose="020E0502030308020204" pitchFamily="34" charset="0"/>
          </a:endParaRPr>
        </a:p>
      </dsp:txBody>
      <dsp:txXfrm>
        <a:off x="47285" y="47285"/>
        <a:ext cx="7830230" cy="874071"/>
      </dsp:txXfrm>
    </dsp:sp>
    <dsp:sp modelId="{247F1FE7-FE68-47D0-B9AA-7F0119AC0473}">
      <dsp:nvSpPr>
        <dsp:cNvPr id="0" name=""/>
        <dsp:cNvSpPr/>
      </dsp:nvSpPr>
      <dsp:spPr>
        <a:xfrm>
          <a:off x="0" y="983226"/>
          <a:ext cx="7924800" cy="968641"/>
        </a:xfrm>
        <a:prstGeom prst="roundRect">
          <a:avLst/>
        </a:prstGeom>
        <a:solidFill>
          <a:schemeClr val="accent2">
            <a:hueOff val="1560506"/>
            <a:satOff val="-1946"/>
            <a:lumOff val="458"/>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latin typeface="Maiandra GD" panose="020E0502030308020204" pitchFamily="34" charset="0"/>
            </a:rPr>
            <a:t>Team processes Requests for Assistance Forms and examines screening data</a:t>
          </a:r>
          <a:endParaRPr lang="en-US" sz="2800" kern="1200" dirty="0">
            <a:latin typeface="Maiandra GD" panose="020E0502030308020204" pitchFamily="34" charset="0"/>
          </a:endParaRPr>
        </a:p>
      </dsp:txBody>
      <dsp:txXfrm>
        <a:off x="47285" y="1030511"/>
        <a:ext cx="7830230" cy="874071"/>
      </dsp:txXfrm>
    </dsp:sp>
    <dsp:sp modelId="{6EB8A351-28F8-4039-93B2-6523DBFA7EBA}">
      <dsp:nvSpPr>
        <dsp:cNvPr id="0" name=""/>
        <dsp:cNvSpPr/>
      </dsp:nvSpPr>
      <dsp:spPr>
        <a:xfrm>
          <a:off x="0" y="1983410"/>
          <a:ext cx="7924800" cy="968641"/>
        </a:xfrm>
        <a:prstGeom prst="roundRect">
          <a:avLst/>
        </a:prstGeom>
        <a:solidFill>
          <a:schemeClr val="accent2">
            <a:hueOff val="3121013"/>
            <a:satOff val="-3893"/>
            <a:lumOff val="915"/>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latin typeface="Maiandra GD" panose="020E0502030308020204" pitchFamily="34" charset="0"/>
            </a:rPr>
            <a:t>Team monitors progress of students receiving Tier </a:t>
          </a:r>
          <a:r>
            <a:rPr lang="en-US" sz="2800" kern="1200" dirty="0" smtClean="0">
              <a:latin typeface="Maiandra GD" panose="020E0502030308020204" pitchFamily="34" charset="0"/>
            </a:rPr>
            <a:t>2/3 </a:t>
          </a:r>
          <a:r>
            <a:rPr lang="en-US" sz="2800" kern="1200" dirty="0" smtClean="0">
              <a:latin typeface="Maiandra GD" panose="020E0502030308020204" pitchFamily="34" charset="0"/>
            </a:rPr>
            <a:t>supports  </a:t>
          </a:r>
          <a:endParaRPr lang="en-US" sz="2800" kern="1200" dirty="0">
            <a:latin typeface="Maiandra GD" panose="020E0502030308020204" pitchFamily="34" charset="0"/>
          </a:endParaRPr>
        </a:p>
      </dsp:txBody>
      <dsp:txXfrm>
        <a:off x="47285" y="2030695"/>
        <a:ext cx="7830230" cy="874071"/>
      </dsp:txXfrm>
    </dsp:sp>
    <dsp:sp modelId="{6B9E38D7-F91D-46DD-86FA-8664ED799CF1}">
      <dsp:nvSpPr>
        <dsp:cNvPr id="0" name=""/>
        <dsp:cNvSpPr/>
      </dsp:nvSpPr>
      <dsp:spPr>
        <a:xfrm>
          <a:off x="0" y="2945765"/>
          <a:ext cx="7924800" cy="968641"/>
        </a:xfrm>
        <a:prstGeom prst="roundRect">
          <a:avLst/>
        </a:prstGeom>
        <a:solidFill>
          <a:schemeClr val="accent2">
            <a:hueOff val="4681519"/>
            <a:satOff val="-5839"/>
            <a:lumOff val="1373"/>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latin typeface="Maiandra GD" panose="020E0502030308020204" pitchFamily="34" charset="0"/>
            </a:rPr>
            <a:t>Team uses meeting agenda format: </a:t>
          </a:r>
        </a:p>
        <a:p>
          <a:pPr lvl="0" algn="l" defTabSz="1244600" rtl="0">
            <a:lnSpc>
              <a:spcPct val="90000"/>
            </a:lnSpc>
            <a:spcBef>
              <a:spcPct val="0"/>
            </a:spcBef>
            <a:spcAft>
              <a:spcPct val="35000"/>
            </a:spcAft>
          </a:pPr>
          <a:r>
            <a:rPr lang="en-US" sz="2800" kern="1200" dirty="0" smtClean="0">
              <a:solidFill>
                <a:schemeClr val="bg1"/>
              </a:solidFill>
              <a:latin typeface="Maiandra GD" panose="020E0502030308020204" pitchFamily="34" charset="0"/>
            </a:rPr>
            <a:t>Document 45b: binder/packet</a:t>
          </a:r>
          <a:endParaRPr lang="en-US" sz="2800" kern="1200" dirty="0">
            <a:solidFill>
              <a:schemeClr val="bg1"/>
            </a:solidFill>
            <a:latin typeface="Maiandra GD" panose="020E0502030308020204" pitchFamily="34" charset="0"/>
          </a:endParaRPr>
        </a:p>
      </dsp:txBody>
      <dsp:txXfrm>
        <a:off x="47285" y="2993050"/>
        <a:ext cx="7830230" cy="874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AF8ED-7794-4B67-867D-05CF83401DA0}">
      <dsp:nvSpPr>
        <dsp:cNvPr id="0" name=""/>
        <dsp:cNvSpPr/>
      </dsp:nvSpPr>
      <dsp:spPr>
        <a:xfrm rot="5400000">
          <a:off x="4948361" y="-1902475"/>
          <a:ext cx="1088268" cy="5169408"/>
        </a:xfrm>
        <a:prstGeom prst="round2SameRect">
          <a:avLst/>
        </a:prstGeom>
        <a:solidFill>
          <a:schemeClr val="accent3">
            <a:tint val="40000"/>
            <a:alpha val="90000"/>
            <a:hueOff val="0"/>
            <a:satOff val="0"/>
            <a:lumOff val="0"/>
            <a:alphaOff val="0"/>
          </a:schemeClr>
        </a:solidFill>
        <a:ln w="48000" cap="flat" cmpd="thickThin"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Watch for power cords</a:t>
          </a:r>
          <a:endParaRPr lang="en-US" sz="1900" kern="1200" dirty="0">
            <a:latin typeface="Maiandra GD" panose="020E0502030308020204" pitchFamily="34" charset="0"/>
          </a:endParaRPr>
        </a:p>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Keep belongings tidy to prevent trips</a:t>
          </a:r>
          <a:endParaRPr lang="en-US" sz="1900" kern="1200" dirty="0">
            <a:latin typeface="Maiandra GD" panose="020E0502030308020204" pitchFamily="34" charset="0"/>
          </a:endParaRPr>
        </a:p>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Share ideas for support</a:t>
          </a:r>
          <a:endParaRPr lang="en-US" sz="1900" kern="1200" dirty="0">
            <a:latin typeface="Maiandra GD" panose="020E0502030308020204" pitchFamily="34" charset="0"/>
          </a:endParaRPr>
        </a:p>
      </dsp:txBody>
      <dsp:txXfrm rot="-5400000">
        <a:off x="2907792" y="191219"/>
        <a:ext cx="5116283" cy="982018"/>
      </dsp:txXfrm>
    </dsp:sp>
    <dsp:sp modelId="{63CBBCB0-219C-4ECD-8260-FD402E7BC465}">
      <dsp:nvSpPr>
        <dsp:cNvPr id="0" name=""/>
        <dsp:cNvSpPr/>
      </dsp:nvSpPr>
      <dsp:spPr>
        <a:xfrm>
          <a:off x="0" y="2061"/>
          <a:ext cx="2907792" cy="1360335"/>
        </a:xfrm>
        <a:prstGeom prst="roundRect">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0">
            <a:lnSpc>
              <a:spcPct val="90000"/>
            </a:lnSpc>
            <a:spcBef>
              <a:spcPct val="0"/>
            </a:spcBef>
            <a:spcAft>
              <a:spcPct val="35000"/>
            </a:spcAft>
          </a:pPr>
          <a:r>
            <a:rPr lang="en-US" sz="3900" kern="1200" dirty="0" smtClean="0">
              <a:latin typeface="Maiandra GD" panose="020E0502030308020204" pitchFamily="34" charset="0"/>
            </a:rPr>
            <a:t>Be Safe</a:t>
          </a:r>
          <a:endParaRPr lang="en-US" sz="3900" kern="1200" dirty="0">
            <a:latin typeface="Maiandra GD" panose="020E0502030308020204" pitchFamily="34" charset="0"/>
          </a:endParaRPr>
        </a:p>
      </dsp:txBody>
      <dsp:txXfrm>
        <a:off x="66406" y="68467"/>
        <a:ext cx="2774980" cy="1227523"/>
      </dsp:txXfrm>
    </dsp:sp>
    <dsp:sp modelId="{1668FE72-81BA-4474-8DE0-B4471EABECBA}">
      <dsp:nvSpPr>
        <dsp:cNvPr id="0" name=""/>
        <dsp:cNvSpPr/>
      </dsp:nvSpPr>
      <dsp:spPr>
        <a:xfrm rot="5400000">
          <a:off x="4948361" y="-474122"/>
          <a:ext cx="1088268" cy="5169408"/>
        </a:xfrm>
        <a:prstGeom prst="round2SameRect">
          <a:avLst/>
        </a:prstGeom>
        <a:solidFill>
          <a:schemeClr val="accent3">
            <a:tint val="40000"/>
            <a:alpha val="90000"/>
            <a:hueOff val="5358427"/>
            <a:satOff val="-6896"/>
            <a:lumOff val="-537"/>
            <a:alphaOff val="0"/>
          </a:schemeClr>
        </a:solidFill>
        <a:ln w="48000" cap="flat" cmpd="thickThin"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Disconnect to connect</a:t>
          </a:r>
          <a:endParaRPr lang="en-US" sz="1900" kern="1200" dirty="0">
            <a:latin typeface="Maiandra GD" panose="020E0502030308020204" pitchFamily="34" charset="0"/>
          </a:endParaRPr>
        </a:p>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Listen during presentation time</a:t>
          </a:r>
          <a:endParaRPr lang="en-US" sz="1900" kern="1200" dirty="0">
            <a:latin typeface="Maiandra GD" panose="020E0502030308020204" pitchFamily="34" charset="0"/>
          </a:endParaRPr>
        </a:p>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Question to clarify</a:t>
          </a:r>
          <a:endParaRPr lang="en-US" sz="1900" kern="1200" dirty="0">
            <a:latin typeface="Maiandra GD" panose="020E0502030308020204" pitchFamily="34" charset="0"/>
          </a:endParaRPr>
        </a:p>
      </dsp:txBody>
      <dsp:txXfrm rot="-5400000">
        <a:off x="2907792" y="1619572"/>
        <a:ext cx="5116283" cy="982018"/>
      </dsp:txXfrm>
    </dsp:sp>
    <dsp:sp modelId="{CAD3BAF1-E3CD-49AC-A70F-9503A48DC372}">
      <dsp:nvSpPr>
        <dsp:cNvPr id="0" name=""/>
        <dsp:cNvSpPr/>
      </dsp:nvSpPr>
      <dsp:spPr>
        <a:xfrm>
          <a:off x="0" y="1430413"/>
          <a:ext cx="2907792" cy="1360335"/>
        </a:xfrm>
        <a:prstGeom prst="roundRect">
          <a:avLst/>
        </a:prstGeom>
        <a:solidFill>
          <a:schemeClr val="accent3">
            <a:hueOff val="5625132"/>
            <a:satOff val="-8440"/>
            <a:lumOff val="-1373"/>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0">
            <a:lnSpc>
              <a:spcPct val="90000"/>
            </a:lnSpc>
            <a:spcBef>
              <a:spcPct val="0"/>
            </a:spcBef>
            <a:spcAft>
              <a:spcPct val="35000"/>
            </a:spcAft>
          </a:pPr>
          <a:r>
            <a:rPr lang="en-US" sz="3900" kern="1200" dirty="0" smtClean="0">
              <a:latin typeface="Maiandra GD" panose="020E0502030308020204" pitchFamily="34" charset="0"/>
            </a:rPr>
            <a:t>Be Respectful</a:t>
          </a:r>
          <a:endParaRPr lang="en-US" sz="3900" kern="1200" dirty="0">
            <a:latin typeface="Maiandra GD" panose="020E0502030308020204" pitchFamily="34" charset="0"/>
          </a:endParaRPr>
        </a:p>
      </dsp:txBody>
      <dsp:txXfrm>
        <a:off x="66406" y="1496819"/>
        <a:ext cx="2774980" cy="1227523"/>
      </dsp:txXfrm>
    </dsp:sp>
    <dsp:sp modelId="{0ED38703-8821-4601-A067-0AE44AE1D739}">
      <dsp:nvSpPr>
        <dsp:cNvPr id="0" name=""/>
        <dsp:cNvSpPr/>
      </dsp:nvSpPr>
      <dsp:spPr>
        <a:xfrm rot="5400000">
          <a:off x="4948361" y="954230"/>
          <a:ext cx="1088268" cy="5169408"/>
        </a:xfrm>
        <a:prstGeom prst="round2SameRect">
          <a:avLst/>
        </a:prstGeom>
        <a:solidFill>
          <a:schemeClr val="accent3">
            <a:tint val="40000"/>
            <a:alpha val="90000"/>
            <a:hueOff val="10716854"/>
            <a:satOff val="-13793"/>
            <a:lumOff val="-1075"/>
            <a:alphaOff val="0"/>
          </a:schemeClr>
        </a:solidFill>
        <a:ln w="48000" cap="flat" cmpd="thickThin"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Participate fully with your team</a:t>
          </a:r>
          <a:endParaRPr lang="en-US" sz="1900" kern="1200" dirty="0">
            <a:latin typeface="Maiandra GD" panose="020E0502030308020204" pitchFamily="34" charset="0"/>
          </a:endParaRPr>
        </a:p>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Use team time to complete tasks</a:t>
          </a:r>
          <a:endParaRPr lang="en-US" sz="1900" kern="1200" dirty="0">
            <a:latin typeface="Maiandra GD" panose="020E0502030308020204" pitchFamily="34" charset="0"/>
          </a:endParaRPr>
        </a:p>
        <a:p>
          <a:pPr marL="171450" lvl="1" indent="-171450" algn="l" defTabSz="844550" rtl="0">
            <a:lnSpc>
              <a:spcPct val="90000"/>
            </a:lnSpc>
            <a:spcBef>
              <a:spcPct val="0"/>
            </a:spcBef>
            <a:spcAft>
              <a:spcPct val="15000"/>
            </a:spcAft>
            <a:buChar char="••"/>
          </a:pPr>
          <a:r>
            <a:rPr lang="en-US" sz="1900" kern="1200" dirty="0" smtClean="0">
              <a:latin typeface="Maiandra GD" panose="020E0502030308020204" pitchFamily="34" charset="0"/>
            </a:rPr>
            <a:t>Listen to learn</a:t>
          </a:r>
          <a:endParaRPr lang="en-US" sz="1900" kern="1200" dirty="0">
            <a:latin typeface="Maiandra GD" panose="020E0502030308020204" pitchFamily="34" charset="0"/>
          </a:endParaRPr>
        </a:p>
      </dsp:txBody>
      <dsp:txXfrm rot="-5400000">
        <a:off x="2907792" y="3047925"/>
        <a:ext cx="5116283" cy="982018"/>
      </dsp:txXfrm>
    </dsp:sp>
    <dsp:sp modelId="{FFE4551C-5B0B-4881-8D04-E8483E5E35AA}">
      <dsp:nvSpPr>
        <dsp:cNvPr id="0" name=""/>
        <dsp:cNvSpPr/>
      </dsp:nvSpPr>
      <dsp:spPr>
        <a:xfrm>
          <a:off x="0" y="2858766"/>
          <a:ext cx="2907792" cy="1360335"/>
        </a:xfrm>
        <a:prstGeom prst="roundRect">
          <a:avLst/>
        </a:prstGeom>
        <a:solidFill>
          <a:schemeClr val="accent3">
            <a:hueOff val="11250264"/>
            <a:satOff val="-16880"/>
            <a:lumOff val="-2745"/>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0">
            <a:lnSpc>
              <a:spcPct val="90000"/>
            </a:lnSpc>
            <a:spcBef>
              <a:spcPct val="0"/>
            </a:spcBef>
            <a:spcAft>
              <a:spcPct val="35000"/>
            </a:spcAft>
          </a:pPr>
          <a:r>
            <a:rPr lang="en-US" sz="3900" kern="1200" dirty="0" smtClean="0">
              <a:latin typeface="Maiandra GD" panose="020E0502030308020204" pitchFamily="34" charset="0"/>
            </a:rPr>
            <a:t>Be Engaged</a:t>
          </a:r>
          <a:endParaRPr lang="en-US" sz="3900" kern="1200" dirty="0">
            <a:latin typeface="Maiandra GD" panose="020E0502030308020204" pitchFamily="34" charset="0"/>
          </a:endParaRPr>
        </a:p>
      </dsp:txBody>
      <dsp:txXfrm>
        <a:off x="66406" y="2925172"/>
        <a:ext cx="2774980" cy="1227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591BB-BBAD-4B8C-AE92-B7B5E7BA7D03}">
      <dsp:nvSpPr>
        <dsp:cNvPr id="0" name=""/>
        <dsp:cNvSpPr/>
      </dsp:nvSpPr>
      <dsp:spPr>
        <a:xfrm>
          <a:off x="945100" y="946385"/>
          <a:ext cx="2193800" cy="219380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Precision Problem Statement</a:t>
          </a:r>
          <a:endParaRPr lang="en-US" sz="2000" kern="1200" dirty="0"/>
        </a:p>
      </dsp:txBody>
      <dsp:txXfrm>
        <a:off x="1266375" y="1267660"/>
        <a:ext cx="1551250" cy="1551250"/>
      </dsp:txXfrm>
    </dsp:sp>
    <dsp:sp modelId="{AD996188-97EC-4060-B363-40469579FD5A}">
      <dsp:nvSpPr>
        <dsp:cNvPr id="0" name=""/>
        <dsp:cNvSpPr/>
      </dsp:nvSpPr>
      <dsp:spPr>
        <a:xfrm>
          <a:off x="1493550" y="67683"/>
          <a:ext cx="1096900"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What</a:t>
          </a:r>
          <a:endParaRPr lang="en-US" sz="1800" kern="1200" dirty="0"/>
        </a:p>
      </dsp:txBody>
      <dsp:txXfrm>
        <a:off x="1654187" y="228320"/>
        <a:ext cx="775626" cy="775626"/>
      </dsp:txXfrm>
    </dsp:sp>
    <dsp:sp modelId="{6277EB4E-BB24-44AE-AC05-157B6F5A6341}">
      <dsp:nvSpPr>
        <dsp:cNvPr id="0" name=""/>
        <dsp:cNvSpPr/>
      </dsp:nvSpPr>
      <dsp:spPr>
        <a:xfrm>
          <a:off x="2850852" y="1053821"/>
          <a:ext cx="1096900"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Where</a:t>
          </a:r>
          <a:endParaRPr lang="en-US" sz="1800" kern="1200" dirty="0"/>
        </a:p>
      </dsp:txBody>
      <dsp:txXfrm>
        <a:off x="3011489" y="1214458"/>
        <a:ext cx="775626" cy="775626"/>
      </dsp:txXfrm>
    </dsp:sp>
    <dsp:sp modelId="{C1521D2E-312B-4092-A7D8-C0F03A377587}">
      <dsp:nvSpPr>
        <dsp:cNvPr id="0" name=""/>
        <dsp:cNvSpPr/>
      </dsp:nvSpPr>
      <dsp:spPr>
        <a:xfrm>
          <a:off x="2332409" y="2649425"/>
          <a:ext cx="1096900"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When</a:t>
          </a:r>
          <a:endParaRPr lang="en-US" sz="1800" kern="1200" dirty="0"/>
        </a:p>
      </dsp:txBody>
      <dsp:txXfrm>
        <a:off x="2493046" y="2810062"/>
        <a:ext cx="775626" cy="775626"/>
      </dsp:txXfrm>
    </dsp:sp>
    <dsp:sp modelId="{82E3B434-2A3D-4A81-AA3D-B927C4A7C982}">
      <dsp:nvSpPr>
        <dsp:cNvPr id="0" name=""/>
        <dsp:cNvSpPr/>
      </dsp:nvSpPr>
      <dsp:spPr>
        <a:xfrm>
          <a:off x="654691" y="2649425"/>
          <a:ext cx="1096900"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Who</a:t>
          </a:r>
          <a:endParaRPr lang="en-US" sz="1800" kern="1200" dirty="0"/>
        </a:p>
      </dsp:txBody>
      <dsp:txXfrm>
        <a:off x="815328" y="2810062"/>
        <a:ext cx="775626" cy="775626"/>
      </dsp:txXfrm>
    </dsp:sp>
    <dsp:sp modelId="{A1C90392-30F1-4223-BC92-0F402ED75909}">
      <dsp:nvSpPr>
        <dsp:cNvPr id="0" name=""/>
        <dsp:cNvSpPr/>
      </dsp:nvSpPr>
      <dsp:spPr>
        <a:xfrm>
          <a:off x="136248" y="1053821"/>
          <a:ext cx="1096900" cy="1096900"/>
        </a:xfrm>
        <a:prstGeom prst="ellipse">
          <a:avLst/>
        </a:prstGeom>
        <a:solidFill>
          <a:srgbClr val="FF006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Why</a:t>
          </a:r>
          <a:endParaRPr lang="en-US" sz="1800" kern="1200" dirty="0"/>
        </a:p>
      </dsp:txBody>
      <dsp:txXfrm>
        <a:off x="296885" y="1214458"/>
        <a:ext cx="775626" cy="775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591BB-BBAD-4B8C-AE92-B7B5E7BA7D03}">
      <dsp:nvSpPr>
        <dsp:cNvPr id="0" name=""/>
        <dsp:cNvSpPr/>
      </dsp:nvSpPr>
      <dsp:spPr>
        <a:xfrm>
          <a:off x="1065366" y="946385"/>
          <a:ext cx="2193800" cy="219380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Precision Problem Statement</a:t>
          </a:r>
          <a:endParaRPr lang="en-US" sz="2000" kern="1200" dirty="0"/>
        </a:p>
      </dsp:txBody>
      <dsp:txXfrm>
        <a:off x="1386641" y="1267660"/>
        <a:ext cx="1551250" cy="1551250"/>
      </dsp:txXfrm>
    </dsp:sp>
    <dsp:sp modelId="{AD996188-97EC-4060-B363-40469579FD5A}">
      <dsp:nvSpPr>
        <dsp:cNvPr id="0" name=""/>
        <dsp:cNvSpPr/>
      </dsp:nvSpPr>
      <dsp:spPr>
        <a:xfrm>
          <a:off x="1335455" y="67683"/>
          <a:ext cx="1653621"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Disrespect Disruption</a:t>
          </a:r>
          <a:endParaRPr lang="en-US" sz="1800" kern="1200" dirty="0"/>
        </a:p>
      </dsp:txBody>
      <dsp:txXfrm>
        <a:off x="1577622" y="228320"/>
        <a:ext cx="1169287" cy="775626"/>
      </dsp:txXfrm>
    </dsp:sp>
    <dsp:sp modelId="{6277EB4E-BB24-44AE-AC05-157B6F5A6341}">
      <dsp:nvSpPr>
        <dsp:cNvPr id="0" name=""/>
        <dsp:cNvSpPr/>
      </dsp:nvSpPr>
      <dsp:spPr>
        <a:xfrm>
          <a:off x="2715507" y="1053821"/>
          <a:ext cx="1608121"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Classroom</a:t>
          </a:r>
          <a:endParaRPr lang="en-US" sz="1600" kern="1200" dirty="0"/>
        </a:p>
      </dsp:txBody>
      <dsp:txXfrm>
        <a:off x="2951011" y="1214458"/>
        <a:ext cx="1137113" cy="775626"/>
      </dsp:txXfrm>
    </dsp:sp>
    <dsp:sp modelId="{C1521D2E-312B-4092-A7D8-C0F03A377587}">
      <dsp:nvSpPr>
        <dsp:cNvPr id="0" name=""/>
        <dsp:cNvSpPr/>
      </dsp:nvSpPr>
      <dsp:spPr>
        <a:xfrm>
          <a:off x="2452674" y="2649425"/>
          <a:ext cx="1096900"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12:15-</a:t>
          </a:r>
        </a:p>
        <a:p>
          <a:pPr lvl="0" algn="ctr" defTabSz="800100">
            <a:lnSpc>
              <a:spcPct val="90000"/>
            </a:lnSpc>
            <a:spcBef>
              <a:spcPct val="0"/>
            </a:spcBef>
            <a:spcAft>
              <a:spcPct val="35000"/>
            </a:spcAft>
          </a:pPr>
          <a:r>
            <a:rPr lang="en-US" sz="1800" kern="1200" dirty="0" smtClean="0"/>
            <a:t>12:45</a:t>
          </a:r>
          <a:endParaRPr lang="en-US" sz="1800" kern="1200" dirty="0"/>
        </a:p>
      </dsp:txBody>
      <dsp:txXfrm>
        <a:off x="2613311" y="2810062"/>
        <a:ext cx="775626" cy="775626"/>
      </dsp:txXfrm>
    </dsp:sp>
    <dsp:sp modelId="{82E3B434-2A3D-4A81-AA3D-B927C4A7C982}">
      <dsp:nvSpPr>
        <dsp:cNvPr id="0" name=""/>
        <dsp:cNvSpPr/>
      </dsp:nvSpPr>
      <dsp:spPr>
        <a:xfrm>
          <a:off x="774957" y="2649425"/>
          <a:ext cx="1096900" cy="10969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Many</a:t>
          </a:r>
        </a:p>
        <a:p>
          <a:pPr lvl="0" algn="ctr" defTabSz="711200">
            <a:lnSpc>
              <a:spcPct val="90000"/>
            </a:lnSpc>
            <a:spcBef>
              <a:spcPct val="0"/>
            </a:spcBef>
            <a:spcAft>
              <a:spcPct val="35000"/>
            </a:spcAft>
          </a:pPr>
          <a:r>
            <a:rPr lang="en-US" sz="1600" kern="1200" dirty="0" smtClean="0"/>
            <a:t>7</a:t>
          </a:r>
          <a:r>
            <a:rPr lang="en-US" sz="1600" kern="1200" baseline="30000" dirty="0" smtClean="0"/>
            <a:t>th</a:t>
          </a:r>
          <a:r>
            <a:rPr lang="en-US" sz="1600" kern="1200" dirty="0" smtClean="0"/>
            <a:t> &amp; 8</a:t>
          </a:r>
          <a:r>
            <a:rPr lang="en-US" sz="1600" kern="1200" baseline="30000" dirty="0" smtClean="0"/>
            <a:t>th</a:t>
          </a:r>
          <a:r>
            <a:rPr lang="en-US" sz="1600" kern="1200" dirty="0" smtClean="0"/>
            <a:t> </a:t>
          </a:r>
          <a:endParaRPr lang="en-US" sz="1600" kern="1200" dirty="0"/>
        </a:p>
      </dsp:txBody>
      <dsp:txXfrm>
        <a:off x="935594" y="2810062"/>
        <a:ext cx="775626" cy="775626"/>
      </dsp:txXfrm>
    </dsp:sp>
    <dsp:sp modelId="{A1C90392-30F1-4223-BC92-0F402ED75909}">
      <dsp:nvSpPr>
        <dsp:cNvPr id="0" name=""/>
        <dsp:cNvSpPr/>
      </dsp:nvSpPr>
      <dsp:spPr>
        <a:xfrm>
          <a:off x="121315" y="1053821"/>
          <a:ext cx="1367297" cy="1096900"/>
        </a:xfrm>
        <a:prstGeom prst="ellipse">
          <a:avLst/>
        </a:prstGeom>
        <a:solidFill>
          <a:srgbClr val="FF006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Peer</a:t>
          </a:r>
        </a:p>
        <a:p>
          <a:pPr lvl="0" algn="ctr" defTabSz="800100">
            <a:lnSpc>
              <a:spcPct val="90000"/>
            </a:lnSpc>
            <a:spcBef>
              <a:spcPct val="0"/>
            </a:spcBef>
            <a:spcAft>
              <a:spcPct val="35000"/>
            </a:spcAft>
          </a:pPr>
          <a:r>
            <a:rPr lang="en-US" sz="1800" kern="1200" dirty="0" smtClean="0"/>
            <a:t>Attention</a:t>
          </a:r>
          <a:endParaRPr lang="en-US" sz="1800" kern="1200" dirty="0"/>
        </a:p>
      </dsp:txBody>
      <dsp:txXfrm>
        <a:off x="321551" y="1214458"/>
        <a:ext cx="966825" cy="775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6A7DA-219B-4128-B693-2392729446AE}">
      <dsp:nvSpPr>
        <dsp:cNvPr id="0" name=""/>
        <dsp:cNvSpPr/>
      </dsp:nvSpPr>
      <dsp:spPr>
        <a:xfrm>
          <a:off x="593328" y="942"/>
          <a:ext cx="2208857" cy="1325314"/>
        </a:xfrm>
        <a:prstGeom prst="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Tier I PBIS is in place</a:t>
          </a:r>
          <a:endParaRPr lang="en-US" sz="2000" kern="1200" dirty="0"/>
        </a:p>
      </dsp:txBody>
      <dsp:txXfrm>
        <a:off x="593328" y="942"/>
        <a:ext cx="2208857" cy="1325314"/>
      </dsp:txXfrm>
    </dsp:sp>
    <dsp:sp modelId="{8B8230F4-0EA7-47C0-AB62-39B17529CCE2}">
      <dsp:nvSpPr>
        <dsp:cNvPr id="0" name=""/>
        <dsp:cNvSpPr/>
      </dsp:nvSpPr>
      <dsp:spPr>
        <a:xfrm>
          <a:off x="3023071" y="942"/>
          <a:ext cx="2208857" cy="1325314"/>
        </a:xfrm>
        <a:prstGeom prst="rect">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Problem-solving focused Intervention Team</a:t>
          </a:r>
          <a:endParaRPr lang="en-US" sz="2000" kern="1200" dirty="0"/>
        </a:p>
      </dsp:txBody>
      <dsp:txXfrm>
        <a:off x="3023071" y="942"/>
        <a:ext cx="2208857" cy="1325314"/>
      </dsp:txXfrm>
    </dsp:sp>
    <dsp:sp modelId="{9196366F-DC7F-4448-AA65-322A835E0B01}">
      <dsp:nvSpPr>
        <dsp:cNvPr id="0" name=""/>
        <dsp:cNvSpPr/>
      </dsp:nvSpPr>
      <dsp:spPr>
        <a:xfrm>
          <a:off x="5452814" y="942"/>
          <a:ext cx="2208857" cy="1325314"/>
        </a:xfrm>
        <a:prstGeom prst="rect">
          <a:avLst/>
        </a:prstGeom>
        <a:solidFill>
          <a:schemeClr val="accent4">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Consistent with school expectations</a:t>
          </a:r>
          <a:endParaRPr lang="en-US" sz="2000" kern="1200" dirty="0"/>
        </a:p>
      </dsp:txBody>
      <dsp:txXfrm>
        <a:off x="5452814" y="942"/>
        <a:ext cx="2208857" cy="1325314"/>
      </dsp:txXfrm>
    </dsp:sp>
    <dsp:sp modelId="{8D6AD794-4B59-49AA-83F2-5EFC74EBA118}">
      <dsp:nvSpPr>
        <dsp:cNvPr id="0" name=""/>
        <dsp:cNvSpPr/>
      </dsp:nvSpPr>
      <dsp:spPr>
        <a:xfrm>
          <a:off x="593328" y="1547142"/>
          <a:ext cx="2208857" cy="1325314"/>
        </a:xfrm>
        <a:prstGeom prst="rect">
          <a:avLst/>
        </a:prstGeom>
        <a:solidFill>
          <a:schemeClr val="accent5">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Rapid access to intervention</a:t>
          </a:r>
          <a:endParaRPr lang="en-US" sz="2000" kern="1200" dirty="0"/>
        </a:p>
      </dsp:txBody>
      <dsp:txXfrm>
        <a:off x="593328" y="1547142"/>
        <a:ext cx="2208857" cy="1325314"/>
      </dsp:txXfrm>
    </dsp:sp>
    <dsp:sp modelId="{9213B1F5-2CB2-4D24-BC41-C41EE97B2BB4}">
      <dsp:nvSpPr>
        <dsp:cNvPr id="0" name=""/>
        <dsp:cNvSpPr/>
      </dsp:nvSpPr>
      <dsp:spPr>
        <a:xfrm>
          <a:off x="3023071" y="1547142"/>
          <a:ext cx="2208857" cy="1325314"/>
        </a:xfrm>
        <a:prstGeom prst="rect">
          <a:avLst/>
        </a:prstGeom>
        <a:solidFill>
          <a:schemeClr val="accent6">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Very low effort by teachers</a:t>
          </a:r>
          <a:endParaRPr lang="en-US" sz="2000" kern="1200" dirty="0"/>
        </a:p>
      </dsp:txBody>
      <dsp:txXfrm>
        <a:off x="3023071" y="1547142"/>
        <a:ext cx="2208857" cy="1325314"/>
      </dsp:txXfrm>
    </dsp:sp>
    <dsp:sp modelId="{F7FF927F-18FD-4391-A74F-7EA21EBAC703}">
      <dsp:nvSpPr>
        <dsp:cNvPr id="0" name=""/>
        <dsp:cNvSpPr/>
      </dsp:nvSpPr>
      <dsp:spPr>
        <a:xfrm>
          <a:off x="5452814" y="1547142"/>
          <a:ext cx="2208857" cy="1325314"/>
        </a:xfrm>
        <a:prstGeom prst="rect">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Uses efficient, available evidence based practices</a:t>
          </a:r>
          <a:endParaRPr lang="en-US" sz="2000" kern="1200" dirty="0"/>
        </a:p>
      </dsp:txBody>
      <dsp:txXfrm>
        <a:off x="5452814" y="1547142"/>
        <a:ext cx="2208857" cy="1325314"/>
      </dsp:txXfrm>
    </dsp:sp>
    <dsp:sp modelId="{90CE742D-27CC-4C1B-A3E8-0ED3C544E42B}">
      <dsp:nvSpPr>
        <dsp:cNvPr id="0" name=""/>
        <dsp:cNvSpPr/>
      </dsp:nvSpPr>
      <dsp:spPr>
        <a:xfrm>
          <a:off x="1808199" y="3093342"/>
          <a:ext cx="2208857" cy="1325314"/>
        </a:xfrm>
        <a:prstGeom prst="rect">
          <a:avLst/>
        </a:prstGeom>
        <a:solidFill>
          <a:schemeClr val="accent3">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Data-based progress monitoring &amp; decisions</a:t>
          </a:r>
          <a:endParaRPr lang="en-US" sz="2000" kern="1200" dirty="0"/>
        </a:p>
      </dsp:txBody>
      <dsp:txXfrm>
        <a:off x="1808199" y="3093342"/>
        <a:ext cx="2208857" cy="1325314"/>
      </dsp:txXfrm>
    </dsp:sp>
    <dsp:sp modelId="{DF82644B-4CAD-4869-A9A6-B58ED3EE5DA8}">
      <dsp:nvSpPr>
        <dsp:cNvPr id="0" name=""/>
        <dsp:cNvSpPr/>
      </dsp:nvSpPr>
      <dsp:spPr>
        <a:xfrm>
          <a:off x="4237942" y="3093342"/>
          <a:ext cx="2208857" cy="1325314"/>
        </a:xfrm>
        <a:prstGeom prst="rect">
          <a:avLst/>
        </a:prstGeom>
        <a:solidFill>
          <a:schemeClr val="accent4">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Screening to identify students needing supports</a:t>
          </a:r>
          <a:endParaRPr lang="en-US" sz="2000" kern="1200" dirty="0"/>
        </a:p>
      </dsp:txBody>
      <dsp:txXfrm>
        <a:off x="4237942" y="3093342"/>
        <a:ext cx="2208857" cy="13253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1E8D5-03FE-4271-ACD6-311AA66A3776}">
      <dsp:nvSpPr>
        <dsp:cNvPr id="0" name=""/>
        <dsp:cNvSpPr/>
      </dsp:nvSpPr>
      <dsp:spPr>
        <a:xfrm>
          <a:off x="1041" y="838721"/>
          <a:ext cx="2437804" cy="1218902"/>
        </a:xfrm>
        <a:prstGeom prst="roundRect">
          <a:avLst>
            <a:gd name="adj" fmla="val 10000"/>
          </a:avLst>
        </a:prstGeom>
        <a:solidFill>
          <a:schemeClr val="accent1">
            <a:shade val="8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dirty="0" smtClean="0"/>
            <a:t>Efficient Teaming Process</a:t>
          </a:r>
          <a:endParaRPr lang="en-US" sz="2400" kern="1200" dirty="0"/>
        </a:p>
      </dsp:txBody>
      <dsp:txXfrm>
        <a:off x="36741" y="874421"/>
        <a:ext cx="2366404" cy="1147502"/>
      </dsp:txXfrm>
    </dsp:sp>
    <dsp:sp modelId="{A8C8BD24-6F0A-4242-8B90-8AE998D1CCD7}">
      <dsp:nvSpPr>
        <dsp:cNvPr id="0" name=""/>
        <dsp:cNvSpPr/>
      </dsp:nvSpPr>
      <dsp:spPr>
        <a:xfrm>
          <a:off x="244822" y="2057623"/>
          <a:ext cx="243780" cy="914176"/>
        </a:xfrm>
        <a:custGeom>
          <a:avLst/>
          <a:gdLst/>
          <a:ahLst/>
          <a:cxnLst/>
          <a:rect l="0" t="0" r="0" b="0"/>
          <a:pathLst>
            <a:path>
              <a:moveTo>
                <a:pt x="0" y="0"/>
              </a:moveTo>
              <a:lnTo>
                <a:pt x="0" y="914176"/>
              </a:lnTo>
              <a:lnTo>
                <a:pt x="243780" y="914176"/>
              </a:lnTo>
            </a:path>
          </a:pathLst>
        </a:custGeom>
        <a:noFill/>
        <a:ln w="48000" cap="flat" cmpd="thickThin"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5A8CDE-34D9-4291-B2DF-64421288E6A8}">
      <dsp:nvSpPr>
        <dsp:cNvPr id="0" name=""/>
        <dsp:cNvSpPr/>
      </dsp:nvSpPr>
      <dsp:spPr>
        <a:xfrm>
          <a:off x="488602" y="2362349"/>
          <a:ext cx="1950243" cy="1218902"/>
        </a:xfrm>
        <a:prstGeom prst="roundRect">
          <a:avLst>
            <a:gd name="adj" fmla="val 10000"/>
          </a:avLst>
        </a:prstGeom>
        <a:solidFill>
          <a:schemeClr val="lt1">
            <a:alpha val="90000"/>
            <a:hueOff val="0"/>
            <a:satOff val="0"/>
            <a:lumOff val="0"/>
            <a:alphaOff val="0"/>
          </a:schemeClr>
        </a:solidFill>
        <a:ln w="48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latin typeface="Maiandra GD" panose="020E0502030308020204" pitchFamily="34" charset="0"/>
            </a:rPr>
            <a:t>Clear roles, procedures &amp; responsibilities</a:t>
          </a:r>
          <a:endParaRPr lang="en-US" sz="2000" kern="1200" dirty="0">
            <a:latin typeface="Maiandra GD" panose="020E0502030308020204" pitchFamily="34" charset="0"/>
          </a:endParaRPr>
        </a:p>
      </dsp:txBody>
      <dsp:txXfrm>
        <a:off x="524302" y="2398049"/>
        <a:ext cx="1878843" cy="1147502"/>
      </dsp:txXfrm>
    </dsp:sp>
    <dsp:sp modelId="{1721482A-90CD-49FD-B96A-51435675D6D7}">
      <dsp:nvSpPr>
        <dsp:cNvPr id="0" name=""/>
        <dsp:cNvSpPr/>
      </dsp:nvSpPr>
      <dsp:spPr>
        <a:xfrm>
          <a:off x="3048297" y="838721"/>
          <a:ext cx="2437804" cy="1218902"/>
        </a:xfrm>
        <a:prstGeom prst="roundRect">
          <a:avLst>
            <a:gd name="adj" fmla="val 10000"/>
          </a:avLst>
        </a:prstGeom>
        <a:solidFill>
          <a:schemeClr val="accent1">
            <a:shade val="80000"/>
            <a:hueOff val="153123"/>
            <a:satOff val="-2196"/>
            <a:lumOff val="12807"/>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dirty="0" smtClean="0">
              <a:latin typeface="Maiandra GD" panose="020E0502030308020204" pitchFamily="34" charset="0"/>
            </a:rPr>
            <a:t>Intervention Focused</a:t>
          </a:r>
          <a:endParaRPr lang="en-US" sz="2400" kern="1200" dirty="0">
            <a:latin typeface="Maiandra GD" panose="020E0502030308020204" pitchFamily="34" charset="0"/>
          </a:endParaRPr>
        </a:p>
      </dsp:txBody>
      <dsp:txXfrm>
        <a:off x="3083997" y="874421"/>
        <a:ext cx="2366404" cy="1147502"/>
      </dsp:txXfrm>
    </dsp:sp>
    <dsp:sp modelId="{DBB17959-2307-4050-80D6-80B87919BA76}">
      <dsp:nvSpPr>
        <dsp:cNvPr id="0" name=""/>
        <dsp:cNvSpPr/>
      </dsp:nvSpPr>
      <dsp:spPr>
        <a:xfrm>
          <a:off x="3292078" y="2057623"/>
          <a:ext cx="243780" cy="914176"/>
        </a:xfrm>
        <a:custGeom>
          <a:avLst/>
          <a:gdLst/>
          <a:ahLst/>
          <a:cxnLst/>
          <a:rect l="0" t="0" r="0" b="0"/>
          <a:pathLst>
            <a:path>
              <a:moveTo>
                <a:pt x="0" y="0"/>
              </a:moveTo>
              <a:lnTo>
                <a:pt x="0" y="914176"/>
              </a:lnTo>
              <a:lnTo>
                <a:pt x="243780" y="914176"/>
              </a:lnTo>
            </a:path>
          </a:pathLst>
        </a:custGeom>
        <a:noFill/>
        <a:ln w="48000" cap="flat" cmpd="thickThin"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9B92FB-CA2E-4A95-8F4B-3344973D259F}">
      <dsp:nvSpPr>
        <dsp:cNvPr id="0" name=""/>
        <dsp:cNvSpPr/>
      </dsp:nvSpPr>
      <dsp:spPr>
        <a:xfrm>
          <a:off x="3535858" y="2362349"/>
          <a:ext cx="1950243" cy="1218902"/>
        </a:xfrm>
        <a:prstGeom prst="roundRect">
          <a:avLst>
            <a:gd name="adj" fmla="val 10000"/>
          </a:avLst>
        </a:prstGeom>
        <a:solidFill>
          <a:schemeClr val="lt1">
            <a:alpha val="90000"/>
            <a:hueOff val="0"/>
            <a:satOff val="0"/>
            <a:lumOff val="0"/>
            <a:alphaOff val="0"/>
          </a:schemeClr>
        </a:solidFill>
        <a:ln w="48000" cap="flat" cmpd="thickThin"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100000"/>
            </a:lnSpc>
            <a:spcBef>
              <a:spcPct val="0"/>
            </a:spcBef>
            <a:spcAft>
              <a:spcPts val="0"/>
            </a:spcAft>
          </a:pPr>
          <a:r>
            <a:rPr lang="en-US" sz="2000" kern="1200" dirty="0" smtClean="0">
              <a:latin typeface="Maiandra GD" panose="020E0502030308020204" pitchFamily="34" charset="0"/>
            </a:rPr>
            <a:t>Linked to Continuum of Interventions</a:t>
          </a:r>
          <a:endParaRPr lang="en-US" sz="2000" kern="1200" dirty="0">
            <a:latin typeface="Maiandra GD" panose="020E0502030308020204" pitchFamily="34" charset="0"/>
          </a:endParaRPr>
        </a:p>
      </dsp:txBody>
      <dsp:txXfrm>
        <a:off x="3571558" y="2398049"/>
        <a:ext cx="1878843" cy="1147502"/>
      </dsp:txXfrm>
    </dsp:sp>
    <dsp:sp modelId="{D1B629F4-3903-4BE6-B492-363F52ED5535}">
      <dsp:nvSpPr>
        <dsp:cNvPr id="0" name=""/>
        <dsp:cNvSpPr/>
      </dsp:nvSpPr>
      <dsp:spPr>
        <a:xfrm>
          <a:off x="3292078" y="2057623"/>
          <a:ext cx="243780" cy="2514004"/>
        </a:xfrm>
        <a:custGeom>
          <a:avLst/>
          <a:gdLst/>
          <a:ahLst/>
          <a:cxnLst/>
          <a:rect l="0" t="0" r="0" b="0"/>
          <a:pathLst>
            <a:path>
              <a:moveTo>
                <a:pt x="0" y="0"/>
              </a:moveTo>
              <a:lnTo>
                <a:pt x="0" y="2514004"/>
              </a:lnTo>
              <a:lnTo>
                <a:pt x="243780" y="2514004"/>
              </a:lnTo>
            </a:path>
          </a:pathLst>
        </a:custGeom>
        <a:noFill/>
        <a:ln w="48000" cap="flat" cmpd="thickThin"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133A41-036D-4AC4-A862-6F024864B5C0}">
      <dsp:nvSpPr>
        <dsp:cNvPr id="0" name=""/>
        <dsp:cNvSpPr/>
      </dsp:nvSpPr>
      <dsp:spPr>
        <a:xfrm>
          <a:off x="3535858" y="3885977"/>
          <a:ext cx="1950243" cy="1371301"/>
        </a:xfrm>
        <a:prstGeom prst="roundRect">
          <a:avLst>
            <a:gd name="adj" fmla="val 10000"/>
          </a:avLst>
        </a:prstGeom>
        <a:solidFill>
          <a:schemeClr val="lt1">
            <a:alpha val="90000"/>
            <a:hueOff val="0"/>
            <a:satOff val="0"/>
            <a:lumOff val="0"/>
            <a:alphaOff val="0"/>
          </a:schemeClr>
        </a:solidFill>
        <a:ln w="48000" cap="flat" cmpd="thickThin"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100000"/>
            </a:lnSpc>
            <a:spcBef>
              <a:spcPct val="0"/>
            </a:spcBef>
            <a:spcAft>
              <a:spcPts val="0"/>
            </a:spcAft>
          </a:pPr>
          <a:r>
            <a:rPr lang="en-US" sz="2000" kern="1200" dirty="0" smtClean="0">
              <a:latin typeface="Maiandra GD" panose="020E0502030308020204" pitchFamily="34" charset="0"/>
            </a:rPr>
            <a:t>Try Tier II Interventions first! …then, if needed: Tier III</a:t>
          </a:r>
          <a:endParaRPr lang="en-US" sz="2000" kern="1200" dirty="0">
            <a:latin typeface="Maiandra GD" panose="020E0502030308020204" pitchFamily="34" charset="0"/>
          </a:endParaRPr>
        </a:p>
      </dsp:txBody>
      <dsp:txXfrm>
        <a:off x="3576022" y="3926141"/>
        <a:ext cx="1869915" cy="1290973"/>
      </dsp:txXfrm>
    </dsp:sp>
    <dsp:sp modelId="{A81C03FD-9CE9-4210-A873-5DF8013D08E7}">
      <dsp:nvSpPr>
        <dsp:cNvPr id="0" name=""/>
        <dsp:cNvSpPr/>
      </dsp:nvSpPr>
      <dsp:spPr>
        <a:xfrm>
          <a:off x="6095553" y="838721"/>
          <a:ext cx="2437804" cy="1218902"/>
        </a:xfrm>
        <a:prstGeom prst="roundRect">
          <a:avLst>
            <a:gd name="adj" fmla="val 10000"/>
          </a:avLst>
        </a:prstGeom>
        <a:solidFill>
          <a:schemeClr val="accent1">
            <a:shade val="80000"/>
            <a:hueOff val="306246"/>
            <a:satOff val="-4392"/>
            <a:lumOff val="25615"/>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n-US" sz="2400" kern="1200" dirty="0" smtClean="0">
              <a:latin typeface="Maiandra GD" panose="020E0502030308020204" pitchFamily="34" charset="0"/>
            </a:rPr>
            <a:t>Data Focused &amp; </a:t>
          </a:r>
          <a:r>
            <a:rPr lang="en-US" sz="2400" u="none" kern="1200" dirty="0" smtClean="0">
              <a:latin typeface="Maiandra GD" panose="020E0502030308020204" pitchFamily="34" charset="0"/>
            </a:rPr>
            <a:t>Early Identification</a:t>
          </a:r>
          <a:endParaRPr lang="en-US" sz="2400" u="none" kern="1200" dirty="0">
            <a:latin typeface="Maiandra GD" panose="020E0502030308020204" pitchFamily="34" charset="0"/>
          </a:endParaRPr>
        </a:p>
      </dsp:txBody>
      <dsp:txXfrm>
        <a:off x="6131253" y="874421"/>
        <a:ext cx="2366404" cy="1147502"/>
      </dsp:txXfrm>
    </dsp:sp>
    <dsp:sp modelId="{2845EAB9-7D5F-4157-B3A9-993A543BB8A0}">
      <dsp:nvSpPr>
        <dsp:cNvPr id="0" name=""/>
        <dsp:cNvSpPr/>
      </dsp:nvSpPr>
      <dsp:spPr>
        <a:xfrm>
          <a:off x="6339333" y="2057623"/>
          <a:ext cx="243780" cy="914176"/>
        </a:xfrm>
        <a:custGeom>
          <a:avLst/>
          <a:gdLst/>
          <a:ahLst/>
          <a:cxnLst/>
          <a:rect l="0" t="0" r="0" b="0"/>
          <a:pathLst>
            <a:path>
              <a:moveTo>
                <a:pt x="0" y="0"/>
              </a:moveTo>
              <a:lnTo>
                <a:pt x="0" y="914176"/>
              </a:lnTo>
              <a:lnTo>
                <a:pt x="243780" y="914176"/>
              </a:lnTo>
            </a:path>
          </a:pathLst>
        </a:custGeom>
        <a:noFill/>
        <a:ln w="48000" cap="flat" cmpd="thickThin"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EBCF58-C97A-4EAB-82C5-F34E8CEF5C04}">
      <dsp:nvSpPr>
        <dsp:cNvPr id="0" name=""/>
        <dsp:cNvSpPr/>
      </dsp:nvSpPr>
      <dsp:spPr>
        <a:xfrm>
          <a:off x="6583114" y="2362349"/>
          <a:ext cx="1950243" cy="1218902"/>
        </a:xfrm>
        <a:prstGeom prst="roundRect">
          <a:avLst>
            <a:gd name="adj" fmla="val 10000"/>
          </a:avLst>
        </a:prstGeom>
        <a:solidFill>
          <a:schemeClr val="lt1">
            <a:alpha val="90000"/>
            <a:hueOff val="0"/>
            <a:satOff val="0"/>
            <a:lumOff val="0"/>
            <a:alphaOff val="0"/>
          </a:schemeClr>
        </a:solidFill>
        <a:ln w="48000" cap="flat" cmpd="thickThin"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latin typeface="Maiandra GD" panose="020E0502030308020204" pitchFamily="34" charset="0"/>
            </a:rPr>
            <a:t>Progress monitoring</a:t>
          </a:r>
          <a:endParaRPr lang="en-US" sz="2000" kern="1200" dirty="0">
            <a:latin typeface="Maiandra GD" panose="020E0502030308020204" pitchFamily="34" charset="0"/>
          </a:endParaRPr>
        </a:p>
      </dsp:txBody>
      <dsp:txXfrm>
        <a:off x="6618814" y="2398049"/>
        <a:ext cx="1878843" cy="1147502"/>
      </dsp:txXfrm>
    </dsp:sp>
    <dsp:sp modelId="{5FF5023A-43F6-4A53-9A2F-158F0F52C194}">
      <dsp:nvSpPr>
        <dsp:cNvPr id="0" name=""/>
        <dsp:cNvSpPr/>
      </dsp:nvSpPr>
      <dsp:spPr>
        <a:xfrm>
          <a:off x="6339333" y="2057623"/>
          <a:ext cx="243780" cy="2513778"/>
        </a:xfrm>
        <a:custGeom>
          <a:avLst/>
          <a:gdLst/>
          <a:ahLst/>
          <a:cxnLst/>
          <a:rect l="0" t="0" r="0" b="0"/>
          <a:pathLst>
            <a:path>
              <a:moveTo>
                <a:pt x="0" y="0"/>
              </a:moveTo>
              <a:lnTo>
                <a:pt x="0" y="2513778"/>
              </a:lnTo>
              <a:lnTo>
                <a:pt x="243780" y="2513778"/>
              </a:lnTo>
            </a:path>
          </a:pathLst>
        </a:custGeom>
        <a:noFill/>
        <a:ln w="48000" cap="flat" cmpd="thickThin"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F7B896-352D-44AE-99B7-3B0770AC6952}">
      <dsp:nvSpPr>
        <dsp:cNvPr id="0" name=""/>
        <dsp:cNvSpPr/>
      </dsp:nvSpPr>
      <dsp:spPr>
        <a:xfrm>
          <a:off x="6583114" y="3885977"/>
          <a:ext cx="1950243" cy="1370850"/>
        </a:xfrm>
        <a:prstGeom prst="roundRect">
          <a:avLst>
            <a:gd name="adj" fmla="val 10000"/>
          </a:avLst>
        </a:prstGeom>
        <a:solidFill>
          <a:schemeClr val="lt1">
            <a:alpha val="90000"/>
            <a:hueOff val="0"/>
            <a:satOff val="0"/>
            <a:lumOff val="0"/>
            <a:alphaOff val="0"/>
          </a:schemeClr>
        </a:solidFill>
        <a:ln w="48000" cap="flat" cmpd="thickThin"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latin typeface="Maiandra GD" panose="020E0502030308020204" pitchFamily="34" charset="0"/>
            </a:rPr>
            <a:t>Student identification through systematic screening</a:t>
          </a:r>
          <a:endParaRPr lang="en-US" sz="2000" kern="1200" dirty="0">
            <a:latin typeface="Maiandra GD" panose="020E0502030308020204" pitchFamily="34" charset="0"/>
          </a:endParaRPr>
        </a:p>
      </dsp:txBody>
      <dsp:txXfrm>
        <a:off x="6623265" y="3926128"/>
        <a:ext cx="1869941" cy="1290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BC1F7-C2BD-4830-BEBE-FB3D19D3B6EC}">
      <dsp:nvSpPr>
        <dsp:cNvPr id="0" name=""/>
        <dsp:cNvSpPr/>
      </dsp:nvSpPr>
      <dsp:spPr>
        <a:xfrm rot="21300000">
          <a:off x="23851" y="1615102"/>
          <a:ext cx="7724697" cy="884594"/>
        </a:xfrm>
        <a:prstGeom prst="mathMinus">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6198-49AF-4847-B1D7-16C4EA0E3C1F}">
      <dsp:nvSpPr>
        <dsp:cNvPr id="0" name=""/>
        <dsp:cNvSpPr/>
      </dsp:nvSpPr>
      <dsp:spPr>
        <a:xfrm>
          <a:off x="932688" y="205740"/>
          <a:ext cx="2331720" cy="1645920"/>
        </a:xfrm>
        <a:prstGeom prst="down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4407E-FCC8-48AB-94AA-6A966F86138D}">
      <dsp:nvSpPr>
        <dsp:cNvPr id="0" name=""/>
        <dsp:cNvSpPr/>
      </dsp:nvSpPr>
      <dsp:spPr>
        <a:xfrm>
          <a:off x="4119372" y="0"/>
          <a:ext cx="2487168" cy="1728216"/>
        </a:xfrm>
        <a:prstGeom prst="rect">
          <a:avLst/>
        </a:prstGeom>
        <a:solidFill>
          <a:srgbClr val="FFFFCC"/>
        </a:solidFill>
        <a:ln>
          <a:solidFill>
            <a:schemeClr val="accent1">
              <a:shade val="95000"/>
              <a:satMod val="105000"/>
            </a:schemeClr>
          </a:solid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en-US" sz="2200" b="1" i="0" kern="1200" dirty="0" smtClean="0">
              <a:latin typeface="Maiandra GD" panose="020E0502030308020204" pitchFamily="34" charset="0"/>
            </a:rPr>
            <a:t>INTERVENTION TEAM: </a:t>
          </a:r>
          <a:r>
            <a:rPr lang="en-US" sz="2200" b="0" i="0" kern="1200" dirty="0" smtClean="0">
              <a:latin typeface="Maiandra GD" panose="020E0502030308020204" pitchFamily="34" charset="0"/>
            </a:rPr>
            <a:t>Evaluate/Problem Solve/Intervene</a:t>
          </a:r>
          <a:endParaRPr lang="en-US" sz="2200" b="0" i="0" kern="1200" dirty="0">
            <a:latin typeface="Maiandra GD" panose="020E0502030308020204" pitchFamily="34" charset="0"/>
          </a:endParaRPr>
        </a:p>
      </dsp:txBody>
      <dsp:txXfrm>
        <a:off x="4119372" y="0"/>
        <a:ext cx="2487168" cy="1728216"/>
      </dsp:txXfrm>
    </dsp:sp>
    <dsp:sp modelId="{997B89FF-3CE6-4AD0-AEEB-35BD6DA4EEB9}">
      <dsp:nvSpPr>
        <dsp:cNvPr id="0" name=""/>
        <dsp:cNvSpPr/>
      </dsp:nvSpPr>
      <dsp:spPr>
        <a:xfrm>
          <a:off x="4507991" y="2263140"/>
          <a:ext cx="2331720" cy="1645920"/>
        </a:xfrm>
        <a:prstGeom prst="up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31A3EB-D032-429E-A77A-342FF88802F5}">
      <dsp:nvSpPr>
        <dsp:cNvPr id="0" name=""/>
        <dsp:cNvSpPr/>
      </dsp:nvSpPr>
      <dsp:spPr>
        <a:xfrm>
          <a:off x="1165860" y="2386584"/>
          <a:ext cx="2487168" cy="1728216"/>
        </a:xfrm>
        <a:prstGeom prst="rect">
          <a:avLst/>
        </a:prstGeom>
        <a:noFill/>
        <a:ln>
          <a:solidFill>
            <a:schemeClr val="accent1">
              <a:shade val="95000"/>
              <a:satMod val="105000"/>
            </a:schemeClr>
          </a:solid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latin typeface="Maiandra GD" panose="020E0502030308020204" pitchFamily="34" charset="0"/>
            </a:rPr>
            <a:t>"Old Model":</a:t>
          </a:r>
        </a:p>
        <a:p>
          <a:pPr lvl="0" algn="ctr" defTabSz="1066800" rtl="0">
            <a:lnSpc>
              <a:spcPct val="90000"/>
            </a:lnSpc>
            <a:spcBef>
              <a:spcPct val="0"/>
            </a:spcBef>
            <a:spcAft>
              <a:spcPct val="35000"/>
            </a:spcAft>
          </a:pPr>
          <a:r>
            <a:rPr lang="en-US" sz="2400" b="0" kern="1200" dirty="0" smtClean="0">
              <a:latin typeface="Maiandra GD" panose="020E0502030308020204" pitchFamily="34" charset="0"/>
            </a:rPr>
            <a:t>Test/Label/Place</a:t>
          </a:r>
        </a:p>
      </dsp:txBody>
      <dsp:txXfrm>
        <a:off x="1165860" y="2386584"/>
        <a:ext cx="2487168" cy="17282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BC1F7-C2BD-4830-BEBE-FB3D19D3B6EC}">
      <dsp:nvSpPr>
        <dsp:cNvPr id="0" name=""/>
        <dsp:cNvSpPr/>
      </dsp:nvSpPr>
      <dsp:spPr>
        <a:xfrm rot="21300000">
          <a:off x="23851" y="1615102"/>
          <a:ext cx="7724697" cy="884594"/>
        </a:xfrm>
        <a:prstGeom prst="mathMinus">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6198-49AF-4847-B1D7-16C4EA0E3C1F}">
      <dsp:nvSpPr>
        <dsp:cNvPr id="0" name=""/>
        <dsp:cNvSpPr/>
      </dsp:nvSpPr>
      <dsp:spPr>
        <a:xfrm>
          <a:off x="932688" y="205740"/>
          <a:ext cx="2331720" cy="1645920"/>
        </a:xfrm>
        <a:prstGeom prst="down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4407E-FCC8-48AB-94AA-6A966F86138D}">
      <dsp:nvSpPr>
        <dsp:cNvPr id="0" name=""/>
        <dsp:cNvSpPr/>
      </dsp:nvSpPr>
      <dsp:spPr>
        <a:xfrm>
          <a:off x="4119372" y="0"/>
          <a:ext cx="2487168" cy="1728216"/>
        </a:xfrm>
        <a:prstGeom prst="rect">
          <a:avLst/>
        </a:prstGeom>
        <a:solidFill>
          <a:srgbClr val="FFFFCC"/>
        </a:solidFill>
        <a:ln>
          <a:solidFill>
            <a:schemeClr val="accent1">
              <a:shade val="95000"/>
              <a:satMod val="105000"/>
            </a:schemeClr>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i="0" kern="1200" dirty="0" smtClean="0">
              <a:latin typeface="Maiandra GD" panose="020E0502030308020204" pitchFamily="34" charset="0"/>
            </a:rPr>
            <a:t>INTERVENTION TEAM: </a:t>
          </a:r>
          <a:r>
            <a:rPr lang="en-US" sz="2000" b="0" i="0" kern="1200" dirty="0" smtClean="0">
              <a:latin typeface="Maiandra GD" panose="020E0502030308020204" pitchFamily="34" charset="0"/>
            </a:rPr>
            <a:t>Services for all students (including SPED students)</a:t>
          </a:r>
          <a:endParaRPr lang="en-US" sz="2000" b="0" i="0" kern="1200" dirty="0">
            <a:latin typeface="Maiandra GD" panose="020E0502030308020204" pitchFamily="34" charset="0"/>
          </a:endParaRPr>
        </a:p>
      </dsp:txBody>
      <dsp:txXfrm>
        <a:off x="4119372" y="0"/>
        <a:ext cx="2487168" cy="1728216"/>
      </dsp:txXfrm>
    </dsp:sp>
    <dsp:sp modelId="{997B89FF-3CE6-4AD0-AEEB-35BD6DA4EEB9}">
      <dsp:nvSpPr>
        <dsp:cNvPr id="0" name=""/>
        <dsp:cNvSpPr/>
      </dsp:nvSpPr>
      <dsp:spPr>
        <a:xfrm>
          <a:off x="4507991" y="2263140"/>
          <a:ext cx="2331720" cy="1645920"/>
        </a:xfrm>
        <a:prstGeom prst="up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31A3EB-D032-429E-A77A-342FF88802F5}">
      <dsp:nvSpPr>
        <dsp:cNvPr id="0" name=""/>
        <dsp:cNvSpPr/>
      </dsp:nvSpPr>
      <dsp:spPr>
        <a:xfrm>
          <a:off x="1165860" y="2386584"/>
          <a:ext cx="2487168" cy="1728216"/>
        </a:xfrm>
        <a:prstGeom prst="rect">
          <a:avLst/>
        </a:prstGeom>
        <a:noFill/>
        <a:ln>
          <a:solidFill>
            <a:schemeClr val="accent1">
              <a:shade val="95000"/>
              <a:satMod val="105000"/>
            </a:schemeClr>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t>"</a:t>
          </a:r>
          <a:r>
            <a:rPr lang="en-US" sz="2000" b="1" kern="1200" dirty="0" smtClean="0">
              <a:latin typeface="Maiandra GD" panose="020E0502030308020204" pitchFamily="34" charset="0"/>
            </a:rPr>
            <a:t>Old Model":</a:t>
          </a:r>
        </a:p>
        <a:p>
          <a:pPr lvl="0" algn="ctr" defTabSz="889000" rtl="0">
            <a:lnSpc>
              <a:spcPct val="90000"/>
            </a:lnSpc>
            <a:spcBef>
              <a:spcPct val="0"/>
            </a:spcBef>
            <a:spcAft>
              <a:spcPct val="35000"/>
            </a:spcAft>
          </a:pPr>
          <a:r>
            <a:rPr lang="en-US" sz="2000" b="0" kern="1200" dirty="0" smtClean="0">
              <a:latin typeface="Maiandra GD" panose="020E0502030308020204" pitchFamily="34" charset="0"/>
            </a:rPr>
            <a:t>Focus on only special education</a:t>
          </a:r>
        </a:p>
      </dsp:txBody>
      <dsp:txXfrm>
        <a:off x="1165860" y="2386584"/>
        <a:ext cx="2487168" cy="17282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BC1F7-C2BD-4830-BEBE-FB3D19D3B6EC}">
      <dsp:nvSpPr>
        <dsp:cNvPr id="0" name=""/>
        <dsp:cNvSpPr/>
      </dsp:nvSpPr>
      <dsp:spPr>
        <a:xfrm rot="21300000">
          <a:off x="23851" y="1615102"/>
          <a:ext cx="7724697" cy="884594"/>
        </a:xfrm>
        <a:prstGeom prst="mathMinus">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6198-49AF-4847-B1D7-16C4EA0E3C1F}">
      <dsp:nvSpPr>
        <dsp:cNvPr id="0" name=""/>
        <dsp:cNvSpPr/>
      </dsp:nvSpPr>
      <dsp:spPr>
        <a:xfrm>
          <a:off x="932688" y="205740"/>
          <a:ext cx="2331720" cy="1645920"/>
        </a:xfrm>
        <a:prstGeom prst="down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4407E-FCC8-48AB-94AA-6A966F86138D}">
      <dsp:nvSpPr>
        <dsp:cNvPr id="0" name=""/>
        <dsp:cNvSpPr/>
      </dsp:nvSpPr>
      <dsp:spPr>
        <a:xfrm>
          <a:off x="3715518" y="0"/>
          <a:ext cx="3294875" cy="1728216"/>
        </a:xfrm>
        <a:prstGeom prst="rect">
          <a:avLst/>
        </a:prstGeom>
        <a:solidFill>
          <a:srgbClr val="FFFFCC"/>
        </a:solidFill>
        <a:ln>
          <a:solidFill>
            <a:schemeClr val="accent1">
              <a:shade val="95000"/>
              <a:satMod val="105000"/>
            </a:schemeClr>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i="0" kern="1200" dirty="0" smtClean="0">
              <a:latin typeface="Maiandra GD" panose="020E0502030308020204" pitchFamily="34" charset="0"/>
            </a:rPr>
            <a:t>INTERVENTION TEAM: </a:t>
          </a:r>
          <a:r>
            <a:rPr lang="en-US" sz="2000" b="0" i="0" kern="1200" dirty="0" smtClean="0">
              <a:latin typeface="Maiandra GD" panose="020E0502030308020204" pitchFamily="34" charset="0"/>
            </a:rPr>
            <a:t>Teacher input gathered ahead of time; meetings serve a coordinating &amp; monitoring function</a:t>
          </a:r>
          <a:endParaRPr lang="en-US" sz="2000" b="0" i="0" kern="1200" dirty="0">
            <a:latin typeface="Maiandra GD" panose="020E0502030308020204" pitchFamily="34" charset="0"/>
          </a:endParaRPr>
        </a:p>
      </dsp:txBody>
      <dsp:txXfrm>
        <a:off x="3715518" y="0"/>
        <a:ext cx="3294875" cy="1728216"/>
      </dsp:txXfrm>
    </dsp:sp>
    <dsp:sp modelId="{997B89FF-3CE6-4AD0-AEEB-35BD6DA4EEB9}">
      <dsp:nvSpPr>
        <dsp:cNvPr id="0" name=""/>
        <dsp:cNvSpPr/>
      </dsp:nvSpPr>
      <dsp:spPr>
        <a:xfrm>
          <a:off x="4571997" y="2133606"/>
          <a:ext cx="2331720" cy="1645920"/>
        </a:xfrm>
        <a:prstGeom prst="up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31A3EB-D032-429E-A77A-342FF88802F5}">
      <dsp:nvSpPr>
        <dsp:cNvPr id="0" name=""/>
        <dsp:cNvSpPr/>
      </dsp:nvSpPr>
      <dsp:spPr>
        <a:xfrm>
          <a:off x="1165860" y="2386584"/>
          <a:ext cx="2487168" cy="1728216"/>
        </a:xfrm>
        <a:prstGeom prst="rect">
          <a:avLst/>
        </a:prstGeom>
        <a:noFill/>
        <a:ln>
          <a:solidFill>
            <a:schemeClr val="accent1">
              <a:shade val="95000"/>
              <a:satMod val="105000"/>
            </a:schemeClr>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latin typeface="Maiandra GD" panose="020E0502030308020204" pitchFamily="34" charset="0"/>
            </a:rPr>
            <a:t>"Old Model": </a:t>
          </a:r>
          <a:r>
            <a:rPr lang="en-US" sz="2000" b="0" kern="1200" dirty="0" smtClean="0">
              <a:latin typeface="Maiandra GD" panose="020E0502030308020204" pitchFamily="34" charset="0"/>
            </a:rPr>
            <a:t>Primary focus spending entire meeting on one student</a:t>
          </a:r>
        </a:p>
      </dsp:txBody>
      <dsp:txXfrm>
        <a:off x="1165860" y="2386584"/>
        <a:ext cx="2487168" cy="172821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D5C20B00-9174-4C73-B5D8-44CB6ED81B82}" type="datetimeFigureOut">
              <a:rPr lang="en-US" smtClean="0"/>
              <a:t>6/23/2017</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63BCFA6C-7A76-43B6-B0C6-8649FB0B6EC8}" type="slidenum">
              <a:rPr lang="en-US" smtClean="0"/>
              <a:t>‹#›</a:t>
            </a:fld>
            <a:endParaRPr lang="en-US"/>
          </a:p>
        </p:txBody>
      </p:sp>
    </p:spTree>
    <p:extLst>
      <p:ext uri="{BB962C8B-B14F-4D97-AF65-F5344CB8AC3E}">
        <p14:creationId xmlns:p14="http://schemas.microsoft.com/office/powerpoint/2010/main" val="116288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AEA7B537-F7AB-4715-B43F-F2F1AE00B141}" type="datetimeFigureOut">
              <a:rPr lang="en-US" smtClean="0"/>
              <a:t>6/23/2017</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553DB370-5C46-43CC-96B8-15EA639AEC4B}" type="slidenum">
              <a:rPr lang="en-US" smtClean="0"/>
              <a:t>‹#›</a:t>
            </a:fld>
            <a:endParaRPr lang="en-US"/>
          </a:p>
        </p:txBody>
      </p:sp>
    </p:spTree>
    <p:extLst>
      <p:ext uri="{BB962C8B-B14F-4D97-AF65-F5344CB8AC3E}">
        <p14:creationId xmlns:p14="http://schemas.microsoft.com/office/powerpoint/2010/main" val="100270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8F2C27E5-2081-49D8-BC94-DB906F7DCBA5}" type="slidenum">
              <a:rPr lang="en-US">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Remind site teams that teaching the expectations</a:t>
            </a:r>
            <a:r>
              <a:rPr lang="en-US" baseline="0" dirty="0" smtClean="0"/>
              <a:t> includes classroom routines.</a:t>
            </a:r>
            <a:endParaRPr lang="en-US" dirty="0" smtClean="0"/>
          </a:p>
        </p:txBody>
      </p:sp>
      <p:sp>
        <p:nvSpPr>
          <p:cNvPr id="4" name="Slide Number Placeholder 3"/>
          <p:cNvSpPr>
            <a:spLocks noGrp="1"/>
          </p:cNvSpPr>
          <p:nvPr>
            <p:ph type="sldNum" sz="quarter" idx="10"/>
          </p:nvPr>
        </p:nvSpPr>
        <p:spPr/>
        <p:txBody>
          <a:bodyPr/>
          <a:lstStyle/>
          <a:p>
            <a:fld id="{B035FFD5-E837-4367-9E3E-0E1EC0CF8730}" type="slidenum">
              <a:rPr lang="en-US" smtClean="0"/>
              <a:pPr/>
              <a:t>13</a:t>
            </a:fld>
            <a:endParaRPr lang="en-US"/>
          </a:p>
        </p:txBody>
      </p:sp>
    </p:spTree>
    <p:extLst>
      <p:ext uri="{BB962C8B-B14F-4D97-AF65-F5344CB8AC3E}">
        <p14:creationId xmlns:p14="http://schemas.microsoft.com/office/powerpoint/2010/main" val="125101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Ask teams to reflect</a:t>
            </a:r>
            <a:r>
              <a:rPr lang="en-US" baseline="0" dirty="0" smtClean="0"/>
              <a:t> for 5 minutes and then get their feedback.  Then bring up orange square information and talk about the sources of data.</a:t>
            </a:r>
            <a:endParaRPr lang="en-US" dirty="0" smtClean="0"/>
          </a:p>
          <a:p>
            <a:endParaRPr lang="en-US" dirty="0" smtClean="0"/>
          </a:p>
          <a:p>
            <a:r>
              <a:rPr lang="en-US" dirty="0" smtClean="0"/>
              <a:t>Often times teachers on the team</a:t>
            </a:r>
            <a:r>
              <a:rPr lang="en-US" baseline="0" dirty="0" smtClean="0"/>
              <a:t> are aware of what they do in their classrooms, but not what other teachers do.  Refer back to the TFI data sources. (Staff handbook, informal walkthroughs, progress monitoring and individual classroom-(behaviorist data, admin observations, coach observations)  Many times it is the admin who has walkthrough or individual classroom data.</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8175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a:t>
            </a:r>
            <a:r>
              <a:rPr lang="en-US" baseline="0" dirty="0" smtClean="0"/>
              <a:t> assessment includes the researched evidence-based features of classroom management that align with PBIS essential features.  The intent is to create an opportunity for staff to reflect on their own practices.  They can take it anonymously at a staff meeting and then the PBIS team can tally areas that need additional professional development or training.</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3388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is a suggested use</a:t>
            </a:r>
            <a:r>
              <a:rPr lang="en-US" baseline="0" dirty="0" smtClean="0"/>
              <a:t> of this form.</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425487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 possible way that the form can be used as a data source to create meaningful opportunities</a:t>
            </a:r>
            <a:r>
              <a:rPr lang="en-US" baseline="0" dirty="0" smtClean="0"/>
              <a:t> for professional development for the staff.</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36123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18</a:t>
            </a:fld>
            <a:endParaRPr lang="en-US" altLang="en-US">
              <a:solidFill>
                <a:prstClr val="black"/>
              </a:solidFill>
              <a:latin typeface="Calibri"/>
            </a:endParaRPr>
          </a:p>
        </p:txBody>
      </p:sp>
    </p:spTree>
    <p:extLst>
      <p:ext uri="{BB962C8B-B14F-4D97-AF65-F5344CB8AC3E}">
        <p14:creationId xmlns:p14="http://schemas.microsoft.com/office/powerpoint/2010/main" val="3406665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pPr defTabSz="462229">
              <a:defRPr/>
            </a:pPr>
            <a:r>
              <a:rPr lang="en-US" dirty="0" smtClean="0"/>
              <a:t>Give overview of the definition.</a:t>
            </a:r>
            <a:r>
              <a:rPr lang="en-US" baseline="0" dirty="0" smtClean="0"/>
              <a:t>  Many of us do this without even thinking about it.  The research supports the importance of giving students opportunities to respond and how it correlates with student engagement.</a:t>
            </a:r>
            <a:endParaRPr dirty="0"/>
          </a:p>
        </p:txBody>
      </p:sp>
      <p:sp>
        <p:nvSpPr>
          <p:cNvPr id="150" name="Shape 15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462229"/>
            <a:endParaRPr lang="en-US">
              <a:solidFill>
                <a:prstClr val="black"/>
              </a:solidFill>
            </a:endParaRPr>
          </a:p>
        </p:txBody>
      </p:sp>
    </p:spTree>
    <p:extLst>
      <p:ext uri="{BB962C8B-B14F-4D97-AF65-F5344CB8AC3E}">
        <p14:creationId xmlns:p14="http://schemas.microsoft.com/office/powerpoint/2010/main" val="65324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what was wrong with the teacher’s style of teaching?  How could it have been improved?</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20</a:t>
            </a:fld>
            <a:endParaRPr lang="en-US"/>
          </a:p>
        </p:txBody>
      </p:sp>
    </p:spTree>
    <p:extLst>
      <p:ext uri="{BB962C8B-B14F-4D97-AF65-F5344CB8AC3E}">
        <p14:creationId xmlns:p14="http://schemas.microsoft.com/office/powerpoint/2010/main" val="319688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Study that was done when</a:t>
            </a:r>
            <a:r>
              <a:rPr lang="en-US" baseline="0" dirty="0" smtClean="0"/>
              <a:t> teachers intentionally increase their rates of OTR’s.</a:t>
            </a:r>
          </a:p>
        </p:txBody>
      </p:sp>
      <p:sp>
        <p:nvSpPr>
          <p:cNvPr id="4" name="Slide Number Placeholder 3"/>
          <p:cNvSpPr>
            <a:spLocks noGrp="1"/>
          </p:cNvSpPr>
          <p:nvPr>
            <p:ph type="sldNum" sz="quarter" idx="10"/>
          </p:nvPr>
        </p:nvSpPr>
        <p:spPr/>
        <p:txBody>
          <a:bodyPr/>
          <a:lstStyle/>
          <a:p>
            <a:fld id="{A5C04D7D-6BCF-BF47-8CAA-5C91DED0285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6502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US" dirty="0" smtClean="0"/>
              <a:t>Being</a:t>
            </a:r>
            <a:r>
              <a:rPr lang="en-US" baseline="0" dirty="0" smtClean="0"/>
              <a:t> creative with verbal and nonverbal strategies gives variety to the learning experience.</a:t>
            </a:r>
            <a:endParaRPr lang="en-US" dirty="0"/>
          </a:p>
        </p:txBody>
      </p:sp>
      <p:sp>
        <p:nvSpPr>
          <p:cNvPr id="175" name="Shape 175"/>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462229"/>
            <a:endParaRPr lang="en-US">
              <a:solidFill>
                <a:prstClr val="black"/>
              </a:solidFill>
            </a:endParaRPr>
          </a:p>
        </p:txBody>
      </p:sp>
    </p:spTree>
    <p:extLst>
      <p:ext uri="{BB962C8B-B14F-4D97-AF65-F5344CB8AC3E}">
        <p14:creationId xmlns:p14="http://schemas.microsoft.com/office/powerpoint/2010/main" val="141025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provides an overview for the training for the year.</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5</a:t>
            </a:fld>
            <a:endParaRPr lang="en-US"/>
          </a:p>
        </p:txBody>
      </p:sp>
    </p:spTree>
    <p:extLst>
      <p:ext uri="{BB962C8B-B14F-4D97-AF65-F5344CB8AC3E}">
        <p14:creationId xmlns:p14="http://schemas.microsoft.com/office/powerpoint/2010/main" val="750154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US" dirty="0" smtClean="0"/>
              <a:t>Highlight the examples of different ways teachers can elicit</a:t>
            </a:r>
            <a:r>
              <a:rPr lang="en-US" baseline="0" dirty="0" smtClean="0"/>
              <a:t> a choral verbal response.</a:t>
            </a:r>
            <a:endParaRPr dirty="0"/>
          </a:p>
        </p:txBody>
      </p:sp>
      <p:sp>
        <p:nvSpPr>
          <p:cNvPr id="187" name="Shape 187"/>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462229"/>
            <a:endParaRPr lang="en-US">
              <a:solidFill>
                <a:prstClr val="black"/>
              </a:solidFill>
            </a:endParaRPr>
          </a:p>
        </p:txBody>
      </p:sp>
    </p:spTree>
    <p:extLst>
      <p:ext uri="{BB962C8B-B14F-4D97-AF65-F5344CB8AC3E}">
        <p14:creationId xmlns:p14="http://schemas.microsoft.com/office/powerpoint/2010/main" val="1854531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We can practice one strategy of giving</a:t>
            </a:r>
            <a:r>
              <a:rPr lang="en-US" baseline="0" dirty="0" smtClean="0"/>
              <a:t> students the opportunity to respond by tapping on their desks.</a:t>
            </a:r>
            <a:endParaRPr lang="en-US" dirty="0"/>
          </a:p>
        </p:txBody>
      </p:sp>
      <p:sp>
        <p:nvSpPr>
          <p:cNvPr id="4" name="Slide Number Placeholder 3"/>
          <p:cNvSpPr>
            <a:spLocks noGrp="1"/>
          </p:cNvSpPr>
          <p:nvPr>
            <p:ph type="sldNum" sz="quarter" idx="10"/>
          </p:nvPr>
        </p:nvSpPr>
        <p:spPr/>
        <p:txBody>
          <a:bodyPr/>
          <a:lstStyle/>
          <a:p>
            <a:fld id="{DA65EA51-4710-A946-89B0-26C00D093478}" type="slidenum">
              <a:rPr lang="en-US" smtClean="0"/>
              <a:t>24</a:t>
            </a:fld>
            <a:endParaRPr lang="en-US"/>
          </a:p>
        </p:txBody>
      </p:sp>
    </p:spTree>
    <p:extLst>
      <p:ext uri="{BB962C8B-B14F-4D97-AF65-F5344CB8AC3E}">
        <p14:creationId xmlns:p14="http://schemas.microsoft.com/office/powerpoint/2010/main" val="238575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US" dirty="0" smtClean="0"/>
              <a:t>White boards are a great way to get immediate</a:t>
            </a:r>
            <a:r>
              <a:rPr lang="en-US" baseline="0" dirty="0" smtClean="0"/>
              <a:t> individual feedback.</a:t>
            </a:r>
            <a:endParaRPr lang="en-US" dirty="0" smtClean="0"/>
          </a:p>
          <a:p>
            <a:r>
              <a:rPr lang="en-US" dirty="0" smtClean="0"/>
              <a:t>Small white boards can be purchased at dollar stores.</a:t>
            </a:r>
            <a:r>
              <a:rPr lang="en-US" baseline="0" dirty="0" smtClean="0"/>
              <a:t>  Another option is going to Home Depot and asking for them to cut the large piece of whiteboard materials into appropriate sizes for the students.  They can use socks for erasers.. </a:t>
            </a:r>
            <a:endParaRPr dirty="0"/>
          </a:p>
        </p:txBody>
      </p:sp>
      <p:sp>
        <p:nvSpPr>
          <p:cNvPr id="217" name="Shape 217"/>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462229"/>
            <a:endParaRPr lang="en-US">
              <a:solidFill>
                <a:prstClr val="black"/>
              </a:solidFill>
            </a:endParaRPr>
          </a:p>
        </p:txBody>
      </p:sp>
    </p:spTree>
    <p:extLst>
      <p:ext uri="{BB962C8B-B14F-4D97-AF65-F5344CB8AC3E}">
        <p14:creationId xmlns:p14="http://schemas.microsoft.com/office/powerpoint/2010/main" val="1596927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US" dirty="0" smtClean="0"/>
              <a:t>These can be</a:t>
            </a:r>
            <a:r>
              <a:rPr lang="en-US" baseline="0" dirty="0" smtClean="0"/>
              <a:t> prepared ahead of time that could be used for various lessons.  If you laminate the cards, they will last much longer.</a:t>
            </a:r>
            <a:endParaRPr dirty="0"/>
          </a:p>
        </p:txBody>
      </p:sp>
      <p:sp>
        <p:nvSpPr>
          <p:cNvPr id="223" name="Shape 22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462229"/>
            <a:endParaRPr lang="en-US">
              <a:solidFill>
                <a:prstClr val="black"/>
              </a:solidFill>
            </a:endParaRPr>
          </a:p>
        </p:txBody>
      </p:sp>
    </p:spTree>
    <p:extLst>
      <p:ext uri="{BB962C8B-B14F-4D97-AF65-F5344CB8AC3E}">
        <p14:creationId xmlns:p14="http://schemas.microsoft.com/office/powerpoint/2010/main" val="1128470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Depending on the age of the students,</a:t>
            </a:r>
            <a:r>
              <a:rPr lang="en-US" baseline="0" dirty="0" smtClean="0"/>
              <a:t> this could be an appropriate strategy.</a:t>
            </a:r>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38115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US" dirty="0" smtClean="0"/>
              <a:t>Try</a:t>
            </a:r>
            <a:r>
              <a:rPr lang="en-US" baseline="0" dirty="0" smtClean="0"/>
              <a:t> this strategy with the group.</a:t>
            </a:r>
          </a:p>
          <a:p>
            <a:r>
              <a:rPr lang="en-US" baseline="0" dirty="0" smtClean="0"/>
              <a:t>Ask simple questions and have the participants do a thumbs up/down or stand up/sit down.</a:t>
            </a:r>
          </a:p>
          <a:p>
            <a:r>
              <a:rPr lang="en-US" baseline="0" dirty="0" smtClean="0"/>
              <a:t>Questions like:</a:t>
            </a:r>
          </a:p>
          <a:p>
            <a:r>
              <a:rPr lang="en-US" baseline="0" dirty="0" smtClean="0"/>
              <a:t>Who drove to the training today?</a:t>
            </a:r>
          </a:p>
          <a:p>
            <a:r>
              <a:rPr lang="en-US" baseline="0" dirty="0" smtClean="0"/>
              <a:t>Are you ready for a break?</a:t>
            </a:r>
          </a:p>
          <a:p>
            <a:r>
              <a:rPr lang="en-US" baseline="0" dirty="0" smtClean="0"/>
              <a:t>Have you learned anything new with this module?</a:t>
            </a:r>
            <a:endParaRPr dirty="0"/>
          </a:p>
        </p:txBody>
      </p:sp>
      <p:sp>
        <p:nvSpPr>
          <p:cNvPr id="248" name="Shape 24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462229"/>
            <a:endParaRPr lang="en-US">
              <a:solidFill>
                <a:prstClr val="black"/>
              </a:solidFill>
            </a:endParaRPr>
          </a:p>
        </p:txBody>
      </p:sp>
    </p:spTree>
    <p:extLst>
      <p:ext uri="{BB962C8B-B14F-4D97-AF65-F5344CB8AC3E}">
        <p14:creationId xmlns:p14="http://schemas.microsoft.com/office/powerpoint/2010/main" val="364937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Use this action plan to set some goals for</a:t>
            </a:r>
            <a:r>
              <a:rPr lang="en-US" baseline="0" dirty="0" smtClean="0"/>
              <a:t> yourself regarding the use of OTR’s.  This form can be shared with the staff to create their own professional development moving forward.</a:t>
            </a:r>
          </a:p>
        </p:txBody>
      </p:sp>
      <p:sp>
        <p:nvSpPr>
          <p:cNvPr id="4" name="Slide Number Placeholder 3"/>
          <p:cNvSpPr>
            <a:spLocks noGrp="1"/>
          </p:cNvSpPr>
          <p:nvPr>
            <p:ph type="sldNum" sz="quarter" idx="10"/>
          </p:nvPr>
        </p:nvSpPr>
        <p:spPr/>
        <p:txBody>
          <a:bodyPr/>
          <a:lstStyle/>
          <a:p>
            <a:fld id="{B035FFD5-E837-4367-9E3E-0E1EC0CF873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139289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Reinforce the need for a</a:t>
            </a:r>
            <a:r>
              <a:rPr lang="en-US" baseline="0" dirty="0" smtClean="0"/>
              <a:t> strong PBIS in the classroom to create longevity and sustainability for PBIS.  The more we can focus on great classroom implementation with fidelity, the better our chances are for PBIS to be sustained school-wide.  The adoption of the evidence-based features in the classroom will create a better school culture and climate overall.</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9538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31</a:t>
            </a:fld>
            <a:endParaRPr lang="en-US" altLang="en-US">
              <a:solidFill>
                <a:prstClr val="black"/>
              </a:solidFill>
              <a:latin typeface="Calibri"/>
            </a:endParaRPr>
          </a:p>
        </p:txBody>
      </p:sp>
    </p:spTree>
    <p:extLst>
      <p:ext uri="{BB962C8B-B14F-4D97-AF65-F5344CB8AC3E}">
        <p14:creationId xmlns:p14="http://schemas.microsoft.com/office/powerpoint/2010/main" val="2595696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a:t>
            </a:r>
            <a:r>
              <a:rPr lang="en-US" baseline="0" dirty="0" smtClean="0"/>
              <a:t> to the table tents:  the focus of this section of the training is on Meeting Foundations, which is the “backbone” of the problem solving process.</a:t>
            </a:r>
            <a:endParaRPr lang="en-US" dirty="0"/>
          </a:p>
        </p:txBody>
      </p:sp>
      <p:sp>
        <p:nvSpPr>
          <p:cNvPr id="4" name="TextBox 3"/>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p>
        </p:txBody>
      </p:sp>
    </p:spTree>
    <p:extLst>
      <p:ext uri="{BB962C8B-B14F-4D97-AF65-F5344CB8AC3E}">
        <p14:creationId xmlns:p14="http://schemas.microsoft.com/office/powerpoint/2010/main" val="1886654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We always acknowledge</a:t>
            </a:r>
            <a:r>
              <a:rPr lang="en-US" baseline="0" dirty="0" smtClean="0"/>
              <a:t> the work of the PBIS Technical Assistance Center. The PCOE training materials are based on the Training Blueprint on the www.pbis.org site.  PBIS Training sites use this blueprint across the United States and internationally.</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6</a:t>
            </a:fld>
            <a:endParaRPr lang="en-US"/>
          </a:p>
        </p:txBody>
      </p:sp>
    </p:spTree>
    <p:extLst>
      <p:ext uri="{BB962C8B-B14F-4D97-AF65-F5344CB8AC3E}">
        <p14:creationId xmlns:p14="http://schemas.microsoft.com/office/powerpoint/2010/main" val="206588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Minute forms used by site teams to track and monitor school wide efforts, as well as maintain accountability for team members’ attendance and action items.  Keeps flow of meeting business-like, and away from </a:t>
            </a:r>
            <a:r>
              <a:rPr lang="en-US" dirty="0" err="1">
                <a:solidFill>
                  <a:prstClr val="black"/>
                </a:solidFill>
              </a:rPr>
              <a:t>unneccessary</a:t>
            </a:r>
            <a:r>
              <a:rPr lang="en-US" dirty="0">
                <a:solidFill>
                  <a:prstClr val="black"/>
                </a:solidFill>
              </a:rPr>
              <a:t> or side-bar discussions.  Form keeps team attention on data- both fidelity (adult behavior) and outcome data (student behaviors).  Allows for team to acknowledge successes and action planning for areas in need of improvement.  </a:t>
            </a:r>
          </a:p>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33</a:t>
            </a:fld>
            <a:endParaRPr lang="en-US"/>
          </a:p>
        </p:txBody>
      </p:sp>
    </p:spTree>
    <p:extLst>
      <p:ext uri="{BB962C8B-B14F-4D97-AF65-F5344CB8AC3E}">
        <p14:creationId xmlns:p14="http://schemas.microsoft.com/office/powerpoint/2010/main" val="2224632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Whole group activity:  Ask all participants for choral response to for the questions above: </a:t>
            </a:r>
            <a:r>
              <a:rPr lang="en-US" dirty="0" err="1">
                <a:solidFill>
                  <a:prstClr val="black"/>
                </a:solidFill>
              </a:rPr>
              <a:t>eg</a:t>
            </a:r>
            <a:r>
              <a:rPr lang="en-US" dirty="0">
                <a:solidFill>
                  <a:prstClr val="black"/>
                </a:solidFill>
              </a:rPr>
              <a:t>: “who missed today’s meeting?”  Direct teams to the area of the form where they can find the answer, if necessary.  </a:t>
            </a:r>
          </a:p>
          <a:p>
            <a:endParaRPr lang="en-US" dirty="0"/>
          </a:p>
        </p:txBody>
      </p:sp>
      <p:sp>
        <p:nvSpPr>
          <p:cNvPr id="4" name="Slide Number Placeholder 3"/>
          <p:cNvSpPr>
            <a:spLocks noGrp="1"/>
          </p:cNvSpPr>
          <p:nvPr>
            <p:ph type="sldNum" sz="quarter" idx="10"/>
          </p:nvPr>
        </p:nvSpPr>
        <p:spPr/>
        <p:txBody>
          <a:bodyPr/>
          <a:lstStyle/>
          <a:p>
            <a:pPr defTabSz="924458"/>
            <a:fld id="{B035FFD5-E837-4367-9E3E-0E1EC0CF8730}" type="slidenum">
              <a:rPr lang="en-US">
                <a:solidFill>
                  <a:prstClr val="black"/>
                </a:solidFill>
                <a:latin typeface="Calibri"/>
              </a:rPr>
              <a:pPr defTabSz="924458"/>
              <a:t>34</a:t>
            </a:fld>
            <a:endParaRPr lang="en-US">
              <a:solidFill>
                <a:prstClr val="black"/>
              </a:solidFill>
              <a:latin typeface="Calibri"/>
            </a:endParaRPr>
          </a:p>
        </p:txBody>
      </p:sp>
    </p:spTree>
    <p:extLst>
      <p:ext uri="{BB962C8B-B14F-4D97-AF65-F5344CB8AC3E}">
        <p14:creationId xmlns:p14="http://schemas.microsoft.com/office/powerpoint/2010/main" val="2373400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ea typeface="ＭＳ Ｐゴシック" pitchFamily="34" charset="-128"/>
              </a:rPr>
              <a:t>We need primary people with a back up person for each role needed. It is encouraged to NOT have the administrator play a primary role for facilitator, data analyst, or minute taker. Administrators need to be flexible with what might come up and it is unpredictable when a situation causes administrator absence from a planned meeting. Since we know that this might occur, let</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avoid problems and set up the roles so that the team is not dependent on administrators being at the full meetings 100% of the time.</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551145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Shape 331"/>
          <p:cNvSpPr>
            <a:spLocks noGrp="1"/>
          </p:cNvSpPr>
          <p:nvPr>
            <p:ph type="body" idx="1"/>
          </p:nvPr>
        </p:nvSpPr>
        <p:spPr>
          <a:noFill/>
          <a:ln/>
        </p:spPr>
        <p:txBody>
          <a:bodyPr lIns="89260" tIns="89260" rIns="89260" bIns="89260" anchor="ctr">
            <a:normAutofit/>
          </a:bodyPr>
          <a:lstStyle/>
          <a:p>
            <a:pPr defTabSz="924458">
              <a:lnSpc>
                <a:spcPct val="80000"/>
              </a:lnSpc>
              <a:defRPr/>
            </a:pPr>
            <a:r>
              <a:rPr lang="en-US" sz="2400" dirty="0">
                <a:solidFill>
                  <a:prstClr val="black"/>
                </a:solidFill>
              </a:rPr>
              <a:t>Many attending sites in Tier 2 will already have meetings scheduled for the year, but it’s a good idea to ask if they have been meeting according to their scheduled dates ( or if meetings have been cancelled, low attendance, or combined w/ other initiatives).  </a:t>
            </a:r>
          </a:p>
          <a:p>
            <a:pPr eaLnBrk="1" hangingPunct="1">
              <a:lnSpc>
                <a:spcPct val="80000"/>
              </a:lnSpc>
              <a:defRPr/>
            </a:pPr>
            <a:endParaRPr lang="en-US" sz="2400" dirty="0"/>
          </a:p>
        </p:txBody>
      </p:sp>
      <p:sp>
        <p:nvSpPr>
          <p:cNvPr id="125955" name="Shape 332"/>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rn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924458">
              <a:defRPr/>
            </a:pPr>
            <a:endParaRPr lang="en-US">
              <a:solidFill>
                <a:prstClr val="black"/>
              </a:solidFill>
              <a:latin typeface="Calibri"/>
            </a:endParaRPr>
          </a:p>
        </p:txBody>
      </p:sp>
    </p:spTree>
    <p:extLst>
      <p:ext uri="{BB962C8B-B14F-4D97-AF65-F5344CB8AC3E}">
        <p14:creationId xmlns:p14="http://schemas.microsoft.com/office/powerpoint/2010/main" val="25603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a:t>
            </a:r>
            <a:r>
              <a:rPr lang="en-US" baseline="0" dirty="0" smtClean="0"/>
              <a:t> to the table tents:  the focus of this section of the training is on Meeting Foundations, which is the “backbone” of the problem solving process.</a:t>
            </a:r>
            <a:endParaRPr lang="en-US" dirty="0"/>
          </a:p>
        </p:txBody>
      </p:sp>
      <p:sp>
        <p:nvSpPr>
          <p:cNvPr id="4" name="TextBox 3"/>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pPr defTabSz="924458">
              <a:defRPr/>
            </a:pPr>
            <a:endParaRPr lang="en-US">
              <a:solidFill>
                <a:prstClr val="black"/>
              </a:solidFill>
              <a:latin typeface="Calibri"/>
            </a:endParaRPr>
          </a:p>
        </p:txBody>
      </p:sp>
    </p:spTree>
    <p:extLst>
      <p:ext uri="{BB962C8B-B14F-4D97-AF65-F5344CB8AC3E}">
        <p14:creationId xmlns:p14="http://schemas.microsoft.com/office/powerpoint/2010/main" val="1738138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15" indent="-231115" defTabSz="924458">
              <a:lnSpc>
                <a:spcPct val="90000"/>
              </a:lnSpc>
              <a:spcBef>
                <a:spcPts val="1820"/>
              </a:spcBef>
              <a:buClr>
                <a:srgbClr val="336699"/>
              </a:buClr>
              <a:buSzPct val="100000"/>
              <a:buFont typeface="Wingdings 2" pitchFamily="18" charset="2"/>
              <a:buChar char="¡"/>
              <a:defRPr/>
            </a:pPr>
            <a:r>
              <a:rPr lang="en-US" sz="1800" b="1" dirty="0">
                <a:solidFill>
                  <a:srgbClr val="4F271C"/>
                </a:solidFill>
                <a:latin typeface="Times New Roman" pitchFamily="18" charset="0"/>
                <a:ea typeface="ＭＳ Ｐゴシック" pitchFamily="34" charset="-128"/>
                <a:cs typeface="Times New Roman" pitchFamily="18" charset="0"/>
              </a:rPr>
              <a:t>Primary Statements</a:t>
            </a:r>
            <a:endParaRPr lang="en-US" sz="1800" dirty="0">
              <a:solidFill>
                <a:srgbClr val="4F271C"/>
              </a:solidFill>
              <a:latin typeface="Times New Roman" pitchFamily="18" charset="0"/>
              <a:ea typeface="ＭＳ Ｐゴシック" pitchFamily="34" charset="-128"/>
              <a:cs typeface="Times New Roman" pitchFamily="18" charset="0"/>
            </a:endParaRPr>
          </a:p>
          <a:p>
            <a:pPr marL="462229" lvl="1" indent="-231115" defTabSz="924458">
              <a:lnSpc>
                <a:spcPct val="90000"/>
              </a:lnSpc>
              <a:spcBef>
                <a:spcPts val="607"/>
              </a:spcBef>
              <a:buClr>
                <a:srgbClr val="336699">
                  <a:lumMod val="50000"/>
                </a:srgbClr>
              </a:buClr>
              <a:buSzPct val="100000"/>
              <a:buFont typeface="Wingdings 2" pitchFamily="18" charset="2"/>
              <a:buChar char="¡"/>
              <a:defRPr/>
            </a:pPr>
            <a:r>
              <a:rPr lang="en-US" sz="1800" dirty="0">
                <a:solidFill>
                  <a:srgbClr val="4F271C"/>
                </a:solidFill>
                <a:latin typeface="Times New Roman" pitchFamily="18" charset="0"/>
                <a:ea typeface="ＭＳ Ｐゴシック" pitchFamily="34" charset="-128"/>
                <a:cs typeface="Times New Roman" pitchFamily="18" charset="0"/>
              </a:rPr>
              <a:t>Too many referrals</a:t>
            </a:r>
          </a:p>
          <a:p>
            <a:pPr marL="462229" lvl="1" indent="-231115" defTabSz="924458">
              <a:lnSpc>
                <a:spcPct val="90000"/>
              </a:lnSpc>
              <a:spcBef>
                <a:spcPts val="607"/>
              </a:spcBef>
              <a:buClr>
                <a:srgbClr val="336699">
                  <a:lumMod val="50000"/>
                </a:srgbClr>
              </a:buClr>
              <a:buSzPct val="100000"/>
              <a:buFont typeface="Wingdings 2" pitchFamily="18" charset="2"/>
              <a:buChar char="¡"/>
              <a:defRPr/>
            </a:pPr>
            <a:r>
              <a:rPr lang="en-US" sz="1800" dirty="0">
                <a:solidFill>
                  <a:srgbClr val="4F271C"/>
                </a:solidFill>
                <a:latin typeface="Times New Roman" pitchFamily="18" charset="0"/>
                <a:ea typeface="ＭＳ Ｐゴシック" pitchFamily="34" charset="-128"/>
                <a:cs typeface="Times New Roman" pitchFamily="18" charset="0"/>
              </a:rPr>
              <a:t>September has more suspensions than last year</a:t>
            </a:r>
          </a:p>
          <a:p>
            <a:pPr marL="462229" lvl="1" indent="-231115" defTabSz="924458">
              <a:lnSpc>
                <a:spcPct val="90000"/>
              </a:lnSpc>
              <a:spcBef>
                <a:spcPts val="607"/>
              </a:spcBef>
              <a:buClr>
                <a:srgbClr val="336699">
                  <a:lumMod val="50000"/>
                </a:srgbClr>
              </a:buClr>
              <a:buSzPct val="100000"/>
              <a:buFont typeface="Wingdings 2" pitchFamily="18" charset="2"/>
              <a:buChar char="¡"/>
              <a:defRPr/>
            </a:pPr>
            <a:r>
              <a:rPr lang="en-US" sz="1800" dirty="0">
                <a:solidFill>
                  <a:srgbClr val="4F271C"/>
                </a:solidFill>
                <a:latin typeface="Times New Roman" pitchFamily="18" charset="0"/>
                <a:ea typeface="ＭＳ Ｐゴシック" pitchFamily="34" charset="-128"/>
                <a:cs typeface="Times New Roman" pitchFamily="18" charset="0"/>
              </a:rPr>
              <a:t>Gang behavior is increasing</a:t>
            </a:r>
          </a:p>
          <a:p>
            <a:pPr marL="462229" lvl="1" indent="-231115" defTabSz="924458">
              <a:lnSpc>
                <a:spcPct val="90000"/>
              </a:lnSpc>
              <a:spcBef>
                <a:spcPts val="607"/>
              </a:spcBef>
              <a:buClr>
                <a:srgbClr val="336699">
                  <a:lumMod val="50000"/>
                </a:srgbClr>
              </a:buClr>
              <a:buSzPct val="100000"/>
              <a:buFont typeface="Wingdings 2" pitchFamily="18" charset="2"/>
              <a:buChar char="¡"/>
              <a:defRPr/>
            </a:pPr>
            <a:r>
              <a:rPr lang="en-US" sz="1800" dirty="0">
                <a:solidFill>
                  <a:srgbClr val="4F271C"/>
                </a:solidFill>
                <a:latin typeface="Times New Roman" pitchFamily="18" charset="0"/>
                <a:ea typeface="ＭＳ Ｐゴシック" pitchFamily="34" charset="-128"/>
                <a:cs typeface="Times New Roman" pitchFamily="18" charset="0"/>
              </a:rPr>
              <a:t>The cafeteria is out of control</a:t>
            </a:r>
          </a:p>
          <a:p>
            <a:pPr marL="462229" lvl="1" indent="-231115" defTabSz="924458">
              <a:lnSpc>
                <a:spcPct val="90000"/>
              </a:lnSpc>
              <a:spcBef>
                <a:spcPts val="607"/>
              </a:spcBef>
              <a:buClr>
                <a:srgbClr val="336699">
                  <a:lumMod val="50000"/>
                </a:srgbClr>
              </a:buClr>
              <a:buSzPct val="100000"/>
              <a:buFont typeface="Wingdings 2" pitchFamily="18" charset="2"/>
              <a:buChar char="¡"/>
              <a:defRPr/>
            </a:pPr>
            <a:r>
              <a:rPr lang="en-US" sz="1800" dirty="0">
                <a:solidFill>
                  <a:srgbClr val="4F271C"/>
                </a:solidFill>
                <a:latin typeface="Times New Roman" pitchFamily="18" charset="0"/>
                <a:ea typeface="ＭＳ Ｐゴシック" pitchFamily="34" charset="-128"/>
                <a:cs typeface="Times New Roman" pitchFamily="18" charset="0"/>
              </a:rPr>
              <a:t>Student disrespect is out of control</a:t>
            </a:r>
          </a:p>
          <a:p>
            <a:pPr marL="231115" indent="-231115" defTabSz="924458">
              <a:lnSpc>
                <a:spcPct val="90000"/>
              </a:lnSpc>
              <a:spcBef>
                <a:spcPts val="1820"/>
              </a:spcBef>
              <a:buClr>
                <a:srgbClr val="336699"/>
              </a:buClr>
              <a:buSzPct val="100000"/>
              <a:buFont typeface="Wingdings 2" pitchFamily="18" charset="2"/>
              <a:buChar char="¡"/>
              <a:defRPr/>
            </a:pPr>
            <a:r>
              <a:rPr lang="en-US" sz="1800" b="1" dirty="0">
                <a:solidFill>
                  <a:srgbClr val="4F271C"/>
                </a:solidFill>
                <a:latin typeface="Times New Roman" pitchFamily="18" charset="0"/>
                <a:ea typeface="ＭＳ Ｐゴシック" pitchFamily="34" charset="-128"/>
                <a:cs typeface="Times New Roman" pitchFamily="18" charset="0"/>
              </a:rPr>
              <a:t>Precision Statements</a:t>
            </a:r>
            <a:endParaRPr lang="en-US" sz="1800" dirty="0">
              <a:solidFill>
                <a:srgbClr val="4F271C"/>
              </a:solidFill>
              <a:latin typeface="Times New Roman" pitchFamily="18" charset="0"/>
              <a:ea typeface="ＭＳ Ｐゴシック" pitchFamily="34" charset="-128"/>
              <a:cs typeface="Times New Roman" pitchFamily="18" charset="0"/>
            </a:endParaRPr>
          </a:p>
          <a:p>
            <a:pPr marL="462229" lvl="1" indent="-231115" defTabSz="924458">
              <a:lnSpc>
                <a:spcPct val="90000"/>
              </a:lnSpc>
              <a:spcBef>
                <a:spcPts val="607"/>
              </a:spcBef>
              <a:buClr>
                <a:srgbClr val="336699">
                  <a:lumMod val="50000"/>
                </a:srgbClr>
              </a:buClr>
              <a:buSzPct val="100000"/>
              <a:buFont typeface="Wingdings 2" pitchFamily="18" charset="2"/>
              <a:buChar char="¡"/>
              <a:defRPr/>
            </a:pPr>
            <a:r>
              <a:rPr lang="en-US" sz="1800" b="1" dirty="0">
                <a:solidFill>
                  <a:srgbClr val="FF3300"/>
                </a:solidFill>
                <a:latin typeface="Times New Roman" pitchFamily="18" charset="0"/>
                <a:ea typeface="ＭＳ Ｐゴシック" pitchFamily="34" charset="-128"/>
                <a:cs typeface="Times New Roman" pitchFamily="18" charset="0"/>
              </a:rPr>
              <a:t>There are more ODRs for aggression</a:t>
            </a:r>
            <a:r>
              <a:rPr lang="en-US" sz="1800" dirty="0">
                <a:solidFill>
                  <a:srgbClr val="4F271C"/>
                </a:solidFill>
                <a:latin typeface="Times New Roman" pitchFamily="18" charset="0"/>
                <a:ea typeface="ＭＳ Ｐゴシック" pitchFamily="34" charset="-128"/>
                <a:cs typeface="Times New Roman" pitchFamily="18" charset="0"/>
              </a:rPr>
              <a:t> </a:t>
            </a:r>
            <a:r>
              <a:rPr lang="en-US" sz="1800" b="1" dirty="0">
                <a:solidFill>
                  <a:srgbClr val="000099"/>
                </a:solidFill>
                <a:latin typeface="Times New Roman" pitchFamily="18" charset="0"/>
                <a:ea typeface="ＭＳ Ｐゴシック" pitchFamily="34" charset="-128"/>
                <a:cs typeface="Times New Roman" pitchFamily="18" charset="0"/>
              </a:rPr>
              <a:t>on the playground than</a:t>
            </a:r>
            <a:r>
              <a:rPr lang="en-US" sz="1800" dirty="0">
                <a:solidFill>
                  <a:srgbClr val="4F271C"/>
                </a:solidFill>
                <a:latin typeface="Times New Roman" pitchFamily="18" charset="0"/>
                <a:ea typeface="ＭＳ Ｐゴシック" pitchFamily="34" charset="-128"/>
                <a:cs typeface="Times New Roman" pitchFamily="18" charset="0"/>
              </a:rPr>
              <a:t> last year. These are most likely to occur during </a:t>
            </a:r>
            <a:r>
              <a:rPr lang="en-US" sz="1800" b="1" dirty="0">
                <a:solidFill>
                  <a:srgbClr val="00CC00"/>
                </a:solidFill>
                <a:latin typeface="Times New Roman" pitchFamily="18" charset="0"/>
                <a:ea typeface="ＭＳ Ｐゴシック" pitchFamily="34" charset="-128"/>
                <a:cs typeface="Times New Roman" pitchFamily="18" charset="0"/>
              </a:rPr>
              <a:t>first recess</a:t>
            </a:r>
            <a:r>
              <a:rPr lang="en-US" sz="1800" dirty="0">
                <a:solidFill>
                  <a:srgbClr val="4F271C"/>
                </a:solidFill>
                <a:latin typeface="Times New Roman" pitchFamily="18" charset="0"/>
                <a:ea typeface="ＭＳ Ｐゴシック" pitchFamily="34" charset="-128"/>
                <a:cs typeface="Times New Roman" pitchFamily="18" charset="0"/>
              </a:rPr>
              <a:t>, with a </a:t>
            </a:r>
            <a:r>
              <a:rPr lang="en-US" sz="1800" b="1" dirty="0">
                <a:solidFill>
                  <a:srgbClr val="CC0099"/>
                </a:solidFill>
                <a:latin typeface="Times New Roman" pitchFamily="18" charset="0"/>
                <a:ea typeface="ＭＳ Ｐゴシック" pitchFamily="34" charset="-128"/>
                <a:cs typeface="Times New Roman" pitchFamily="18" charset="0"/>
              </a:rPr>
              <a:t>large number of students</a:t>
            </a:r>
            <a:r>
              <a:rPr lang="en-US" sz="1800" dirty="0">
                <a:solidFill>
                  <a:srgbClr val="4F271C"/>
                </a:solidFill>
                <a:latin typeface="Times New Roman" pitchFamily="18" charset="0"/>
                <a:ea typeface="ＭＳ Ｐゴシック" pitchFamily="34" charset="-128"/>
                <a:cs typeface="Times New Roman" pitchFamily="18" charset="0"/>
              </a:rPr>
              <a:t>, and the aggression is related </a:t>
            </a:r>
            <a:r>
              <a:rPr lang="en-US" sz="1800" b="1" dirty="0">
                <a:solidFill>
                  <a:srgbClr val="663300"/>
                </a:solidFill>
                <a:latin typeface="Times New Roman" pitchFamily="18" charset="0"/>
                <a:ea typeface="ＭＳ Ｐゴシック" pitchFamily="34" charset="-128"/>
                <a:cs typeface="Times New Roman" pitchFamily="18" charset="0"/>
              </a:rPr>
              <a:t>to getting access to the new playground equipment</a:t>
            </a:r>
            <a:r>
              <a:rPr lang="en-US" sz="1800" dirty="0">
                <a:solidFill>
                  <a:srgbClr val="4F271C"/>
                </a:solidFill>
                <a:latin typeface="Times New Roman" pitchFamily="18" charset="0"/>
                <a:ea typeface="ＭＳ Ｐゴシック" pitchFamily="34" charset="-128"/>
                <a:cs typeface="Times New Roman" pitchFamily="18" charset="0"/>
              </a:rPr>
              <a:t>.</a:t>
            </a:r>
          </a:p>
          <a:p>
            <a:pPr marL="462229" lvl="1" indent="-231115" defTabSz="924458">
              <a:lnSpc>
                <a:spcPct val="90000"/>
              </a:lnSpc>
              <a:spcBef>
                <a:spcPts val="607"/>
              </a:spcBef>
              <a:buClr>
                <a:srgbClr val="336699">
                  <a:lumMod val="50000"/>
                </a:srgbClr>
              </a:buClr>
              <a:buSzPct val="100000"/>
              <a:buFont typeface="Wingdings 2" pitchFamily="18" charset="2"/>
              <a:buChar char="¡"/>
              <a:defRPr/>
            </a:pPr>
            <a:endParaRPr lang="en-US" sz="1800" dirty="0">
              <a:solidFill>
                <a:srgbClr val="4F271C"/>
              </a:solidFill>
              <a:latin typeface="Times New Roman" pitchFamily="18" charset="0"/>
              <a:ea typeface="ＭＳ Ｐゴシック" pitchFamily="34" charset="-128"/>
              <a:cs typeface="Times New Roman" pitchFamily="18" charset="0"/>
            </a:endParaRPr>
          </a:p>
          <a:p>
            <a:endParaRPr lang="en-US" dirty="0"/>
          </a:p>
        </p:txBody>
      </p:sp>
    </p:spTree>
    <p:extLst>
      <p:ext uri="{BB962C8B-B14F-4D97-AF65-F5344CB8AC3E}">
        <p14:creationId xmlns:p14="http://schemas.microsoft.com/office/powerpoint/2010/main" val="2113334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Animated slide</a:t>
            </a:r>
          </a:p>
          <a:p>
            <a:pPr defTabSz="924458"/>
            <a:r>
              <a:rPr lang="en-US" dirty="0">
                <a:solidFill>
                  <a:prstClr val="black"/>
                </a:solidFill>
              </a:rPr>
              <a:t>Do the first baseline together and then cut them loose to practice each baseline.  Ask group why establishing a baseline is important for their work in school wide PBIS.  Point out the need to keep same mode of measurement.</a:t>
            </a:r>
          </a:p>
          <a:p>
            <a:pPr defTabSz="924458"/>
            <a:r>
              <a:rPr lang="en-US" dirty="0">
                <a:solidFill>
                  <a:prstClr val="black"/>
                </a:solidFill>
              </a:rPr>
              <a:t>Include in table tent </a:t>
            </a:r>
          </a:p>
          <a:p>
            <a:endParaRPr lang="en-US" dirty="0" smtClean="0"/>
          </a:p>
        </p:txBody>
      </p:sp>
      <p:sp>
        <p:nvSpPr>
          <p:cNvPr id="4" name="Slide Number Placeholder 3"/>
          <p:cNvSpPr>
            <a:spLocks noGrp="1"/>
          </p:cNvSpPr>
          <p:nvPr>
            <p:ph type="sldNum" sz="quarter" idx="10"/>
          </p:nvPr>
        </p:nvSpPr>
        <p:spPr/>
        <p:txBody>
          <a:bodyPr/>
          <a:lstStyle/>
          <a:p>
            <a:pPr defTabSz="924458">
              <a:defRPr/>
            </a:pPr>
            <a:fld id="{B035FFD5-E837-4367-9E3E-0E1EC0CF8730}" type="slidenum">
              <a:rPr lang="en-US">
                <a:solidFill>
                  <a:prstClr val="black"/>
                </a:solidFill>
                <a:latin typeface="Calibri"/>
              </a:rPr>
              <a:pPr defTabSz="924458">
                <a:defRPr/>
              </a:pPr>
              <a:t>39</a:t>
            </a:fld>
            <a:endParaRPr lang="en-US">
              <a:solidFill>
                <a:prstClr val="black"/>
              </a:solidFill>
              <a:latin typeface="Calibri"/>
            </a:endParaRPr>
          </a:p>
        </p:txBody>
      </p:sp>
    </p:spTree>
    <p:extLst>
      <p:ext uri="{BB962C8B-B14F-4D97-AF65-F5344CB8AC3E}">
        <p14:creationId xmlns:p14="http://schemas.microsoft.com/office/powerpoint/2010/main" val="1301892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Choral response activity.  Based upon the previous slide on Precision statements/goals: what, where, when, who, why…</a:t>
            </a:r>
          </a:p>
          <a:p>
            <a:endParaRPr lang="en-US" dirty="0"/>
          </a:p>
        </p:txBody>
      </p:sp>
      <p:sp>
        <p:nvSpPr>
          <p:cNvPr id="4" name="Slide Number Placeholder 3"/>
          <p:cNvSpPr>
            <a:spLocks noGrp="1"/>
          </p:cNvSpPr>
          <p:nvPr>
            <p:ph type="sldNum" sz="quarter" idx="10"/>
          </p:nvPr>
        </p:nvSpPr>
        <p:spPr/>
        <p:txBody>
          <a:bodyPr/>
          <a:lstStyle/>
          <a:p>
            <a:pPr defTabSz="924458">
              <a:defRPr/>
            </a:pPr>
            <a:fld id="{B035FFD5-E837-4367-9E3E-0E1EC0CF8730}" type="slidenum">
              <a:rPr lang="en-US">
                <a:solidFill>
                  <a:prstClr val="black"/>
                </a:solidFill>
                <a:latin typeface="Calibri"/>
              </a:rPr>
              <a:pPr defTabSz="924458">
                <a:defRPr/>
              </a:pPr>
              <a:t>40</a:t>
            </a:fld>
            <a:endParaRPr lang="en-US">
              <a:solidFill>
                <a:prstClr val="black"/>
              </a:solidFill>
              <a:latin typeface="Calibri"/>
            </a:endParaRPr>
          </a:p>
        </p:txBody>
      </p:sp>
    </p:spTree>
    <p:extLst>
      <p:ext uri="{BB962C8B-B14F-4D97-AF65-F5344CB8AC3E}">
        <p14:creationId xmlns:p14="http://schemas.microsoft.com/office/powerpoint/2010/main" val="1053362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Examples of ways to address your precision Goals.  Teams should consider more than one approach to creating a solution, based upon the nature of the presenting school-wide problem.  </a:t>
            </a:r>
          </a:p>
          <a:p>
            <a:endParaRPr lang="en-US" dirty="0"/>
          </a:p>
        </p:txBody>
      </p:sp>
      <p:sp>
        <p:nvSpPr>
          <p:cNvPr id="4" name="Slide Number Placeholder 3"/>
          <p:cNvSpPr>
            <a:spLocks noGrp="1"/>
          </p:cNvSpPr>
          <p:nvPr>
            <p:ph type="sldNum" sz="quarter" idx="10"/>
          </p:nvPr>
        </p:nvSpPr>
        <p:spPr/>
        <p:txBody>
          <a:bodyPr/>
          <a:lstStyle/>
          <a:p>
            <a:pPr defTabSz="924458">
              <a:defRPr/>
            </a:pPr>
            <a:fld id="{B035FFD5-E837-4367-9E3E-0E1EC0CF8730}" type="slidenum">
              <a:rPr lang="en-US">
                <a:solidFill>
                  <a:prstClr val="black"/>
                </a:solidFill>
                <a:latin typeface="Calibri"/>
              </a:rPr>
              <a:pPr defTabSz="924458">
                <a:defRPr/>
              </a:pPr>
              <a:t>41</a:t>
            </a:fld>
            <a:endParaRPr lang="en-US">
              <a:solidFill>
                <a:prstClr val="black"/>
              </a:solidFill>
              <a:latin typeface="Calibri"/>
            </a:endParaRPr>
          </a:p>
        </p:txBody>
      </p:sp>
    </p:spTree>
    <p:extLst>
      <p:ext uri="{BB962C8B-B14F-4D97-AF65-F5344CB8AC3E}">
        <p14:creationId xmlns:p14="http://schemas.microsoft.com/office/powerpoint/2010/main" val="1071510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2210" name="Notes Placeholder 2"/>
          <p:cNvSpPr>
            <a:spLocks noGrp="1"/>
          </p:cNvSpPr>
          <p:nvPr>
            <p:ph type="body" idx="1"/>
            <p:custDataLst>
              <p:tags r:id="rId1"/>
            </p:custDataLst>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solidFill>
                  <a:prstClr val="black"/>
                </a:solidFill>
                <a:latin typeface="Arial" pitchFamily="34" charset="0"/>
                <a:ea typeface="ＭＳ Ｐゴシック" pitchFamily="34" charset="-128"/>
              </a:rPr>
              <a:t>Framework slide that leads to example slide (to follow).  Again, not all solution elements need to be used.</a:t>
            </a:r>
            <a:endParaRPr lang="en-US" dirty="0" smtClean="0">
              <a:latin typeface="Arial" pitchFamily="34" charset="0"/>
              <a:ea typeface="ＭＳ Ｐゴシック" pitchFamily="34" charset="-128"/>
            </a:endParaRPr>
          </a:p>
        </p:txBody>
      </p:sp>
      <p:sp>
        <p:nvSpPr>
          <p:cNvPr id="222212"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66856" indent="-294944" eaLnBrk="0" hangingPunct="0">
              <a:defRPr sz="2400">
                <a:solidFill>
                  <a:schemeClr val="tx1"/>
                </a:solidFill>
                <a:latin typeface="Arial" pitchFamily="34" charset="0"/>
                <a:ea typeface="ＭＳ Ｐゴシック" pitchFamily="34" charset="-128"/>
              </a:defRPr>
            </a:lvl2pPr>
            <a:lvl3pPr marL="1179778" indent="-235955" eaLnBrk="0" hangingPunct="0">
              <a:defRPr sz="2400">
                <a:solidFill>
                  <a:schemeClr val="tx1"/>
                </a:solidFill>
                <a:latin typeface="Arial" pitchFamily="34" charset="0"/>
                <a:ea typeface="ＭＳ Ｐゴシック" pitchFamily="34" charset="-128"/>
              </a:defRPr>
            </a:lvl3pPr>
            <a:lvl4pPr marL="1651690" indent="-235955" eaLnBrk="0" hangingPunct="0">
              <a:defRPr sz="2400">
                <a:solidFill>
                  <a:schemeClr val="tx1"/>
                </a:solidFill>
                <a:latin typeface="Arial" pitchFamily="34" charset="0"/>
                <a:ea typeface="ＭＳ Ｐゴシック" pitchFamily="34" charset="-128"/>
              </a:defRPr>
            </a:lvl4pPr>
            <a:lvl5pPr marL="2123602" indent="-235955" eaLnBrk="0" hangingPunct="0">
              <a:defRPr sz="2400">
                <a:solidFill>
                  <a:schemeClr val="tx1"/>
                </a:solidFill>
                <a:latin typeface="Arial" pitchFamily="34" charset="0"/>
                <a:ea typeface="ＭＳ Ｐゴシック" pitchFamily="34" charset="-128"/>
              </a:defRPr>
            </a:lvl5pPr>
            <a:lvl6pPr marL="2595514"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7426"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9337"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11249"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sz="1300"/>
              <a:t>Newton, J. S., Todd, A. W., Algozzine, K., Horner, R. H., &amp; Algozzine, B.  2008</a:t>
            </a:r>
          </a:p>
        </p:txBody>
      </p:sp>
    </p:spTree>
    <p:extLst>
      <p:ext uri="{BB962C8B-B14F-4D97-AF65-F5344CB8AC3E}">
        <p14:creationId xmlns:p14="http://schemas.microsoft.com/office/powerpoint/2010/main" val="112803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Take time to review all the materials for today.  Binders are provided for the team lead and team coach</a:t>
            </a:r>
            <a:r>
              <a:rPr lang="en-US"/>
              <a:t>.  </a:t>
            </a:r>
            <a:r>
              <a:rPr lang="en-US" dirty="0"/>
              <a:t>Teams</a:t>
            </a:r>
            <a:r>
              <a:rPr lang="en-US"/>
              <a:t> must </a:t>
            </a:r>
            <a:r>
              <a:rPr lang="en-US" smtClean="0"/>
              <a:t>use </a:t>
            </a:r>
            <a:r>
              <a:rPr lang="en-US" dirty="0"/>
              <a:t>laptops to access the Placer</a:t>
            </a:r>
            <a:r>
              <a:rPr lang="en-US" baseline="0" dirty="0"/>
              <a:t> County website.  Go to the website and demonstrate how to log in and access the materials.  Review the pages in the Day 1 packet.  Remind participants </a:t>
            </a:r>
            <a:r>
              <a:rPr lang="en-US" baseline="0"/>
              <a:t>that </a:t>
            </a:r>
            <a:r>
              <a:rPr lang="en-US"/>
              <a:t>some </a:t>
            </a:r>
            <a:r>
              <a:rPr lang="en-US" baseline="0" smtClean="0"/>
              <a:t>materials </a:t>
            </a:r>
            <a:r>
              <a:rPr lang="en-US" baseline="0" dirty="0"/>
              <a:t>are in the </a:t>
            </a:r>
            <a:r>
              <a:rPr lang="en-US" baseline="0"/>
              <a:t>binder </a:t>
            </a:r>
            <a:r>
              <a:rPr lang="en-US" dirty="0"/>
              <a:t>but</a:t>
            </a:r>
            <a:r>
              <a:rPr lang="en-US"/>
              <a:t> all materials are </a:t>
            </a:r>
            <a:r>
              <a:rPr lang="en-US" baseline="0" smtClean="0"/>
              <a:t>on </a:t>
            </a:r>
            <a:r>
              <a:rPr lang="en-US" baseline="0" dirty="0"/>
              <a:t>the website. The packet contains the documents most needed by the team today for collaboration.  The Tiered Fidelity Inventory will be completed and a copies are on the tables for the team members to review when completing the survey.</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a:t>
            </a:fld>
            <a:endParaRPr lang="en-US"/>
          </a:p>
        </p:txBody>
      </p:sp>
    </p:spTree>
    <p:extLst>
      <p:ext uri="{BB962C8B-B14F-4D97-AF65-F5344CB8AC3E}">
        <p14:creationId xmlns:p14="http://schemas.microsoft.com/office/powerpoint/2010/main" val="2957619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2210" name="Notes Placeholder 2"/>
          <p:cNvSpPr>
            <a:spLocks noGrp="1"/>
          </p:cNvSpPr>
          <p:nvPr>
            <p:ph type="body" idx="1"/>
            <p:custDataLst>
              <p:tags r:id="rId1"/>
            </p:custDataLst>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24458">
              <a:spcBef>
                <a:spcPct val="0"/>
              </a:spcBef>
            </a:pPr>
            <a:r>
              <a:rPr lang="en-US" dirty="0">
                <a:solidFill>
                  <a:prstClr val="black"/>
                </a:solidFill>
                <a:latin typeface="Arial" pitchFamily="34" charset="0"/>
                <a:ea typeface="ＭＳ Ｐゴシック" pitchFamily="34" charset="-128"/>
              </a:rPr>
              <a:t>Possible answer for Turn and Talk:  if disruption/disrespect is socially rewarded (reinforced) during Advisory period, a competing social reward (lunch w/ friends) for “respectful” behavior is offered, (differential reinforcement), that meets function (peer attention highlighted in pink) of students.  </a:t>
            </a:r>
          </a:p>
          <a:p>
            <a:pPr eaLnBrk="1" hangingPunct="1">
              <a:spcBef>
                <a:spcPct val="0"/>
              </a:spcBef>
            </a:pPr>
            <a:endParaRPr lang="en-US" dirty="0" smtClean="0">
              <a:latin typeface="Arial" pitchFamily="34" charset="0"/>
              <a:ea typeface="ＭＳ Ｐゴシック" pitchFamily="34" charset="-128"/>
            </a:endParaRPr>
          </a:p>
        </p:txBody>
      </p:sp>
      <p:sp>
        <p:nvSpPr>
          <p:cNvPr id="222212"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66856" indent="-294944" eaLnBrk="0" hangingPunct="0">
              <a:defRPr sz="2400">
                <a:solidFill>
                  <a:schemeClr val="tx1"/>
                </a:solidFill>
                <a:latin typeface="Arial" pitchFamily="34" charset="0"/>
                <a:ea typeface="ＭＳ Ｐゴシック" pitchFamily="34" charset="-128"/>
              </a:defRPr>
            </a:lvl2pPr>
            <a:lvl3pPr marL="1179778" indent="-235955" eaLnBrk="0" hangingPunct="0">
              <a:defRPr sz="2400">
                <a:solidFill>
                  <a:schemeClr val="tx1"/>
                </a:solidFill>
                <a:latin typeface="Arial" pitchFamily="34" charset="0"/>
                <a:ea typeface="ＭＳ Ｐゴシック" pitchFamily="34" charset="-128"/>
              </a:defRPr>
            </a:lvl3pPr>
            <a:lvl4pPr marL="1651690" indent="-235955" eaLnBrk="0" hangingPunct="0">
              <a:defRPr sz="2400">
                <a:solidFill>
                  <a:schemeClr val="tx1"/>
                </a:solidFill>
                <a:latin typeface="Arial" pitchFamily="34" charset="0"/>
                <a:ea typeface="ＭＳ Ｐゴシック" pitchFamily="34" charset="-128"/>
              </a:defRPr>
            </a:lvl4pPr>
            <a:lvl5pPr marL="2123602" indent="-235955" eaLnBrk="0" hangingPunct="0">
              <a:defRPr sz="2400">
                <a:solidFill>
                  <a:schemeClr val="tx1"/>
                </a:solidFill>
                <a:latin typeface="Arial" pitchFamily="34" charset="0"/>
                <a:ea typeface="ＭＳ Ｐゴシック" pitchFamily="34" charset="-128"/>
              </a:defRPr>
            </a:lvl5pPr>
            <a:lvl6pPr marL="2595514"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7426"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9337"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11249" indent="-235955" defTabSz="4719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sz="1300"/>
              <a:t>Newton, J. S., Todd, A. W., Algozzine, K., Horner, R. H., &amp; Algozzine, B.  2008</a:t>
            </a:r>
          </a:p>
        </p:txBody>
      </p:sp>
    </p:spTree>
    <p:extLst>
      <p:ext uri="{BB962C8B-B14F-4D97-AF65-F5344CB8AC3E}">
        <p14:creationId xmlns:p14="http://schemas.microsoft.com/office/powerpoint/2010/main" val="833398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Fidelity- “did we do what we said we’d do?”  Establishes accountability for involved staff persons to perform the team solution.  If school-wide (all staff), notice the shared nature of the fidelity questions, incorporating both a public prompt or reminder (seeing it on wall) and public accountability (seeing dots or checks).  Sites may also elect for more private fidelity checks by online surveys, paper-pencil, etc. </a:t>
            </a:r>
          </a:p>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44</a:t>
            </a:fld>
            <a:endParaRPr lang="en-US"/>
          </a:p>
        </p:txBody>
      </p:sp>
    </p:spTree>
    <p:extLst>
      <p:ext uri="{BB962C8B-B14F-4D97-AF65-F5344CB8AC3E}">
        <p14:creationId xmlns:p14="http://schemas.microsoft.com/office/powerpoint/2010/main" val="2504459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a:solidFill>
                  <a:prstClr val="black"/>
                </a:solidFill>
              </a:rPr>
              <a:t>TFC-  Fidelity of meeting foundations as well as team problem solving.  Teams may elect to do this as a means to strengthen team meetings, progress monitoring tool, etc. to make sure effective meetings continue.  </a:t>
            </a:r>
          </a:p>
          <a:p>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45</a:t>
            </a:fld>
            <a:endParaRPr lang="en-US"/>
          </a:p>
        </p:txBody>
      </p:sp>
    </p:spTree>
    <p:extLst>
      <p:ext uri="{BB962C8B-B14F-4D97-AF65-F5344CB8AC3E}">
        <p14:creationId xmlns:p14="http://schemas.microsoft.com/office/powerpoint/2010/main" val="2039751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Using this example TIPS minute form, draw attention to the green circled areas that point out both fidelity and outcome data.  Teams will spend one minute discussing what to do as a result of the data:  continue, modify, or stop.  If time allows, ask some hypothetical questions if form indicated no, or partial fidelity of solution.  </a:t>
            </a:r>
          </a:p>
          <a:p>
            <a:endParaRPr lang="en-US" dirty="0"/>
          </a:p>
        </p:txBody>
      </p:sp>
      <p:sp>
        <p:nvSpPr>
          <p:cNvPr id="4" name="Slide Number Placeholder 3"/>
          <p:cNvSpPr>
            <a:spLocks noGrp="1"/>
          </p:cNvSpPr>
          <p:nvPr>
            <p:ph type="sldNum" sz="quarter" idx="10"/>
          </p:nvPr>
        </p:nvSpPr>
        <p:spPr/>
        <p:txBody>
          <a:bodyPr/>
          <a:lstStyle/>
          <a:p>
            <a:pPr defTabSz="924458">
              <a:defRPr/>
            </a:pPr>
            <a:fld id="{B035FFD5-E837-4367-9E3E-0E1EC0CF8730}" type="slidenum">
              <a:rPr lang="en-US">
                <a:solidFill>
                  <a:prstClr val="black"/>
                </a:solidFill>
                <a:latin typeface="Calibri"/>
              </a:rPr>
              <a:pPr defTabSz="924458">
                <a:defRPr/>
              </a:pPr>
              <a:t>46</a:t>
            </a:fld>
            <a:endParaRPr lang="en-US">
              <a:solidFill>
                <a:prstClr val="black"/>
              </a:solidFill>
              <a:latin typeface="Calibri"/>
            </a:endParaRPr>
          </a:p>
        </p:txBody>
      </p:sp>
    </p:spTree>
    <p:extLst>
      <p:ext uri="{BB962C8B-B14F-4D97-AF65-F5344CB8AC3E}">
        <p14:creationId xmlns:p14="http://schemas.microsoft.com/office/powerpoint/2010/main" val="2296637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Shape 331"/>
          <p:cNvSpPr>
            <a:spLocks noGrp="1"/>
          </p:cNvSpPr>
          <p:nvPr>
            <p:ph type="body" idx="1"/>
          </p:nvPr>
        </p:nvSpPr>
        <p:spPr>
          <a:noFill/>
          <a:ln/>
        </p:spPr>
        <p:txBody>
          <a:bodyPr lIns="89260" tIns="89260" rIns="89260" bIns="89260" anchor="ctr">
            <a:normAutofit/>
          </a:bodyPr>
          <a:lstStyle/>
          <a:p>
            <a:pPr eaLnBrk="1" hangingPunct="1">
              <a:lnSpc>
                <a:spcPct val="80000"/>
              </a:lnSpc>
              <a:defRPr/>
            </a:pPr>
            <a:r>
              <a:rPr lang="en-US" sz="2400" dirty="0"/>
              <a:t>Encourage teams to identify areas that are actionable and can help improve their Tier 1 meetings.</a:t>
            </a:r>
          </a:p>
          <a:p>
            <a:pPr defTabSz="924458">
              <a:lnSpc>
                <a:spcPct val="80000"/>
              </a:lnSpc>
              <a:defRPr/>
            </a:pPr>
            <a:r>
              <a:rPr lang="en-US" sz="2400" dirty="0">
                <a:solidFill>
                  <a:prstClr val="black"/>
                </a:solidFill>
              </a:rPr>
              <a:t>Click once for roster animation and again to remove the roster</a:t>
            </a:r>
          </a:p>
          <a:p>
            <a:pPr eaLnBrk="1" hangingPunct="1">
              <a:lnSpc>
                <a:spcPct val="80000"/>
              </a:lnSpc>
              <a:defRPr/>
            </a:pPr>
            <a:endParaRPr lang="en-US" sz="2400" dirty="0"/>
          </a:p>
        </p:txBody>
      </p:sp>
      <p:sp>
        <p:nvSpPr>
          <p:cNvPr id="125955" name="Shape 332"/>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rn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p>
        </p:txBody>
      </p:sp>
    </p:spTree>
    <p:extLst>
      <p:ext uri="{BB962C8B-B14F-4D97-AF65-F5344CB8AC3E}">
        <p14:creationId xmlns:p14="http://schemas.microsoft.com/office/powerpoint/2010/main" val="2388927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 including Bully Prevention in our Tier 1 training moving forward, but wanted to introduce you to the curriculum and</a:t>
            </a:r>
            <a:r>
              <a:rPr lang="en-US" baseline="0" dirty="0" smtClean="0"/>
              <a:t> give you some time as teams to figure out a workable way to include school-wide Bully Prevention at your site.</a:t>
            </a:r>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48</a:t>
            </a:fld>
            <a:endParaRPr lang="en-US" altLang="en-US">
              <a:solidFill>
                <a:prstClr val="black"/>
              </a:solidFill>
              <a:latin typeface="Calibri"/>
            </a:endParaRPr>
          </a:p>
        </p:txBody>
      </p:sp>
    </p:spTree>
    <p:extLst>
      <p:ext uri="{BB962C8B-B14F-4D97-AF65-F5344CB8AC3E}">
        <p14:creationId xmlns:p14="http://schemas.microsoft.com/office/powerpoint/2010/main" val="2257900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Bully Prevention</a:t>
            </a:r>
            <a:r>
              <a:rPr lang="en-US" baseline="0" dirty="0" smtClean="0"/>
              <a:t> fits well with the Tier 1 implementation, as it addresses overall school-wide expectations focusing on how we treat others, as well as how to respond in a bullying situation.  Combined with school-wide expectations and classroom systems, it provides a comprehensive approach school-wide recognition of bullying behaviors as well as what to do when you are the victim, one who is displaying bullying behavior or a bystander.  </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49</a:t>
            </a:fld>
            <a:endParaRPr lang="en-US"/>
          </a:p>
        </p:txBody>
      </p:sp>
    </p:spTree>
    <p:extLst>
      <p:ext uri="{BB962C8B-B14F-4D97-AF65-F5344CB8AC3E}">
        <p14:creationId xmlns:p14="http://schemas.microsoft.com/office/powerpoint/2010/main" val="1620051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This is research that supports</a:t>
            </a:r>
            <a:r>
              <a:rPr lang="en-US" altLang="en-US" baseline="0" dirty="0" smtClean="0">
                <a:latin typeface="Arial" panose="020B0604020202020204" pitchFamily="34" charset="0"/>
              </a:rPr>
              <a:t> the work of bully prevention.</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152058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term ‘bullying’ is often times overused. This is a definition that you can share with your teams and school staff to help give clarity to the term.</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51</a:t>
            </a:fld>
            <a:endParaRPr lang="en-US"/>
          </a:p>
        </p:txBody>
      </p:sp>
    </p:spTree>
    <p:extLst>
      <p:ext uri="{BB962C8B-B14F-4D97-AF65-F5344CB8AC3E}">
        <p14:creationId xmlns:p14="http://schemas.microsoft.com/office/powerpoint/2010/main" val="73579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pictures of potential</a:t>
            </a:r>
            <a:r>
              <a:rPr lang="en-US" baseline="0" dirty="0" smtClean="0"/>
              <a:t> bullying incidents on a school campus..  Ask for teams to create potential scenarios that fit with the pictures above.</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52</a:t>
            </a:fld>
            <a:endParaRPr lang="en-US"/>
          </a:p>
        </p:txBody>
      </p:sp>
    </p:spTree>
    <p:extLst>
      <p:ext uri="{BB962C8B-B14F-4D97-AF65-F5344CB8AC3E}">
        <p14:creationId xmlns:p14="http://schemas.microsoft.com/office/powerpoint/2010/main" val="8038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8</a:t>
            </a:fld>
            <a:endParaRPr lang="en-US"/>
          </a:p>
        </p:txBody>
      </p:sp>
    </p:spTree>
    <p:extLst>
      <p:ext uri="{BB962C8B-B14F-4D97-AF65-F5344CB8AC3E}">
        <p14:creationId xmlns:p14="http://schemas.microsoft.com/office/powerpoint/2010/main" val="2317575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curriculum provided on</a:t>
            </a:r>
            <a:r>
              <a:rPr lang="en-US" baseline="0" dirty="0" smtClean="0"/>
              <a:t> pbis.org fits it well with the Tier 1 expectations and lessons for expected behaviors.  It gives the opportunity to teach, role play and reteach, if necessary.</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53</a:t>
            </a:fld>
            <a:endParaRPr lang="en-US"/>
          </a:p>
        </p:txBody>
      </p:sp>
    </p:spTree>
    <p:extLst>
      <p:ext uri="{BB962C8B-B14F-4D97-AF65-F5344CB8AC3E}">
        <p14:creationId xmlns:p14="http://schemas.microsoft.com/office/powerpoint/2010/main" val="3801239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3 part approach</a:t>
            </a:r>
            <a:r>
              <a:rPr lang="en-US" baseline="0" dirty="0" smtClean="0"/>
              <a:t> is directly in line with Tier 1 PBIS implementation.</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54</a:t>
            </a:fld>
            <a:endParaRPr lang="en-US"/>
          </a:p>
        </p:txBody>
      </p:sp>
    </p:spTree>
    <p:extLst>
      <p:ext uri="{BB962C8B-B14F-4D97-AF65-F5344CB8AC3E}">
        <p14:creationId xmlns:p14="http://schemas.microsoft.com/office/powerpoint/2010/main" val="1237034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link for the free</a:t>
            </a:r>
            <a:r>
              <a:rPr lang="en-US" baseline="0" dirty="0" smtClean="0"/>
              <a:t> curriculum download.  Go to the link and show the curriculum and how to </a:t>
            </a:r>
            <a:r>
              <a:rPr lang="en-US" baseline="0" smtClean="0"/>
              <a:t>teach it… ;)</a:t>
            </a:r>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55</a:t>
            </a:fld>
            <a:endParaRPr lang="en-US"/>
          </a:p>
        </p:txBody>
      </p:sp>
    </p:spTree>
    <p:extLst>
      <p:ext uri="{BB962C8B-B14F-4D97-AF65-F5344CB8AC3E}">
        <p14:creationId xmlns:p14="http://schemas.microsoft.com/office/powerpoint/2010/main" val="2173281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teams 10 minutes to</a:t>
            </a:r>
            <a:r>
              <a:rPr lang="en-US" baseline="0" dirty="0" smtClean="0"/>
              <a:t> work and explain that they will have more time during the allotment of team time later.</a:t>
            </a:r>
            <a:endParaRPr lang="en-US" dirty="0"/>
          </a:p>
        </p:txBody>
      </p:sp>
      <p:sp>
        <p:nvSpPr>
          <p:cNvPr id="4" name="Slide Number Placeholder 3"/>
          <p:cNvSpPr>
            <a:spLocks noGrp="1"/>
          </p:cNvSpPr>
          <p:nvPr>
            <p:ph type="sldNum" sz="quarter" idx="10"/>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553DB370-5C46-43CC-96B8-15EA639AEC4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4099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PBIS Assessments as</a:t>
            </a:r>
            <a:r>
              <a:rPr lang="en-US" baseline="0" dirty="0" smtClean="0"/>
              <a:t> a resource for fidelity measures for our District.</a:t>
            </a:r>
          </a:p>
          <a:p>
            <a:endParaRPr lang="en-US" baseline="0" dirty="0" smtClean="0"/>
          </a:p>
          <a:p>
            <a:pPr defTabSz="924458"/>
            <a:r>
              <a:rPr lang="en-US" dirty="0">
                <a:solidFill>
                  <a:prstClr val="black"/>
                </a:solidFill>
              </a:rPr>
              <a:t>Online support providing fidelity measurements like the TFI, SAS, etc.  </a:t>
            </a:r>
          </a:p>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57</a:t>
            </a:fld>
            <a:endParaRPr lang="en-US" altLang="en-US">
              <a:solidFill>
                <a:prstClr val="black"/>
              </a:solidFill>
              <a:latin typeface="Calibri"/>
            </a:endParaRPr>
          </a:p>
        </p:txBody>
      </p:sp>
    </p:spTree>
    <p:extLst>
      <p:ext uri="{BB962C8B-B14F-4D97-AF65-F5344CB8AC3E}">
        <p14:creationId xmlns:p14="http://schemas.microsoft.com/office/powerpoint/2010/main" val="2037131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There are some slides that use current research and best practice to highlight the importance of data. </a:t>
            </a:r>
          </a:p>
          <a:p>
            <a:r>
              <a:rPr lang="en-US" baseline="0" dirty="0" smtClean="0"/>
              <a:t>This table demonstrates the importance of using both fidelity and outcome data in decision making. When schools monitor what they are doing (fidelity) and what effect it is having (outcomes) they are able to move toward success that can be sustained and replicated. </a:t>
            </a:r>
          </a:p>
          <a:p>
            <a:endParaRPr lang="en-US" baseline="0" dirty="0" smtClean="0"/>
          </a:p>
          <a:p>
            <a:r>
              <a:rPr lang="en-US" baseline="0" dirty="0" smtClean="0"/>
              <a:t>Lucky Quadrant</a:t>
            </a:r>
          </a:p>
          <a:p>
            <a:r>
              <a:rPr lang="en-US" baseline="0" dirty="0" smtClean="0"/>
              <a:t>Schools in the “Lucky Quadrant” have achieved high results before they walk into school in the morning. They are not able to link their professional practices to results because they do not know how their practices influence the outcomes.</a:t>
            </a:r>
          </a:p>
          <a:p>
            <a:endParaRPr lang="en-US" baseline="0" dirty="0" smtClean="0"/>
          </a:p>
          <a:p>
            <a:r>
              <a:rPr lang="en-US" baseline="0" dirty="0" smtClean="0"/>
              <a:t>Losing Quadrant</a:t>
            </a:r>
          </a:p>
          <a:p>
            <a:r>
              <a:rPr lang="en-US" baseline="0" dirty="0" smtClean="0"/>
              <a:t>Schools in the “Losing Quadrant” have low results and have no idea what to do to improve. They tend to engage in self-defeating behavior by doing the same thing year after year and expecting different results. They rarely study their systems and practices to determine if they are making an impact on students. They tend to blame the poor performance on their situations and circumstances.</a:t>
            </a:r>
          </a:p>
          <a:p>
            <a:endParaRPr lang="en-US" baseline="0" dirty="0" smtClean="0"/>
          </a:p>
          <a:p>
            <a:r>
              <a:rPr lang="en-US" baseline="0" dirty="0" smtClean="0"/>
              <a:t>Learning Quadrant</a:t>
            </a:r>
          </a:p>
          <a:p>
            <a:r>
              <a:rPr lang="en-US" baseline="0" dirty="0" smtClean="0"/>
              <a:t>Although schools in the “Learning Quadrant” have not yet achieved their desired results, they do possess keen insight into the antecedents of excellence. These educators dig deeply into data to determine effective systems and practices that are helping students to achieve. They look for examples of excellence and work to replicate these successful practices.</a:t>
            </a:r>
          </a:p>
          <a:p>
            <a:endParaRPr lang="en-US" baseline="0" dirty="0" smtClean="0"/>
          </a:p>
          <a:p>
            <a:r>
              <a:rPr lang="en-US" baseline="0" dirty="0" smtClean="0"/>
              <a:t>Sustaining Quadrant</a:t>
            </a:r>
          </a:p>
          <a:p>
            <a:r>
              <a:rPr lang="en-US" baseline="0" dirty="0" smtClean="0"/>
              <a:t>Schools in the sustaining quadrant enjoy the optimal combination of high results and a keen understanding of the antecedents of excellence. Schools in this quadrant, however, do not rest on their laurels. Rather, they are perpetually seeking opportunities to improve. They continue to implement effective practices as they work with students. </a:t>
            </a:r>
          </a:p>
          <a:p>
            <a:endParaRPr lang="en-US" dirty="0"/>
          </a:p>
        </p:txBody>
      </p:sp>
      <p:sp>
        <p:nvSpPr>
          <p:cNvPr id="4" name="Footer Placeholder 3"/>
          <p:cNvSpPr>
            <a:spLocks noGrp="1"/>
          </p:cNvSpPr>
          <p:nvPr>
            <p:ph type="ftr" sz="quarter" idx="10"/>
          </p:nvPr>
        </p:nvSpPr>
        <p:spPr/>
        <p:txBody>
          <a:bodyPr/>
          <a:lstStyle/>
          <a:p>
            <a:r>
              <a:rPr lang="en-US" smtClean="0"/>
              <a:t>SWIS Facilitator Certification Training - Module 6</a:t>
            </a:r>
            <a:endParaRPr lang="en-US"/>
          </a:p>
        </p:txBody>
      </p:sp>
      <p:sp>
        <p:nvSpPr>
          <p:cNvPr id="5" name="Slide Number Placeholder 4"/>
          <p:cNvSpPr>
            <a:spLocks noGrp="1"/>
          </p:cNvSpPr>
          <p:nvPr>
            <p:ph type="sldNum" sz="quarter" idx="11"/>
          </p:nvPr>
        </p:nvSpPr>
        <p:spPr/>
        <p:txBody>
          <a:bodyPr/>
          <a:lstStyle/>
          <a:p>
            <a:fld id="{3BC72469-2736-4968-8712-0038B6B8B579}" type="slidenum">
              <a:rPr lang="en-US" smtClean="0"/>
              <a:t>58</a:t>
            </a:fld>
            <a:endParaRPr lang="en-US"/>
          </a:p>
        </p:txBody>
      </p:sp>
      <p:sp>
        <p:nvSpPr>
          <p:cNvPr id="6" name="TextBox 5"/>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p>
        </p:txBody>
      </p:sp>
    </p:spTree>
    <p:extLst>
      <p:ext uri="{BB962C8B-B14F-4D97-AF65-F5344CB8AC3E}">
        <p14:creationId xmlns:p14="http://schemas.microsoft.com/office/powerpoint/2010/main" val="2814284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smtClean="0"/>
              <a:t>The TFI</a:t>
            </a:r>
            <a:r>
              <a:rPr lang="en-US" dirty="0">
                <a:solidFill>
                  <a:prstClr val="black"/>
                </a:solidFill>
              </a:rPr>
              <a:t>,will be done formally each Spring is the district’s main measurement tool to measure implementation growth.  Can be compared with previous years, and breaks down school performance in key areas: teaming, implementation, and evaluation (data).  Teams complete this tool across all tiers, and move into “readiness” when they achieve 70% fidelity.  Results can assist teams in leading action planning efforts.  </a:t>
            </a:r>
          </a:p>
        </p:txBody>
      </p:sp>
      <p:sp>
        <p:nvSpPr>
          <p:cNvPr id="4" name="Slide Number Placeholder 3"/>
          <p:cNvSpPr>
            <a:spLocks noGrp="1"/>
          </p:cNvSpPr>
          <p:nvPr>
            <p:ph type="sldNum" sz="quarter" idx="10"/>
          </p:nvPr>
        </p:nvSpPr>
        <p:spPr/>
        <p:txBody>
          <a:bodyPr/>
          <a:lstStyle/>
          <a:p>
            <a:fld id="{B035FFD5-E837-4367-9E3E-0E1EC0CF8730}" type="slidenum">
              <a:rPr lang="en-US" smtClean="0"/>
              <a:pPr/>
              <a:t>59</a:t>
            </a:fld>
            <a:endParaRPr lang="en-US"/>
          </a:p>
        </p:txBody>
      </p:sp>
    </p:spTree>
    <p:extLst>
      <p:ext uri="{BB962C8B-B14F-4D97-AF65-F5344CB8AC3E}">
        <p14:creationId xmlns:p14="http://schemas.microsoft.com/office/powerpoint/2010/main" val="26300563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Relate to academic Formative assessments.  Helps team identify a focused area to improve.  NOTE: Have teams wait for the turn and talk until next slides are shown.  </a:t>
            </a:r>
          </a:p>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60</a:t>
            </a:fld>
            <a:endParaRPr lang="en-US"/>
          </a:p>
        </p:txBody>
      </p:sp>
    </p:spTree>
    <p:extLst>
      <p:ext uri="{BB962C8B-B14F-4D97-AF65-F5344CB8AC3E}">
        <p14:creationId xmlns:p14="http://schemas.microsoft.com/office/powerpoint/2010/main" val="3150526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Trainer</a:t>
            </a:r>
            <a:r>
              <a:rPr lang="en-US" baseline="0" dirty="0" smtClean="0"/>
              <a:t> Notes: team took TFI, examined their scores and 1.4 as a possible next item to work on.  They scored themselves a 1 because their system was not formalized.  </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61</a:t>
            </a:fld>
            <a:endParaRPr lang="en-US"/>
          </a:p>
        </p:txBody>
      </p:sp>
    </p:spTree>
    <p:extLst>
      <p:ext uri="{BB962C8B-B14F-4D97-AF65-F5344CB8AC3E}">
        <p14:creationId xmlns:p14="http://schemas.microsoft.com/office/powerpoint/2010/main" val="76471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Slide progresses w/ fields being filled.  At reflection, pause and allow teams to have 1-2 min to chat about possible actions in moving from a “1” to a “2”.  You may elect to either have teams look at previous slide, OR, move back to previous slide to see what a “2” in 1.4 would be.  Then progress slide to expose answers.  </a:t>
            </a:r>
          </a:p>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62</a:t>
            </a:fld>
            <a:endParaRPr lang="en-US"/>
          </a:p>
        </p:txBody>
      </p:sp>
    </p:spTree>
    <p:extLst>
      <p:ext uri="{BB962C8B-B14F-4D97-AF65-F5344CB8AC3E}">
        <p14:creationId xmlns:p14="http://schemas.microsoft.com/office/powerpoint/2010/main" val="50399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training</a:t>
            </a:r>
            <a:r>
              <a:rPr lang="en-US" baseline="0" dirty="0" smtClean="0"/>
              <a:t> objectives are the tasks for the day. The training will move through the objectives. At the end of the training, teams will have time to review their progress and develop an action plan on the day’s tasks.</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9</a:t>
            </a:fld>
            <a:endParaRPr lang="en-US"/>
          </a:p>
        </p:txBody>
      </p:sp>
    </p:spTree>
    <p:extLst>
      <p:ext uri="{BB962C8B-B14F-4D97-AF65-F5344CB8AC3E}">
        <p14:creationId xmlns:p14="http://schemas.microsoft.com/office/powerpoint/2010/main" val="31599529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District schedule of fidelity measures.  Important to know and share with faculty given the amount of initiatives asking teachers for questionnaires or surveys is increasing.  </a:t>
            </a:r>
          </a:p>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63</a:t>
            </a:fld>
            <a:endParaRPr lang="en-US"/>
          </a:p>
        </p:txBody>
      </p:sp>
    </p:spTree>
    <p:extLst>
      <p:ext uri="{BB962C8B-B14F-4D97-AF65-F5344CB8AC3E}">
        <p14:creationId xmlns:p14="http://schemas.microsoft.com/office/powerpoint/2010/main" val="4806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pPr lvl="1"/>
            <a:r>
              <a:rPr lang="en-US" sz="3600" dirty="0"/>
              <a:t>Complete the TFI for Tiers I and II only.  Use the items from Tier I as Action Plan items to solidify Tier I. Let the teams know that it will be likely they will have many 0’s in Tier II. That is fine! This is a baseline. We will complete Tiers I and II again after the Day 3 training.</a:t>
            </a:r>
          </a:p>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64</a:t>
            </a:fld>
            <a:endParaRPr lang="en-US"/>
          </a:p>
        </p:txBody>
      </p:sp>
    </p:spTree>
    <p:extLst>
      <p:ext uri="{BB962C8B-B14F-4D97-AF65-F5344CB8AC3E}">
        <p14:creationId xmlns:p14="http://schemas.microsoft.com/office/powerpoint/2010/main" val="15364502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get into the meat of Tier 2.</a:t>
            </a:r>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65</a:t>
            </a:fld>
            <a:endParaRPr lang="en-US" altLang="en-US">
              <a:solidFill>
                <a:prstClr val="black"/>
              </a:solidFill>
              <a:latin typeface="Calibri"/>
            </a:endParaRPr>
          </a:p>
        </p:txBody>
      </p:sp>
    </p:spTree>
    <p:extLst>
      <p:ext uri="{BB962C8B-B14F-4D97-AF65-F5344CB8AC3E}">
        <p14:creationId xmlns:p14="http://schemas.microsoft.com/office/powerpoint/2010/main" val="13608525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a:ln/>
        </p:spPr>
      </p:sp>
      <p:sp>
        <p:nvSpPr>
          <p:cNvPr id="112643" name="Rectangle 3"/>
          <p:cNvSpPr>
            <a:spLocks noGrp="1"/>
          </p:cNvSpPr>
          <p:nvPr>
            <p:ph type="body" idx="1"/>
          </p:nvPr>
        </p:nvSpPr>
        <p:spPr>
          <a:xfrm>
            <a:off x="688498" y="4416111"/>
            <a:ext cx="5506396"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4458"/>
            <a:r>
              <a:rPr lang="en-US" altLang="en-US" sz="1000" i="1" dirty="0">
                <a:solidFill>
                  <a:prstClr val="black"/>
                </a:solidFill>
                <a:latin typeface="Arial" pitchFamily="34" charset="0"/>
              </a:rPr>
              <a:t>Review of the triangle and the focus of today’s training:  </a:t>
            </a:r>
          </a:p>
          <a:p>
            <a:pPr defTabSz="924458"/>
            <a:endParaRPr lang="en-US" altLang="en-US" sz="1000" i="1" dirty="0">
              <a:solidFill>
                <a:prstClr val="black"/>
              </a:solidFill>
              <a:latin typeface="Arial" pitchFamily="34" charset="0"/>
            </a:endParaRPr>
          </a:p>
          <a:p>
            <a:pPr defTabSz="924458"/>
            <a:r>
              <a:rPr lang="en-US" altLang="en-US" sz="1000" dirty="0">
                <a:solidFill>
                  <a:prstClr val="black"/>
                </a:solidFill>
                <a:latin typeface="Arial" pitchFamily="34" charset="0"/>
              </a:rPr>
              <a:t>Our focus is on the decision making using data that helps us meet the needs of the students who need additional support that Tier 1 does not provide</a:t>
            </a:r>
          </a:p>
          <a:p>
            <a:pPr defTabSz="924458"/>
            <a:endParaRPr lang="en-US" altLang="en-US" sz="1000" dirty="0">
              <a:solidFill>
                <a:prstClr val="black"/>
              </a:solidFill>
              <a:latin typeface="Arial" pitchFamily="34" charset="0"/>
            </a:endParaRPr>
          </a:p>
          <a:p>
            <a:pPr defTabSz="924458"/>
            <a:r>
              <a:rPr lang="en-US" altLang="en-US" sz="1000" i="1" dirty="0">
                <a:solidFill>
                  <a:prstClr val="black"/>
                </a:solidFill>
                <a:latin typeface="Arial" pitchFamily="34" charset="0"/>
              </a:rPr>
              <a:t>Focus teams on the inside of the pyramid, to the problem solving cycle and how it compares to the TIPS cycle of data-based team problem solving.  Again, see the resemblance to how we address both academic AND behavior/social issues.</a:t>
            </a:r>
          </a:p>
          <a:p>
            <a:endParaRPr lang="en-US" altLang="en-US" sz="1000" i="1" dirty="0">
              <a:latin typeface="Arial" pitchFamily="34" charset="0"/>
            </a:endParaRPr>
          </a:p>
        </p:txBody>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p>
        </p:txBody>
      </p:sp>
    </p:spTree>
    <p:extLst>
      <p:ext uri="{BB962C8B-B14F-4D97-AF65-F5344CB8AC3E}">
        <p14:creationId xmlns:p14="http://schemas.microsoft.com/office/powerpoint/2010/main" val="914296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a:ln/>
        </p:spPr>
      </p:sp>
      <p:sp>
        <p:nvSpPr>
          <p:cNvPr id="112643" name="Rectangle 3"/>
          <p:cNvSpPr>
            <a:spLocks noGrp="1"/>
          </p:cNvSpPr>
          <p:nvPr>
            <p:ph type="body" idx="1"/>
          </p:nvPr>
        </p:nvSpPr>
        <p:spPr>
          <a:xfrm>
            <a:off x="688498" y="4416111"/>
            <a:ext cx="5506396"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Arial" pitchFamily="34" charset="0"/>
              </a:rPr>
              <a:t>Review the focus of each tier that includes the instructional as well as behavioral support.</a:t>
            </a:r>
          </a:p>
          <a:p>
            <a:endParaRPr lang="en-US" altLang="en-US" sz="1000" dirty="0">
              <a:latin typeface="Arial" pitchFamily="34" charset="0"/>
            </a:endParaRPr>
          </a:p>
          <a:p>
            <a:pPr defTabSz="924458"/>
            <a:r>
              <a:rPr lang="en-US" altLang="en-US" sz="1000" i="1" dirty="0">
                <a:solidFill>
                  <a:prstClr val="black"/>
                </a:solidFill>
                <a:latin typeface="Arial" pitchFamily="34" charset="0"/>
              </a:rPr>
              <a:t>Slide emphasizes tier 2 for Targeted Interventions.  Take a moment to create a profile of students who might fit into this tier; opposed to students that might require more/less supports; “high flyers” vs. “on our radar”.  </a:t>
            </a:r>
          </a:p>
          <a:p>
            <a:endParaRPr lang="en-US" altLang="en-US" sz="1000" dirty="0">
              <a:latin typeface="Arial" pitchFamily="34" charset="0"/>
            </a:endParaRPr>
          </a:p>
        </p:txBody>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p>
        </p:txBody>
      </p:sp>
    </p:spTree>
    <p:extLst>
      <p:ext uri="{BB962C8B-B14F-4D97-AF65-F5344CB8AC3E}">
        <p14:creationId xmlns:p14="http://schemas.microsoft.com/office/powerpoint/2010/main" val="3789334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a:ln/>
        </p:spPr>
      </p:sp>
      <p:sp>
        <p:nvSpPr>
          <p:cNvPr id="112643" name="Rectangle 3"/>
          <p:cNvSpPr>
            <a:spLocks noGrp="1"/>
          </p:cNvSpPr>
          <p:nvPr>
            <p:ph type="body" idx="1"/>
          </p:nvPr>
        </p:nvSpPr>
        <p:spPr>
          <a:xfrm>
            <a:off x="688498" y="4416111"/>
            <a:ext cx="5506396"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Arial" pitchFamily="34" charset="0"/>
              </a:rPr>
              <a:t>This chart shows the system of the basic supports for interventions at each level.</a:t>
            </a:r>
          </a:p>
          <a:p>
            <a:endParaRPr lang="en-US" altLang="en-US" sz="1000" dirty="0">
              <a:latin typeface="Arial" pitchFamily="34" charset="0"/>
            </a:endParaRPr>
          </a:p>
          <a:p>
            <a:pPr defTabSz="924458"/>
            <a:r>
              <a:rPr lang="en-US" altLang="en-US" sz="1000" i="1" dirty="0">
                <a:solidFill>
                  <a:prstClr val="black"/>
                </a:solidFill>
                <a:latin typeface="Arial" pitchFamily="34" charset="0"/>
              </a:rPr>
              <a:t>Map indicating where each support system/intervention falls.  Sites may discuss if one “belongs” into one or more tiers.  Possible discussion on “severity or intensity” of the intervention or mode of instruction </a:t>
            </a:r>
            <a:r>
              <a:rPr lang="en-US" altLang="en-US" sz="1000" i="1" dirty="0" err="1">
                <a:solidFill>
                  <a:prstClr val="black"/>
                </a:solidFill>
                <a:latin typeface="Arial" pitchFamily="34" charset="0"/>
              </a:rPr>
              <a:t>ie</a:t>
            </a:r>
            <a:r>
              <a:rPr lang="en-US" altLang="en-US" sz="1000" i="1" dirty="0">
                <a:solidFill>
                  <a:prstClr val="black"/>
                </a:solidFill>
                <a:latin typeface="Arial" pitchFamily="34" charset="0"/>
              </a:rPr>
              <a:t>, whole class (tier 1) or small group (tier 2).</a:t>
            </a:r>
          </a:p>
          <a:p>
            <a:endParaRPr lang="en-US" altLang="en-US" sz="1000" dirty="0">
              <a:latin typeface="Arial" pitchFamily="34" charset="0"/>
            </a:endParaRPr>
          </a:p>
        </p:txBody>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p>
        </p:txBody>
      </p:sp>
    </p:spTree>
    <p:extLst>
      <p:ext uri="{BB962C8B-B14F-4D97-AF65-F5344CB8AC3E}">
        <p14:creationId xmlns:p14="http://schemas.microsoft.com/office/powerpoint/2010/main" val="42162493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Trainer Note:  We continue to stress person first language</a:t>
            </a:r>
            <a:r>
              <a:rPr lang="en-US" baseline="0" dirty="0" smtClean="0"/>
              <a:t> in all of our trainings.  We refer to students that need Tier II or Tier III interventions, not Tier II or III students or  “green, yellow” or red” students.</a:t>
            </a:r>
            <a:endParaRPr lang="en-US" dirty="0" smtClean="0"/>
          </a:p>
          <a:p>
            <a:endParaRPr lang="en-US" dirty="0" smtClean="0"/>
          </a:p>
          <a:p>
            <a:r>
              <a:rPr lang="en-US" dirty="0" smtClean="0"/>
              <a:t>Within a multi-tiered</a:t>
            </a:r>
            <a:r>
              <a:rPr lang="en-US" baseline="0" dirty="0" smtClean="0"/>
              <a:t> system of prevention and support, a student can receive differing levels of support depending upon skill strengths and weaknesses. The triangle represents a continuum of decision making and support.</a:t>
            </a:r>
          </a:p>
          <a:p>
            <a:endParaRPr lang="en-US" baseline="0" dirty="0" smtClean="0"/>
          </a:p>
          <a:p>
            <a:pPr defTabSz="924458"/>
            <a:r>
              <a:rPr lang="en-US" dirty="0">
                <a:solidFill>
                  <a:prstClr val="black"/>
                </a:solidFill>
              </a:rPr>
              <a:t>Consider having teams think of students (or themselves as students) and where they might have needed additional supports in their school day.</a:t>
            </a:r>
          </a:p>
          <a:p>
            <a:endParaRPr lang="en-US" baseline="0" dirty="0" smtClean="0"/>
          </a:p>
        </p:txBody>
      </p:sp>
      <p:sp>
        <p:nvSpPr>
          <p:cNvPr id="4" name="Slide Number Placeholder 3"/>
          <p:cNvSpPr>
            <a:spLocks noGrp="1"/>
          </p:cNvSpPr>
          <p:nvPr>
            <p:ph type="sldNum" sz="quarter" idx="10"/>
          </p:nvPr>
        </p:nvSpPr>
        <p:spPr/>
        <p:txBody>
          <a:bodyPr/>
          <a:lstStyle/>
          <a:p>
            <a:fld id="{348479B2-B137-4FAA-B6DC-C594B6658870}"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294086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As part of our Tier 1 and Tier 2 systems, we look at how we are meeting the needs of ALL of our students… Often times, the students present differently,, so it’s not just</a:t>
            </a:r>
            <a:r>
              <a:rPr lang="en-US" baseline="0" dirty="0" smtClean="0"/>
              <a:t> the students who have disruptive behavior.  Sometimes, it’s the quiet or isolated student who needs some Tier 2 interventions. </a:t>
            </a:r>
          </a:p>
          <a:p>
            <a:endParaRPr lang="en-US" baseline="0" dirty="0" smtClean="0"/>
          </a:p>
          <a:p>
            <a:pPr defTabSz="924458"/>
            <a:r>
              <a:rPr lang="en-US" dirty="0">
                <a:solidFill>
                  <a:prstClr val="black"/>
                </a:solidFill>
              </a:rPr>
              <a:t>Consider the quote: “At any point in the day, at least one student in your class is either having a problem, getting over a problem, or will experience a problem”.  Alert teams that many of the behaviors they see as challenging may have originated from something completely outside the classroom or school day.  </a:t>
            </a:r>
          </a:p>
          <a:p>
            <a:endParaRPr lang="en-US" dirty="0"/>
          </a:p>
        </p:txBody>
      </p:sp>
      <p:sp>
        <p:nvSpPr>
          <p:cNvPr id="4" name="Slide Number Placeholder 3"/>
          <p:cNvSpPr>
            <a:spLocks noGrp="1"/>
          </p:cNvSpPr>
          <p:nvPr>
            <p:ph type="sldNum" sz="quarter" idx="10"/>
          </p:nvPr>
        </p:nvSpPr>
        <p:spPr/>
        <p:txBody>
          <a:bodyPr/>
          <a:lstStyle/>
          <a:p>
            <a:fld id="{36D507E5-2CDE-4EDC-84B6-E8F9139763EB}" type="slidenum">
              <a:rPr lang="en-US" smtClean="0"/>
              <a:pPr/>
              <a:t>70</a:t>
            </a:fld>
            <a:endParaRPr lang="en-US"/>
          </a:p>
        </p:txBody>
      </p:sp>
    </p:spTree>
    <p:extLst>
      <p:ext uri="{BB962C8B-B14F-4D97-AF65-F5344CB8AC3E}">
        <p14:creationId xmlns:p14="http://schemas.microsoft.com/office/powerpoint/2010/main" val="12814478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24458"/>
            <a:r>
              <a:rPr lang="en-US" dirty="0">
                <a:solidFill>
                  <a:prstClr val="black"/>
                </a:solidFill>
              </a:rPr>
              <a:t>Examples of issues impacting student’s academic success that we might not know about.  Possible exercise to establish trust and positive rapport with hesitant students who do not approach adults well or often.  </a:t>
            </a:r>
          </a:p>
          <a:p>
            <a:endParaRPr lang="en-US" dirty="0" smtClean="0"/>
          </a:p>
          <a:p>
            <a:r>
              <a:rPr lang="en-US" dirty="0" smtClean="0"/>
              <a:t>This is an</a:t>
            </a:r>
            <a:r>
              <a:rPr lang="en-US" baseline="0" dirty="0" smtClean="0"/>
              <a:t> example of a great activity that we can do to really hear the student voice of what matters to them and what is often going on in their lives, that we aren’t aware of, unless we take time to ask them.</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71</a:t>
            </a:fld>
            <a:endParaRPr lang="en-US"/>
          </a:p>
        </p:txBody>
      </p:sp>
    </p:spTree>
    <p:extLst>
      <p:ext uri="{BB962C8B-B14F-4D97-AF65-F5344CB8AC3E}">
        <p14:creationId xmlns:p14="http://schemas.microsoft.com/office/powerpoint/2010/main" val="7626795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Show this video and then give time for teams to discuss if empathy exists at</a:t>
            </a:r>
            <a:r>
              <a:rPr lang="en-US" baseline="0" dirty="0" smtClean="0"/>
              <a:t> their school.  Is it something that can be improved among students/ staff?  Is it already a strength at their site?</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72</a:t>
            </a:fld>
            <a:endParaRPr lang="en-US"/>
          </a:p>
        </p:txBody>
      </p:sp>
    </p:spTree>
    <p:extLst>
      <p:ext uri="{BB962C8B-B14F-4D97-AF65-F5344CB8AC3E}">
        <p14:creationId xmlns:p14="http://schemas.microsoft.com/office/powerpoint/2010/main" val="254330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Ask teams to take</a:t>
            </a:r>
            <a:r>
              <a:rPr lang="en-US" baseline="0" dirty="0" smtClean="0"/>
              <a:t> 5 minutes to discuss and be ready to share out.</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10</a:t>
            </a:fld>
            <a:endParaRPr lang="en-US"/>
          </a:p>
        </p:txBody>
      </p:sp>
    </p:spTree>
    <p:extLst>
      <p:ext uri="{BB962C8B-B14F-4D97-AF65-F5344CB8AC3E}">
        <p14:creationId xmlns:p14="http://schemas.microsoft.com/office/powerpoint/2010/main" val="33617725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teams 10 minutes </a:t>
            </a:r>
            <a:r>
              <a:rPr lang="en-US" dirty="0" smtClean="0"/>
              <a:t>to</a:t>
            </a:r>
            <a:r>
              <a:rPr lang="en-US" baseline="0" dirty="0" smtClean="0"/>
              <a:t> discuss students of concern.  Highlight the need to discuss with the team students that may need additional supports and the importance of identifying them early in the year.  If Synergy reports are available, encourage them to use data to help drive their decisions.</a:t>
            </a:r>
            <a:endParaRPr lang="en-US" dirty="0"/>
          </a:p>
        </p:txBody>
      </p:sp>
      <p:sp>
        <p:nvSpPr>
          <p:cNvPr id="4" name="Slide Number Placeholder 3"/>
          <p:cNvSpPr>
            <a:spLocks noGrp="1"/>
          </p:cNvSpPr>
          <p:nvPr>
            <p:ph type="sldNum" sz="quarter" idx="10"/>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553DB370-5C46-43CC-96B8-15EA639AEC4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249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74</a:t>
            </a:fld>
            <a:endParaRPr lang="en-US" altLang="en-US">
              <a:solidFill>
                <a:prstClr val="black"/>
              </a:solidFill>
              <a:latin typeface="Calibri"/>
            </a:endParaRPr>
          </a:p>
        </p:txBody>
      </p:sp>
    </p:spTree>
    <p:extLst>
      <p:ext uri="{BB962C8B-B14F-4D97-AF65-F5344CB8AC3E}">
        <p14:creationId xmlns:p14="http://schemas.microsoft.com/office/powerpoint/2010/main" val="1091240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components are essential in Tier II interventions – discuss one at</a:t>
            </a:r>
            <a:r>
              <a:rPr lang="en-US" baseline="0" dirty="0" smtClean="0"/>
              <a:t> a time – give examples.</a:t>
            </a:r>
          </a:p>
          <a:p>
            <a:r>
              <a:rPr lang="en-US" baseline="0" dirty="0" smtClean="0"/>
              <a:t>Increased structure &amp; prompts: The student is given more frequent reminders and has more structure in the school day. (CICO)</a:t>
            </a:r>
          </a:p>
          <a:p>
            <a:r>
              <a:rPr lang="en-US" baseline="0" dirty="0" smtClean="0"/>
              <a:t>Instruction on skills: Students are taught essential social skills that are needed:  Social Skills group, Recess club, Anger Management, etc.</a:t>
            </a:r>
          </a:p>
          <a:p>
            <a:r>
              <a:rPr lang="en-US" baseline="0" dirty="0" smtClean="0"/>
              <a:t>Increased regular feedback:  Student is provided positive feedback and corrections more frequently through the day, keeping with the 5:1 goal</a:t>
            </a:r>
          </a:p>
          <a:p>
            <a:r>
              <a:rPr lang="en-US" baseline="0" dirty="0" smtClean="0"/>
              <a:t>Intervention available:  Tier II interventions need to be available to identified students quickly and easily.  </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75</a:t>
            </a:fld>
            <a:endParaRPr lang="en-US"/>
          </a:p>
        </p:txBody>
      </p:sp>
    </p:spTree>
    <p:extLst>
      <p:ext uri="{BB962C8B-B14F-4D97-AF65-F5344CB8AC3E}">
        <p14:creationId xmlns:p14="http://schemas.microsoft.com/office/powerpoint/2010/main" val="4659107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Tier </a:t>
            </a:r>
            <a:r>
              <a:rPr lang="en-US" dirty="0" smtClean="0"/>
              <a:t>2 </a:t>
            </a:r>
            <a:r>
              <a:rPr lang="en-US" dirty="0" smtClean="0"/>
              <a:t>interventions</a:t>
            </a:r>
            <a:r>
              <a:rPr lang="en-US" baseline="0" dirty="0" smtClean="0"/>
              <a:t> are most effective when the systems are in place.</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76</a:t>
            </a:fld>
            <a:endParaRPr lang="en-US"/>
          </a:p>
        </p:txBody>
      </p:sp>
    </p:spTree>
    <p:extLst>
      <p:ext uri="{BB962C8B-B14F-4D97-AF65-F5344CB8AC3E}">
        <p14:creationId xmlns:p14="http://schemas.microsoft.com/office/powerpoint/2010/main" val="27300839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77</a:t>
            </a:fld>
            <a:endParaRPr lang="en-US" altLang="en-US">
              <a:solidFill>
                <a:prstClr val="black"/>
              </a:solidFill>
              <a:latin typeface="Calibri"/>
            </a:endParaRPr>
          </a:p>
        </p:txBody>
      </p:sp>
    </p:spTree>
    <p:extLst>
      <p:ext uri="{BB962C8B-B14F-4D97-AF65-F5344CB8AC3E}">
        <p14:creationId xmlns:p14="http://schemas.microsoft.com/office/powerpoint/2010/main" val="23075207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In Tier II training, we focus on the development of the Intervention Team.  This is a team that progress monitors students and the effectiveness</a:t>
            </a:r>
            <a:r>
              <a:rPr lang="en-US" baseline="0" dirty="0" smtClean="0"/>
              <a:t> of the Tier II-III interventions.  This team is also a very active intervention team to help problem-solve and make sure that students needing additional support are given opportunities to be involved in interventions that meet the need of the function of their behavior.</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78</a:t>
            </a:fld>
            <a:endParaRPr lang="en-US"/>
          </a:p>
        </p:txBody>
      </p:sp>
    </p:spTree>
    <p:extLst>
      <p:ext uri="{BB962C8B-B14F-4D97-AF65-F5344CB8AC3E}">
        <p14:creationId xmlns:p14="http://schemas.microsoft.com/office/powerpoint/2010/main" val="1372377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chart quickly summarizes</a:t>
            </a:r>
            <a:r>
              <a:rPr lang="en-US" baseline="0" dirty="0" smtClean="0"/>
              <a:t> the three teams on site that </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79</a:t>
            </a:fld>
            <a:endParaRPr lang="en-US"/>
          </a:p>
        </p:txBody>
      </p:sp>
    </p:spTree>
    <p:extLst>
      <p:ext uri="{BB962C8B-B14F-4D97-AF65-F5344CB8AC3E}">
        <p14:creationId xmlns:p14="http://schemas.microsoft.com/office/powerpoint/2010/main" val="3943016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80</a:t>
            </a:fld>
            <a:endParaRPr lang="en-US" altLang="en-US">
              <a:solidFill>
                <a:prstClr val="black"/>
              </a:solidFill>
              <a:latin typeface="Calibri"/>
            </a:endParaRPr>
          </a:p>
        </p:txBody>
      </p:sp>
    </p:spTree>
    <p:extLst>
      <p:ext uri="{BB962C8B-B14F-4D97-AF65-F5344CB8AC3E}">
        <p14:creationId xmlns:p14="http://schemas.microsoft.com/office/powerpoint/2010/main" val="2537843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81</a:t>
            </a:fld>
            <a:endParaRPr lang="en-US"/>
          </a:p>
        </p:txBody>
      </p:sp>
    </p:spTree>
    <p:extLst>
      <p:ext uri="{BB962C8B-B14F-4D97-AF65-F5344CB8AC3E}">
        <p14:creationId xmlns:p14="http://schemas.microsoft.com/office/powerpoint/2010/main" val="15682237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BCEB27-9002-4533-8789-48BEFF54E2EC}" type="slidenum">
              <a:rPr lang="en-US"/>
              <a:pPr/>
              <a:t>82</a:t>
            </a:fld>
            <a:endParaRPr lang="en-US"/>
          </a:p>
        </p:txBody>
      </p:sp>
      <p:sp>
        <p:nvSpPr>
          <p:cNvPr id="9218" name="Rectangle 2"/>
          <p:cNvSpPr>
            <a:spLocks noGrp="1" noRot="1" noChangeAspect="1" noChangeArrowheads="1"/>
          </p:cNvSpPr>
          <p:nvPr>
            <p:ph type="sldImg"/>
            <p:custDataLst>
              <p:tags r:id="rId1"/>
            </p:custDataLst>
          </p:nvPr>
        </p:nvSpPr>
        <p:spPr bwMode="auto">
          <a:xfrm>
            <a:off x="1158875" y="709613"/>
            <a:ext cx="4733925" cy="3551237"/>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40090" y="4497053"/>
            <a:ext cx="5170493" cy="4260366"/>
          </a:xfrm>
          <a:prstGeom prst="rect">
            <a:avLst/>
          </a:prstGeom>
          <a:solidFill>
            <a:srgbClr val="FFFFFF"/>
          </a:solidFill>
          <a:ln>
            <a:solidFill>
              <a:srgbClr val="000000"/>
            </a:solidFill>
            <a:miter lim="800000"/>
            <a:headEnd/>
            <a:tailEnd/>
          </a:ln>
        </p:spPr>
        <p:txBody>
          <a:bodyPr/>
          <a:lstStyle/>
          <a:p>
            <a:pPr eaLnBrk="0" hangingPunct="0">
              <a:spcBef>
                <a:spcPct val="0"/>
              </a:spcBef>
            </a:pPr>
            <a:r>
              <a:rPr lang="en-US" sz="2400" dirty="0">
                <a:latin typeface="Arial" pitchFamily="34" charset="0"/>
                <a:ea typeface="ＭＳ Ｐゴシック" pitchFamily="34" charset="-128"/>
              </a:rPr>
              <a:t>Education has changed in how students are assessed and provided supports.  With the advent of RTI, we focus on meeting the students where they are, and providing needed supports. Not just test-label-place </a:t>
            </a:r>
            <a:r>
              <a:rPr lang="en-US" sz="2400" b="1" dirty="0">
                <a:latin typeface="Arial" pitchFamily="34" charset="0"/>
                <a:ea typeface="ＭＳ Ｐゴシック" pitchFamily="34" charset="-128"/>
              </a:rPr>
              <a:t>if </a:t>
            </a:r>
            <a:r>
              <a:rPr lang="en-US" sz="2400" dirty="0">
                <a:latin typeface="Arial" pitchFamily="34" charset="0"/>
                <a:ea typeface="ＭＳ Ｐゴシック" pitchFamily="34" charset="-128"/>
              </a:rPr>
              <a:t>you qualify.</a:t>
            </a:r>
          </a:p>
        </p:txBody>
      </p:sp>
    </p:spTree>
    <p:extLst>
      <p:ext uri="{BB962C8B-B14F-4D97-AF65-F5344CB8AC3E}">
        <p14:creationId xmlns:p14="http://schemas.microsoft.com/office/powerpoint/2010/main" val="296075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11</a:t>
            </a:fld>
            <a:endParaRPr lang="en-US" altLang="en-US">
              <a:solidFill>
                <a:prstClr val="black"/>
              </a:solidFill>
              <a:latin typeface="Calibri"/>
            </a:endParaRPr>
          </a:p>
        </p:txBody>
      </p:sp>
    </p:spTree>
    <p:extLst>
      <p:ext uri="{BB962C8B-B14F-4D97-AF65-F5344CB8AC3E}">
        <p14:creationId xmlns:p14="http://schemas.microsoft.com/office/powerpoint/2010/main" val="30960944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BCEB27-9002-4533-8789-48BEFF54E2EC}" type="slidenum">
              <a:rPr lang="en-US"/>
              <a:pPr/>
              <a:t>83</a:t>
            </a:fld>
            <a:endParaRPr lang="en-US"/>
          </a:p>
        </p:txBody>
      </p:sp>
      <p:sp>
        <p:nvSpPr>
          <p:cNvPr id="9218" name="Rectangle 2"/>
          <p:cNvSpPr>
            <a:spLocks noGrp="1" noRot="1" noChangeAspect="1" noChangeArrowheads="1"/>
          </p:cNvSpPr>
          <p:nvPr>
            <p:ph type="sldImg"/>
          </p:nvPr>
        </p:nvSpPr>
        <p:spPr bwMode="auto">
          <a:xfrm>
            <a:off x="1158875" y="709613"/>
            <a:ext cx="4733925" cy="3551237"/>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40090" y="4497053"/>
            <a:ext cx="5170493" cy="4260366"/>
          </a:xfrm>
          <a:prstGeom prst="rect">
            <a:avLst/>
          </a:prstGeom>
          <a:solidFill>
            <a:srgbClr val="FFFFFF"/>
          </a:solidFill>
          <a:ln>
            <a:solidFill>
              <a:srgbClr val="000000"/>
            </a:solidFill>
            <a:miter lim="800000"/>
            <a:headEnd/>
            <a:tailEnd/>
          </a:ln>
        </p:spPr>
        <p:txBody>
          <a:bodyPr/>
          <a:lstStyle/>
          <a:p>
            <a:pPr eaLnBrk="0" hangingPunct="0">
              <a:spcBef>
                <a:spcPct val="0"/>
              </a:spcBef>
            </a:pPr>
            <a:r>
              <a:rPr lang="en-US" sz="2400" dirty="0">
                <a:latin typeface="Arial" pitchFamily="34" charset="0"/>
                <a:ea typeface="ＭＳ Ｐゴシック" pitchFamily="34" charset="-128"/>
              </a:rPr>
              <a:t>Services are provided for students that need supports; not just students qualifying for special education.</a:t>
            </a:r>
          </a:p>
        </p:txBody>
      </p:sp>
    </p:spTree>
    <p:extLst>
      <p:ext uri="{BB962C8B-B14F-4D97-AF65-F5344CB8AC3E}">
        <p14:creationId xmlns:p14="http://schemas.microsoft.com/office/powerpoint/2010/main" val="31755531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BCEB27-9002-4533-8789-48BEFF54E2EC}" type="slidenum">
              <a:rPr lang="en-US"/>
              <a:pPr/>
              <a:t>84</a:t>
            </a:fld>
            <a:endParaRPr lang="en-US"/>
          </a:p>
        </p:txBody>
      </p:sp>
      <p:sp>
        <p:nvSpPr>
          <p:cNvPr id="9218" name="Rectangle 2"/>
          <p:cNvSpPr>
            <a:spLocks noGrp="1" noRot="1" noChangeAspect="1" noChangeArrowheads="1"/>
          </p:cNvSpPr>
          <p:nvPr>
            <p:ph type="sldImg"/>
          </p:nvPr>
        </p:nvSpPr>
        <p:spPr bwMode="auto">
          <a:xfrm>
            <a:off x="1158875" y="709613"/>
            <a:ext cx="4733925" cy="3551237"/>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40090" y="4497053"/>
            <a:ext cx="5170493" cy="4260366"/>
          </a:xfrm>
          <a:prstGeom prst="rect">
            <a:avLst/>
          </a:prstGeom>
          <a:solidFill>
            <a:srgbClr val="FFFFFF"/>
          </a:solidFill>
          <a:ln>
            <a:solidFill>
              <a:srgbClr val="000000"/>
            </a:solidFill>
            <a:miter lim="800000"/>
            <a:headEnd/>
            <a:tailEnd/>
          </a:ln>
        </p:spPr>
        <p:txBody>
          <a:bodyPr/>
          <a:lstStyle/>
          <a:p>
            <a:pPr eaLnBrk="0" hangingPunct="0">
              <a:spcBef>
                <a:spcPct val="0"/>
              </a:spcBef>
            </a:pPr>
            <a:r>
              <a:rPr lang="en-US" sz="2400" dirty="0">
                <a:latin typeface="Arial" pitchFamily="34" charset="0"/>
                <a:ea typeface="ＭＳ Ｐゴシック" pitchFamily="34" charset="-128"/>
              </a:rPr>
              <a:t>The Intervention Team meeting is used for progress monitoring all students on Tier II-III interventions; focusing on data.  Data is acquired before the meeting, students needing modifications are the focus of the meeting.  If one student needs a more intensive planning meeting, that meeting is scheduled outside the Intervention Team meeting.</a:t>
            </a:r>
          </a:p>
        </p:txBody>
      </p:sp>
    </p:spTree>
    <p:extLst>
      <p:ext uri="{BB962C8B-B14F-4D97-AF65-F5344CB8AC3E}">
        <p14:creationId xmlns:p14="http://schemas.microsoft.com/office/powerpoint/2010/main" val="9559397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0FF1B-0F50-40D0-A31F-E0F223C50C5A}" type="slidenum">
              <a:rPr lang="en-US"/>
              <a:pPr/>
              <a:t>85</a:t>
            </a:fld>
            <a:endParaRPr lang="en-US"/>
          </a:p>
        </p:txBody>
      </p:sp>
      <p:sp>
        <p:nvSpPr>
          <p:cNvPr id="17410" name="Rectangle 2"/>
          <p:cNvSpPr>
            <a:spLocks noGrp="1" noRot="1" noChangeAspect="1" noChangeArrowheads="1"/>
          </p:cNvSpPr>
          <p:nvPr>
            <p:ph type="sldImg"/>
          </p:nvPr>
        </p:nvSpPr>
        <p:spPr bwMode="auto">
          <a:xfrm>
            <a:off x="1158875" y="709613"/>
            <a:ext cx="4733925" cy="3551237"/>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40090" y="4497053"/>
            <a:ext cx="5170493" cy="4260366"/>
          </a:xfrm>
          <a:prstGeom prst="rect">
            <a:avLst/>
          </a:prstGeom>
          <a:solidFill>
            <a:srgbClr val="FFFFFF"/>
          </a:solidFill>
          <a:ln>
            <a:solidFill>
              <a:srgbClr val="000000"/>
            </a:solidFill>
            <a:miter lim="800000"/>
            <a:headEnd/>
            <a:tailEnd/>
          </a:ln>
        </p:spPr>
        <p:txBody>
          <a:bodyPr/>
          <a:lstStyle/>
          <a:p>
            <a:pPr eaLnBrk="0" hangingPunct="0">
              <a:spcBef>
                <a:spcPct val="0"/>
              </a:spcBef>
            </a:pPr>
            <a:r>
              <a:rPr lang="en-US" sz="2400" dirty="0">
                <a:latin typeface="Arial" pitchFamily="34" charset="0"/>
                <a:ea typeface="ＭＳ Ｐゴシック" pitchFamily="34" charset="-128"/>
              </a:rPr>
              <a:t>Refer the participants to Document 101 as they consider the Intervention Team membership.</a:t>
            </a:r>
          </a:p>
        </p:txBody>
      </p:sp>
    </p:spTree>
    <p:extLst>
      <p:ext uri="{BB962C8B-B14F-4D97-AF65-F5344CB8AC3E}">
        <p14:creationId xmlns:p14="http://schemas.microsoft.com/office/powerpoint/2010/main" val="31793703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DB370-5C46-43CC-96B8-15EA639AEC4B}" type="slidenum">
              <a:rPr lang="en-US" smtClean="0"/>
              <a:t>86</a:t>
            </a:fld>
            <a:endParaRPr lang="en-US"/>
          </a:p>
        </p:txBody>
      </p:sp>
    </p:spTree>
    <p:extLst>
      <p:ext uri="{BB962C8B-B14F-4D97-AF65-F5344CB8AC3E}">
        <p14:creationId xmlns:p14="http://schemas.microsoft.com/office/powerpoint/2010/main" val="36603361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sharing this slide, talk about the importance of the teams to fit the needs/culture of the school site.</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87</a:t>
            </a:fld>
            <a:endParaRPr lang="en-US"/>
          </a:p>
        </p:txBody>
      </p:sp>
    </p:spTree>
    <p:extLst>
      <p:ext uri="{BB962C8B-B14F-4D97-AF65-F5344CB8AC3E}">
        <p14:creationId xmlns:p14="http://schemas.microsoft.com/office/powerpoint/2010/main" val="30324686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Arial" panose="020B0604020202020204" pitchFamily="34" charset="0"/>
              </a:defRPr>
            </a:lvl1pPr>
            <a:lvl2pPr marL="751122" indent="-288893" defTabSz="942113" eaLnBrk="0" hangingPunct="0">
              <a:spcBef>
                <a:spcPct val="30000"/>
              </a:spcBef>
              <a:defRPr sz="1200">
                <a:solidFill>
                  <a:schemeClr val="tx1"/>
                </a:solidFill>
                <a:latin typeface="Arial" panose="020B0604020202020204" pitchFamily="34" charset="0"/>
              </a:defRPr>
            </a:lvl2pPr>
            <a:lvl3pPr marL="1155573" indent="-231115" defTabSz="942113" eaLnBrk="0" hangingPunct="0">
              <a:spcBef>
                <a:spcPct val="30000"/>
              </a:spcBef>
              <a:defRPr sz="1200">
                <a:solidFill>
                  <a:schemeClr val="tx1"/>
                </a:solidFill>
                <a:latin typeface="Arial" panose="020B0604020202020204" pitchFamily="34" charset="0"/>
              </a:defRPr>
            </a:lvl3pPr>
            <a:lvl4pPr marL="1617802" indent="-231115" defTabSz="942113" eaLnBrk="0" hangingPunct="0">
              <a:spcBef>
                <a:spcPct val="30000"/>
              </a:spcBef>
              <a:defRPr sz="1200">
                <a:solidFill>
                  <a:schemeClr val="tx1"/>
                </a:solidFill>
                <a:latin typeface="Arial" panose="020B0604020202020204" pitchFamily="34" charset="0"/>
              </a:defRPr>
            </a:lvl4pPr>
            <a:lvl5pPr marL="2080031" indent="-231115" defTabSz="942113" eaLnBrk="0" hangingPunct="0">
              <a:spcBef>
                <a:spcPct val="30000"/>
              </a:spcBef>
              <a:defRPr sz="1200">
                <a:solidFill>
                  <a:schemeClr val="tx1"/>
                </a:solidFill>
                <a:latin typeface="Arial" panose="020B0604020202020204" pitchFamily="34" charset="0"/>
              </a:defRPr>
            </a:lvl5pPr>
            <a:lvl6pPr marL="2542261" indent="-231115" defTabSz="942113" eaLnBrk="0" fontAlgn="base" hangingPunct="0">
              <a:spcBef>
                <a:spcPct val="30000"/>
              </a:spcBef>
              <a:spcAft>
                <a:spcPct val="0"/>
              </a:spcAft>
              <a:defRPr sz="1200">
                <a:solidFill>
                  <a:schemeClr val="tx1"/>
                </a:solidFill>
                <a:latin typeface="Arial" panose="020B0604020202020204" pitchFamily="34" charset="0"/>
              </a:defRPr>
            </a:lvl6pPr>
            <a:lvl7pPr marL="3004490" indent="-231115" defTabSz="942113" eaLnBrk="0" fontAlgn="base" hangingPunct="0">
              <a:spcBef>
                <a:spcPct val="30000"/>
              </a:spcBef>
              <a:spcAft>
                <a:spcPct val="0"/>
              </a:spcAft>
              <a:defRPr sz="1200">
                <a:solidFill>
                  <a:schemeClr val="tx1"/>
                </a:solidFill>
                <a:latin typeface="Arial" panose="020B0604020202020204" pitchFamily="34" charset="0"/>
              </a:defRPr>
            </a:lvl7pPr>
            <a:lvl8pPr marL="3466719" indent="-231115" defTabSz="942113" eaLnBrk="0" fontAlgn="base" hangingPunct="0">
              <a:spcBef>
                <a:spcPct val="30000"/>
              </a:spcBef>
              <a:spcAft>
                <a:spcPct val="0"/>
              </a:spcAft>
              <a:defRPr sz="1200">
                <a:solidFill>
                  <a:schemeClr val="tx1"/>
                </a:solidFill>
                <a:latin typeface="Arial" panose="020B0604020202020204" pitchFamily="34" charset="0"/>
              </a:defRPr>
            </a:lvl8pPr>
            <a:lvl9pPr marL="3928948" indent="-231115" defTabSz="94211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C339152-4FF2-4E75-B1A6-D3F32C706C35}" type="slidenum">
              <a:rPr lang="en-US" altLang="en-US"/>
              <a:pPr eaLnBrk="1" hangingPunct="1">
                <a:spcBef>
                  <a:spcPct val="0"/>
                </a:spcBef>
              </a:pPr>
              <a:t>88</a:t>
            </a:fld>
            <a:endParaRPr lang="en-US" altLang="en-US"/>
          </a:p>
        </p:txBody>
      </p:sp>
      <p:sp>
        <p:nvSpPr>
          <p:cNvPr id="128003" name="Rectangle 7"/>
          <p:cNvSpPr txBox="1">
            <a:spLocks noGrp="1" noChangeArrowheads="1"/>
          </p:cNvSpPr>
          <p:nvPr/>
        </p:nvSpPr>
        <p:spPr bwMode="auto">
          <a:xfrm>
            <a:off x="3984125" y="8976836"/>
            <a:ext cx="3049025"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defTabSz="931863" eaLnBrk="0" hangingPunct="0">
              <a:spcBef>
                <a:spcPct val="30000"/>
              </a:spcBef>
              <a:defRPr sz="1200">
                <a:solidFill>
                  <a:schemeClr val="tx1"/>
                </a:solidFill>
                <a:latin typeface="Arial" panose="020B0604020202020204" pitchFamily="34" charset="0"/>
              </a:defRPr>
            </a:lvl1pPr>
            <a:lvl2pPr marL="742950" indent="-285750" defTabSz="931863" eaLnBrk="0" hangingPunct="0">
              <a:spcBef>
                <a:spcPct val="30000"/>
              </a:spcBef>
              <a:defRPr sz="1200">
                <a:solidFill>
                  <a:schemeClr val="tx1"/>
                </a:solidFill>
                <a:latin typeface="Arial" panose="020B0604020202020204" pitchFamily="34" charset="0"/>
              </a:defRPr>
            </a:lvl2pPr>
            <a:lvl3pPr marL="1143000" indent="-228600" defTabSz="931863" eaLnBrk="0" hangingPunct="0">
              <a:spcBef>
                <a:spcPct val="30000"/>
              </a:spcBef>
              <a:defRPr sz="1200">
                <a:solidFill>
                  <a:schemeClr val="tx1"/>
                </a:solidFill>
                <a:latin typeface="Arial" panose="020B0604020202020204" pitchFamily="34" charset="0"/>
              </a:defRPr>
            </a:lvl3pPr>
            <a:lvl4pPr marL="1600200" indent="-228600" defTabSz="931863" eaLnBrk="0" hangingPunct="0">
              <a:spcBef>
                <a:spcPct val="30000"/>
              </a:spcBef>
              <a:defRPr sz="1200">
                <a:solidFill>
                  <a:schemeClr val="tx1"/>
                </a:solidFill>
                <a:latin typeface="Arial" panose="020B0604020202020204" pitchFamily="34" charset="0"/>
              </a:defRPr>
            </a:lvl4pPr>
            <a:lvl5pPr marL="2057400" indent="-228600" defTabSz="931863" eaLnBrk="0" hangingPunct="0">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16BBC55-5B62-47A2-AC71-43F76B0BC9B3}" type="slidenum">
              <a:rPr lang="en-US" altLang="en-US">
                <a:cs typeface="Arial" panose="020B0604020202020204" pitchFamily="34" charset="0"/>
              </a:rPr>
              <a:pPr algn="r" eaLnBrk="1" hangingPunct="1">
                <a:spcBef>
                  <a:spcPct val="0"/>
                </a:spcBef>
              </a:pPr>
              <a:t>88</a:t>
            </a:fld>
            <a:endParaRPr lang="en-US" altLang="en-US">
              <a:cs typeface="Arial" panose="020B0604020202020204" pitchFamily="34" charset="0"/>
            </a:endParaRPr>
          </a:p>
        </p:txBody>
      </p:sp>
      <p:sp>
        <p:nvSpPr>
          <p:cNvPr id="128004" name="Rectangle 7"/>
          <p:cNvSpPr txBox="1">
            <a:spLocks noGrp="1" noChangeArrowheads="1"/>
          </p:cNvSpPr>
          <p:nvPr/>
        </p:nvSpPr>
        <p:spPr bwMode="auto">
          <a:xfrm>
            <a:off x="3985717" y="8978451"/>
            <a:ext cx="3049025" cy="47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defTabSz="931863" eaLnBrk="0" hangingPunct="0">
              <a:spcBef>
                <a:spcPct val="30000"/>
              </a:spcBef>
              <a:defRPr sz="1200">
                <a:solidFill>
                  <a:schemeClr val="tx1"/>
                </a:solidFill>
                <a:latin typeface="Arial" panose="020B0604020202020204" pitchFamily="34" charset="0"/>
              </a:defRPr>
            </a:lvl1pPr>
            <a:lvl2pPr marL="742950" indent="-285750" defTabSz="931863" eaLnBrk="0" hangingPunct="0">
              <a:spcBef>
                <a:spcPct val="30000"/>
              </a:spcBef>
              <a:defRPr sz="1200">
                <a:solidFill>
                  <a:schemeClr val="tx1"/>
                </a:solidFill>
                <a:latin typeface="Arial" panose="020B0604020202020204" pitchFamily="34" charset="0"/>
              </a:defRPr>
            </a:lvl2pPr>
            <a:lvl3pPr marL="1143000" indent="-228600" defTabSz="931863" eaLnBrk="0" hangingPunct="0">
              <a:spcBef>
                <a:spcPct val="30000"/>
              </a:spcBef>
              <a:defRPr sz="1200">
                <a:solidFill>
                  <a:schemeClr val="tx1"/>
                </a:solidFill>
                <a:latin typeface="Arial" panose="020B0604020202020204" pitchFamily="34" charset="0"/>
              </a:defRPr>
            </a:lvl3pPr>
            <a:lvl4pPr marL="1600200" indent="-228600" defTabSz="931863" eaLnBrk="0" hangingPunct="0">
              <a:spcBef>
                <a:spcPct val="30000"/>
              </a:spcBef>
              <a:defRPr sz="1200">
                <a:solidFill>
                  <a:schemeClr val="tx1"/>
                </a:solidFill>
                <a:latin typeface="Arial" panose="020B0604020202020204" pitchFamily="34" charset="0"/>
              </a:defRPr>
            </a:lvl4pPr>
            <a:lvl5pPr marL="2057400" indent="-228600" defTabSz="931863" eaLnBrk="0" hangingPunct="0">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D0C1487-0792-4AEE-ABA4-CF7C5BBB464A}" type="slidenum">
              <a:rPr lang="en-US" altLang="en-US">
                <a:ea typeface="ＭＳ Ｐゴシック" panose="020B0600070205080204" pitchFamily="34" charset="-128"/>
                <a:cs typeface="Arial" panose="020B0604020202020204" pitchFamily="34" charset="0"/>
              </a:rPr>
              <a:pPr algn="r">
                <a:spcBef>
                  <a:spcPct val="0"/>
                </a:spcBef>
              </a:pPr>
              <a:t>88</a:t>
            </a:fld>
            <a:endParaRPr lang="en-US" altLang="en-US">
              <a:ea typeface="ＭＳ Ｐゴシック" panose="020B0600070205080204" pitchFamily="34" charset="-128"/>
              <a:cs typeface="Arial" panose="020B0604020202020204" pitchFamily="34" charset="0"/>
            </a:endParaRPr>
          </a:p>
        </p:txBody>
      </p:sp>
      <p:sp>
        <p:nvSpPr>
          <p:cNvPr id="128005" name="Rectangle 2"/>
          <p:cNvSpPr>
            <a:spLocks noGrp="1" noRot="1" noChangeAspect="1" noChangeArrowheads="1" noTextEdit="1"/>
          </p:cNvSpPr>
          <p:nvPr>
            <p:ph type="sldImg"/>
          </p:nvPr>
        </p:nvSpPr>
        <p:spPr>
          <a:solidFill>
            <a:srgbClr val="FFFFFF"/>
          </a:solidFill>
          <a:ln/>
        </p:spPr>
      </p:sp>
      <p:sp>
        <p:nvSpPr>
          <p:cNvPr id="128006" name="Rectangle 3"/>
          <p:cNvSpPr>
            <a:spLocks noGrp="1" noChangeArrowheads="1"/>
          </p:cNvSpPr>
          <p:nvPr>
            <p:ph type="body" idx="1"/>
          </p:nvPr>
        </p:nvSpPr>
        <p:spPr>
          <a:xfrm>
            <a:off x="938285" y="4490032"/>
            <a:ext cx="5158174" cy="4252781"/>
          </a:xfrm>
          <a:solidFill>
            <a:srgbClr val="FFFFFF"/>
          </a:solidFill>
          <a:ln>
            <a:solidFill>
              <a:srgbClr val="000000"/>
            </a:solidFill>
          </a:ln>
        </p:spPr>
        <p:txBody>
          <a:bodyPr/>
          <a:lstStyle/>
          <a:p>
            <a:pPr eaLnBrk="1" hangingPunct="1"/>
            <a:endParaRPr lang="en-US" altLang="en-US" dirty="0" smtClean="0"/>
          </a:p>
        </p:txBody>
      </p:sp>
    </p:spTree>
    <p:extLst>
      <p:ext uri="{BB962C8B-B14F-4D97-AF65-F5344CB8AC3E}">
        <p14:creationId xmlns:p14="http://schemas.microsoft.com/office/powerpoint/2010/main" val="11846152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Shape 331"/>
          <p:cNvSpPr>
            <a:spLocks noGrp="1"/>
          </p:cNvSpPr>
          <p:nvPr>
            <p:ph type="body" idx="1"/>
          </p:nvPr>
        </p:nvSpPr>
        <p:spPr>
          <a:noFill/>
          <a:ln/>
        </p:spPr>
        <p:txBody>
          <a:bodyPr lIns="88746" tIns="88746" rIns="88746" bIns="88746" anchor="ctr"/>
          <a:lstStyle/>
          <a:p>
            <a:r>
              <a:rPr lang="en-US" altLang="en-US" dirty="0" smtClean="0"/>
              <a:t>Provide team time for </a:t>
            </a:r>
            <a:r>
              <a:rPr lang="en-US" altLang="en-US" dirty="0" smtClean="0"/>
              <a:t>the</a:t>
            </a:r>
            <a:r>
              <a:rPr lang="en-US" altLang="en-US" baseline="0" dirty="0" smtClean="0"/>
              <a:t> remainder of the training day.  Leave 10 minutes at the end to do evaluations.</a:t>
            </a:r>
            <a:endParaRPr lang="en-US" altLang="en-US" dirty="0" smtClean="0"/>
          </a:p>
        </p:txBody>
      </p:sp>
      <p:sp>
        <p:nvSpPr>
          <p:cNvPr id="125955" name="Shape 332"/>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rnd">
            <a:round/>
            <a:headEnd type="none" w="med" len="med"/>
            <a:tailEnd type="none" w="med" len="med"/>
          </a:ln>
        </p:spPr>
      </p:sp>
    </p:spTree>
    <p:extLst>
      <p:ext uri="{BB962C8B-B14F-4D97-AF65-F5344CB8AC3E}">
        <p14:creationId xmlns:p14="http://schemas.microsoft.com/office/powerpoint/2010/main" val="8753525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provides an overview for the training for the year.</a:t>
            </a:r>
            <a:endParaRPr lang="en-US" dirty="0"/>
          </a:p>
        </p:txBody>
      </p:sp>
      <p:sp>
        <p:nvSpPr>
          <p:cNvPr id="4" name="Slide Number Placeholder 3"/>
          <p:cNvSpPr>
            <a:spLocks noGrp="1"/>
          </p:cNvSpPr>
          <p:nvPr>
            <p:ph type="sldNum" sz="quarter" idx="10"/>
          </p:nvPr>
        </p:nvSpPr>
        <p:spPr/>
        <p:txBody>
          <a:bodyPr/>
          <a:lstStyle/>
          <a:p>
            <a:fld id="{B035FFD5-E837-4367-9E3E-0E1EC0CF8730}" type="slidenum">
              <a:rPr lang="en-US" smtClean="0"/>
              <a:pPr/>
              <a:t>91</a:t>
            </a:fld>
            <a:endParaRPr lang="en-US"/>
          </a:p>
        </p:txBody>
      </p:sp>
    </p:spTree>
    <p:extLst>
      <p:ext uri="{BB962C8B-B14F-4D97-AF65-F5344CB8AC3E}">
        <p14:creationId xmlns:p14="http://schemas.microsoft.com/office/powerpoint/2010/main" val="2583986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B23D8A34-5748-49EB-BB74-F23ADAB56D66}" type="slidenum">
              <a:rPr lang="en-US" altLang="en-US">
                <a:solidFill>
                  <a:prstClr val="black"/>
                </a:solidFill>
                <a:latin typeface="Calibri"/>
              </a:rPr>
              <a:pPr defTabSz="924458">
                <a:defRPr/>
              </a:pPr>
              <a:t>92</a:t>
            </a:fld>
            <a:endParaRPr lang="en-US" altLang="en-US">
              <a:solidFill>
                <a:prstClr val="black"/>
              </a:solidFill>
              <a:latin typeface="Calibri"/>
            </a:endParaRPr>
          </a:p>
        </p:txBody>
      </p:sp>
    </p:spTree>
    <p:extLst>
      <p:ext uri="{BB962C8B-B14F-4D97-AF65-F5344CB8AC3E}">
        <p14:creationId xmlns:p14="http://schemas.microsoft.com/office/powerpoint/2010/main" val="14368888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t>Explain</a:t>
            </a:r>
            <a:r>
              <a:rPr lang="en-US" b="1" u="sng" baseline="0" dirty="0" smtClean="0"/>
              <a:t> that they can find their contact through the website coaches section.</a:t>
            </a:r>
            <a:endParaRPr lang="en-US" b="1" u="sng" dirty="0" smtClean="0"/>
          </a:p>
          <a:p>
            <a:endParaRPr lang="en-US" dirty="0"/>
          </a:p>
        </p:txBody>
      </p:sp>
    </p:spTree>
    <p:extLst>
      <p:ext uri="{BB962C8B-B14F-4D97-AF65-F5344CB8AC3E}">
        <p14:creationId xmlns:p14="http://schemas.microsoft.com/office/powerpoint/2010/main" val="263283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8182" y="4415790"/>
            <a:ext cx="5505449" cy="4183380"/>
          </a:xfrm>
          <a:prstGeom prst="rect">
            <a:avLst/>
          </a:prstGeom>
        </p:spPr>
        <p:txBody>
          <a:bodyPr lIns="92431" tIns="92431" rIns="92431" bIns="92431" anchor="t" anchorCtr="0">
            <a:noAutofit/>
          </a:bodyPr>
          <a:lstStyle/>
          <a:p>
            <a:r>
              <a:rPr lang="en-US" dirty="0" smtClean="0"/>
              <a:t>This</a:t>
            </a:r>
            <a:r>
              <a:rPr lang="en-US" baseline="0" dirty="0" smtClean="0"/>
              <a:t> work is based on the TFI 1.8.  Remind the participants about the possible data sources so they know where they can begin.</a:t>
            </a:r>
            <a:endParaRPr dirty="0"/>
          </a:p>
        </p:txBody>
      </p:sp>
      <p:sp>
        <p:nvSpPr>
          <p:cNvPr id="194" name="Shape 19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TextBox 1"/>
          <p:cNvSpPr txBox="1"/>
          <p:nvPr>
            <p:custDataLst>
              <p:tags r:id="rId1"/>
            </p:custDataLst>
          </p:nvPr>
        </p:nvSpPr>
        <p:spPr>
          <a:xfrm>
            <a:off x="0" y="0"/>
            <a:ext cx="3823229" cy="370348"/>
          </a:xfrm>
          <a:prstGeom prst="rect">
            <a:avLst/>
          </a:prstGeom>
          <a:noFill/>
        </p:spPr>
        <p:txBody>
          <a:bodyPr vert="horz" lIns="92446" tIns="46223" rIns="92446" bIns="46223" rtlCol="0">
            <a:spAutoFit/>
          </a:bodyPr>
          <a:lstStyle/>
          <a:p>
            <a:endParaRPr lang="en-US">
              <a:solidFill>
                <a:prstClr val="black"/>
              </a:solidFill>
            </a:endParaRPr>
          </a:p>
        </p:txBody>
      </p:sp>
    </p:spTree>
    <p:extLst>
      <p:ext uri="{BB962C8B-B14F-4D97-AF65-F5344CB8AC3E}">
        <p14:creationId xmlns:p14="http://schemas.microsoft.com/office/powerpoint/2010/main" val="4235485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6" name="Picture 4" descr="PCOE_PD Logo 01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11758"/>
          <a:stretch>
            <a:fillRect/>
          </a:stretch>
        </p:blipFill>
        <p:spPr bwMode="auto">
          <a:xfrm>
            <a:off x="7162800" y="4876800"/>
            <a:ext cx="1236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381000" y="5334000"/>
            <a:ext cx="640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971800" algn="ctr"/>
                <a:tab pos="5943600" algn="r"/>
              </a:tabLst>
              <a:defRPr>
                <a:solidFill>
                  <a:schemeClr val="tx1"/>
                </a:solidFill>
                <a:latin typeface="Arial" charset="0"/>
                <a:ea typeface="MS PGothic" pitchFamily="34" charset="-128"/>
              </a:defRPr>
            </a:lvl1pPr>
            <a:lvl2pPr marL="742950" indent="-285750" eaLnBrk="0" hangingPunct="0">
              <a:tabLst>
                <a:tab pos="2971800" algn="ctr"/>
                <a:tab pos="5943600" algn="r"/>
              </a:tabLst>
              <a:defRPr>
                <a:solidFill>
                  <a:schemeClr val="tx1"/>
                </a:solidFill>
                <a:latin typeface="Arial" charset="0"/>
                <a:ea typeface="MS PGothic" pitchFamily="34" charset="-128"/>
              </a:defRPr>
            </a:lvl2pPr>
            <a:lvl3pPr marL="1143000" indent="-228600" eaLnBrk="0" hangingPunct="0">
              <a:tabLst>
                <a:tab pos="2971800" algn="ctr"/>
                <a:tab pos="5943600" algn="r"/>
              </a:tabLst>
              <a:defRPr>
                <a:solidFill>
                  <a:schemeClr val="tx1"/>
                </a:solidFill>
                <a:latin typeface="Arial" charset="0"/>
                <a:ea typeface="MS PGothic" pitchFamily="34" charset="-128"/>
              </a:defRPr>
            </a:lvl3pPr>
            <a:lvl4pPr marL="1600200" indent="-228600" eaLnBrk="0" hangingPunct="0">
              <a:tabLst>
                <a:tab pos="2971800" algn="ctr"/>
                <a:tab pos="5943600" algn="r"/>
              </a:tabLst>
              <a:defRPr>
                <a:solidFill>
                  <a:schemeClr val="tx1"/>
                </a:solidFill>
                <a:latin typeface="Arial" charset="0"/>
                <a:ea typeface="MS PGothic" pitchFamily="34" charset="-128"/>
              </a:defRPr>
            </a:lvl4pPr>
            <a:lvl5pPr marL="2057400" indent="-228600" eaLnBrk="0" hangingPunct="0">
              <a:tabLst>
                <a:tab pos="2971800" algn="ctr"/>
                <a:tab pos="5943600" algn="r"/>
              </a:tabLst>
              <a:defRPr>
                <a:solidFill>
                  <a:schemeClr val="tx1"/>
                </a:solidFill>
                <a:latin typeface="Arial" charset="0"/>
                <a:ea typeface="MS PGothic" pitchFamily="34" charset="-128"/>
              </a:defRPr>
            </a:lvl5pPr>
            <a:lvl6pPr marL="25146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6pPr>
            <a:lvl7pPr marL="29718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7pPr>
            <a:lvl8pPr marL="34290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8pPr>
            <a:lvl9pPr marL="38862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mtClean="0">
                <a:solidFill>
                  <a:srgbClr val="000000"/>
                </a:solidFill>
                <a:latin typeface="Calibri" pitchFamily="34" charset="0"/>
                <a:cs typeface="Times New Roman" pitchFamily="18" charset="0"/>
              </a:rPr>
              <a:t>Placer County Office of Education </a:t>
            </a:r>
            <a:endParaRPr lang="en-US" altLang="en-US" sz="1400" smtClean="0">
              <a:solidFill>
                <a:srgbClr val="000000"/>
              </a:solidFill>
              <a:cs typeface="Arial" charset="0"/>
            </a:endParaRPr>
          </a:p>
          <a:p>
            <a:pPr fontAlgn="base">
              <a:spcBef>
                <a:spcPct val="0"/>
              </a:spcBef>
              <a:spcAft>
                <a:spcPct val="0"/>
              </a:spcAft>
              <a:defRPr/>
            </a:pPr>
            <a:r>
              <a:rPr lang="en-US" altLang="en-US" smtClean="0">
                <a:solidFill>
                  <a:srgbClr val="000000"/>
                </a:solidFill>
                <a:latin typeface="Calibri" pitchFamily="34" charset="0"/>
                <a:cs typeface="Times New Roman" pitchFamily="18" charset="0"/>
              </a:rPr>
              <a:t>Positive Behavioral Interventions and Supports - Universal System</a:t>
            </a:r>
            <a:endParaRPr lang="en-US" altLang="en-US" sz="2400" smtClean="0">
              <a:solidFill>
                <a:srgbClr val="000000"/>
              </a:solidFill>
              <a:cs typeface="Arial" charset="0"/>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8" name="Date Placeholder 3"/>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8965A86-E3E1-49D9-BB84-E9105F8E4B7B}"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26538907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877D1E-CCF0-4956-93B6-0525CCFFAAE4}"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0377792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337625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9846828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192989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291672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2565662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7524639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4169019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116319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20954755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04344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F12CA1BA-3B04-492F-89FF-31792BBF0D2B}"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7339395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6654983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4523669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4437669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529459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40294992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4029991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797077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40957503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3491635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41252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D84079A-EF84-4585-83A8-DD742FD4C82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5626663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4301772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1325397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743177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4171867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38364162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7D24CBC-BF4E-4943-980C-E2AE8E8C49CB}" type="slidenum">
              <a:rPr lang="en-US" smtClean="0"/>
              <a:pPr/>
              <a:t>‹#›</a:t>
            </a:fld>
            <a:endParaRPr lang="en-US"/>
          </a:p>
        </p:txBody>
      </p:sp>
      <p:sp>
        <p:nvSpPr>
          <p:cNvPr id="6" name="Rectangle 16"/>
          <p:cNvSpPr>
            <a:spLocks noGrp="1" noChangeArrowheads="1"/>
          </p:cNvSpPr>
          <p:nvPr>
            <p:ph type="dt" sz="half" idx="12"/>
          </p:nvPr>
        </p:nvSpPr>
        <p:spPr>
          <a:ln/>
        </p:spPr>
        <p:txBody>
          <a:bodyPr/>
          <a:lstStyle>
            <a:lvl1pPr>
              <a:defRPr/>
            </a:lvl1pPr>
          </a:lstStyle>
          <a:p>
            <a:fld id="{6B092071-FD65-4DE2-9A58-DCC7472B0D00}" type="datetimeFigureOut">
              <a:rPr lang="en-US" smtClean="0"/>
              <a:pPr/>
              <a:t>6/23/2017</a:t>
            </a:fld>
            <a:endParaRPr lang="en-US"/>
          </a:p>
        </p:txBody>
      </p:sp>
    </p:spTree>
    <p:extLst>
      <p:ext uri="{BB962C8B-B14F-4D97-AF65-F5344CB8AC3E}">
        <p14:creationId xmlns:p14="http://schemas.microsoft.com/office/powerpoint/2010/main" val="19892678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6575F13-3393-401F-A6D2-8314C7FBE67C}"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65291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6575F13-3393-401F-A6D2-8314C7FBE67C}"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7761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C827B87-6B12-459D-9ADC-AE62592614A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66835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52B5D01C-2066-4E34-858C-AC9833191FD4}"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51194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F643EDD3-307D-48AA-9A2B-F90C26D1C03F}"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83894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78F7E471-3204-451A-A5D8-C04330725AA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232811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A6E3A89-5AA7-49FD-AFF9-F32C526E557B}"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870919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AD27E258-D4E1-47A4-ADB5-01B41DB9CF98}"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010548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730C3F67-C6A0-43F5-A984-891E4833B133}"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39629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308A29-7F25-4165-83F1-4F1B70B86C7F}"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504041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A21F4C3D-CDB8-489B-A161-40738468564A}"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487297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22C3D3FB-0C26-4EB1-9239-DE37F47765FB}"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970888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6F477D03-A097-437B-8368-6C1349976533}"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4223156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27C0C49-30B6-40D2-9CDE-1ED8D802C093}"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574638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9DD81F16-F2C2-47E6-835B-308B416445A5}"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4016557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7F660CF-4894-4ED4-8ACF-3AE67C8A14AC}"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804572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9A14CB0-2D42-47FA-B9AA-CBC8F7FDAC7F}"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83564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6B65515-2448-4D7A-8942-4F93855A8EF4}"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974760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6AAC7898-FEC1-4D68-838A-953ECDF30DDB}"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585826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4B8A96DC-F560-4112-941F-EB121A687A25}"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20961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4BF2952B-8322-4DF1-94DB-2FFBEC46BEDE}"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190729096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ACD3CE1B-E359-4944-B3F6-C8E81E58A414}"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349635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A8A809C-D75C-4C33-8EDC-976D79C04A95}"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741648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8DD9627D-C3D5-44C6-8463-39B866CB77F6}"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01783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BB846C2-E111-4A12-B468-BF5A7A5DD45D}"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801853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86520C84-56D1-4160-9446-C1CF7FDFC8E7}"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031190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FAF3E0F-2E51-4114-926E-E164FEC2BD4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769809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atin typeface="Arial" pitchFamily="34" charset="0"/>
                <a:ea typeface="+mn-ea"/>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ea typeface="+mn-ea"/>
              </a:defRPr>
            </a:lvl1pPr>
          </a:lstStyle>
          <a:p>
            <a:pPr>
              <a:defRPr/>
            </a:pPr>
            <a:fld id="{65D79967-1BE4-4E04-8AB3-39BD90A4741E}"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atin typeface="Arial" pitchFamily="34" charset="0"/>
                <a:ea typeface="+mn-ea"/>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945412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448AB25-EED6-4F4E-8FF8-15B46A6FD406}" type="slidenum">
              <a:rPr lang="en-US">
                <a:solidFill>
                  <a:prstClr val="black">
                    <a:tint val="95000"/>
                  </a:prstClr>
                </a:solidFill>
              </a:rPr>
              <a:pPr>
                <a:defRPr/>
              </a:pPr>
              <a:t>‹#›</a:t>
            </a:fld>
            <a:endParaRPr lang="en-US">
              <a:solidFill>
                <a:prstClr val="black">
                  <a:tint val="95000"/>
                </a:prstClr>
              </a:solidFill>
            </a:endParaRPr>
          </a:p>
        </p:txBody>
      </p:sp>
      <p:sp>
        <p:nvSpPr>
          <p:cNvPr id="5"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336028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2"/>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pic>
        <p:nvPicPr>
          <p:cNvPr id="6" name="Picture 4" descr="PCOE_PD Logo 01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11758"/>
          <a:stretch>
            <a:fillRect/>
          </a:stretch>
        </p:blipFill>
        <p:spPr bwMode="auto">
          <a:xfrm>
            <a:off x="7162801" y="4876800"/>
            <a:ext cx="1236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381000" y="5334002"/>
            <a:ext cx="6400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971800" algn="ctr"/>
                <a:tab pos="5943600" algn="r"/>
              </a:tabLst>
              <a:defRPr>
                <a:solidFill>
                  <a:schemeClr val="tx1"/>
                </a:solidFill>
                <a:latin typeface="Arial" charset="0"/>
                <a:ea typeface="MS PGothic" pitchFamily="34" charset="-128"/>
              </a:defRPr>
            </a:lvl1pPr>
            <a:lvl2pPr marL="742950" indent="-285750" eaLnBrk="0" hangingPunct="0">
              <a:tabLst>
                <a:tab pos="2971800" algn="ctr"/>
                <a:tab pos="5943600" algn="r"/>
              </a:tabLst>
              <a:defRPr>
                <a:solidFill>
                  <a:schemeClr val="tx1"/>
                </a:solidFill>
                <a:latin typeface="Arial" charset="0"/>
                <a:ea typeface="MS PGothic" pitchFamily="34" charset="-128"/>
              </a:defRPr>
            </a:lvl2pPr>
            <a:lvl3pPr marL="1143000" indent="-228600" eaLnBrk="0" hangingPunct="0">
              <a:tabLst>
                <a:tab pos="2971800" algn="ctr"/>
                <a:tab pos="5943600" algn="r"/>
              </a:tabLst>
              <a:defRPr>
                <a:solidFill>
                  <a:schemeClr val="tx1"/>
                </a:solidFill>
                <a:latin typeface="Arial" charset="0"/>
                <a:ea typeface="MS PGothic" pitchFamily="34" charset="-128"/>
              </a:defRPr>
            </a:lvl3pPr>
            <a:lvl4pPr marL="1600200" indent="-228600" eaLnBrk="0" hangingPunct="0">
              <a:tabLst>
                <a:tab pos="2971800" algn="ctr"/>
                <a:tab pos="5943600" algn="r"/>
              </a:tabLst>
              <a:defRPr>
                <a:solidFill>
                  <a:schemeClr val="tx1"/>
                </a:solidFill>
                <a:latin typeface="Arial" charset="0"/>
                <a:ea typeface="MS PGothic" pitchFamily="34" charset="-128"/>
              </a:defRPr>
            </a:lvl4pPr>
            <a:lvl5pPr marL="2057400" indent="-228600" eaLnBrk="0" hangingPunct="0">
              <a:tabLst>
                <a:tab pos="2971800" algn="ctr"/>
                <a:tab pos="5943600" algn="r"/>
              </a:tabLst>
              <a:defRPr>
                <a:solidFill>
                  <a:schemeClr val="tx1"/>
                </a:solidFill>
                <a:latin typeface="Arial" charset="0"/>
                <a:ea typeface="MS PGothic" pitchFamily="34" charset="-128"/>
              </a:defRPr>
            </a:lvl5pPr>
            <a:lvl6pPr marL="25146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6pPr>
            <a:lvl7pPr marL="29718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7pPr>
            <a:lvl8pPr marL="34290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8pPr>
            <a:lvl9pPr marL="3886200" indent="-228600" eaLnBrk="0" fontAlgn="base" hangingPunct="0">
              <a:spcBef>
                <a:spcPct val="0"/>
              </a:spcBef>
              <a:spcAft>
                <a:spcPct val="0"/>
              </a:spcAft>
              <a:tabLst>
                <a:tab pos="2971800" algn="ctr"/>
                <a:tab pos="5943600" algn="r"/>
              </a:tabLst>
              <a:defRPr>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1350" smtClean="0">
                <a:solidFill>
                  <a:srgbClr val="000000"/>
                </a:solidFill>
                <a:latin typeface="Calibri" pitchFamily="34" charset="0"/>
                <a:cs typeface="Times New Roman" pitchFamily="18" charset="0"/>
              </a:rPr>
              <a:t>Placer County Office of Education </a:t>
            </a:r>
            <a:endParaRPr lang="en-US" altLang="en-US" sz="1050" smtClean="0">
              <a:solidFill>
                <a:srgbClr val="000000"/>
              </a:solidFill>
              <a:cs typeface="Arial" charset="0"/>
            </a:endParaRPr>
          </a:p>
          <a:p>
            <a:pPr fontAlgn="base">
              <a:spcBef>
                <a:spcPct val="0"/>
              </a:spcBef>
              <a:spcAft>
                <a:spcPct val="0"/>
              </a:spcAft>
              <a:defRPr/>
            </a:pPr>
            <a:r>
              <a:rPr lang="en-US" altLang="en-US" sz="1350" smtClean="0">
                <a:solidFill>
                  <a:srgbClr val="000000"/>
                </a:solidFill>
                <a:latin typeface="Calibri" pitchFamily="34" charset="0"/>
                <a:cs typeface="Times New Roman" pitchFamily="18" charset="0"/>
              </a:rPr>
              <a:t>Positive Behavioral Interventions and Supports - Universal System</a:t>
            </a:r>
            <a:endParaRPr lang="en-US" altLang="en-US" sz="1800" smtClean="0">
              <a:solidFill>
                <a:srgbClr val="000000"/>
              </a:solidFill>
              <a:cs typeface="Arial" charset="0"/>
            </a:endParaRPr>
          </a:p>
        </p:txBody>
      </p:sp>
      <p:sp>
        <p:nvSpPr>
          <p:cNvPr id="2" name="Title 1"/>
          <p:cNvSpPr>
            <a:spLocks noGrp="1"/>
          </p:cNvSpPr>
          <p:nvPr>
            <p:ph type="ctrTitle"/>
          </p:nvPr>
        </p:nvSpPr>
        <p:spPr>
          <a:xfrm>
            <a:off x="685800" y="3355848"/>
            <a:ext cx="8077200" cy="1673352"/>
          </a:xfrm>
        </p:spPr>
        <p:txBody>
          <a:bodyPr tIns="0" bIns="0" anchor="t"/>
          <a:lstStyle>
            <a:lvl1pPr algn="l">
              <a:defRPr sz="3525"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lang="en-US" smtClean="0"/>
              <a:t>Click to edit Master subtitle style</a:t>
            </a:r>
            <a:endParaRPr lang="en-US"/>
          </a:p>
        </p:txBody>
      </p:sp>
      <p:sp>
        <p:nvSpPr>
          <p:cNvPr id="8" name="Date Placeholder 3"/>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8965A86-E3E1-49D9-BB84-E9105F8E4B7B}"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305596090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308A29-7F25-4165-83F1-4F1B70B86C7F}"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10501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BF726BA3-B91A-4BA5-9D3D-2B7FB66C659A}"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699185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2"/>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bwMode="invGray">
          <a:xfrm>
            <a:off x="0" y="2601915"/>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3525"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4BF2952B-8322-4DF1-94DB-2FFBEC46BEDE}"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309581562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BF726BA3-B91A-4BA5-9D3D-2B7FB66C659A}"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276047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698989"/>
            <a:ext cx="4041775"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smtClean="0"/>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FE5B9393-10FE-4D71-843D-6E488B71B84D}"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360339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35C91504-BEBE-4B6B-83D0-DD947310420B}"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6468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AD113AA3-722B-420D-9EAD-B7F6C828B754}"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551543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4"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6" name="Rectangle 5"/>
          <p:cNvSpPr/>
          <p:nvPr/>
        </p:nvSpPr>
        <p:spPr bwMode="invGray">
          <a:xfrm>
            <a:off x="2855914"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1500" b="0"/>
            </a:lvl1pPr>
            <a:extLst/>
          </a:lstStyle>
          <a:p>
            <a:r>
              <a:rPr lang="en-US" smtClean="0"/>
              <a:t>Click to edit Master title style</a:t>
            </a:r>
            <a:endParaRPr lang="en-US"/>
          </a:p>
        </p:txBody>
      </p:sp>
      <p:sp>
        <p:nvSpPr>
          <p:cNvPr id="3" name="Content Placeholder 2"/>
          <p:cNvSpPr>
            <a:spLocks noGrp="1"/>
          </p:cNvSpPr>
          <p:nvPr>
            <p:ph idx="1"/>
          </p:nvPr>
        </p:nvSpPr>
        <p:spPr>
          <a:xfrm>
            <a:off x="3019378" y="1743134"/>
            <a:ext cx="5920641" cy="455888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7192E61-A32C-4134-8E21-E733341E2F1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399334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4"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6" name="Rectangle 5"/>
          <p:cNvSpPr/>
          <p:nvPr/>
        </p:nvSpPr>
        <p:spPr bwMode="invGray">
          <a:xfrm>
            <a:off x="2855914"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2" name="Title 1"/>
          <p:cNvSpPr>
            <a:spLocks noGrp="1"/>
          </p:cNvSpPr>
          <p:nvPr>
            <p:ph type="title"/>
          </p:nvPr>
        </p:nvSpPr>
        <p:spPr>
          <a:xfrm>
            <a:off x="164593" y="155448"/>
            <a:ext cx="2525150" cy="978408"/>
          </a:xfrm>
        </p:spPr>
        <p:txBody>
          <a:bodyPr lIns="73152" bIns="0" anchor="b">
            <a:sp3d prstMaterial="matte"/>
          </a:bodyPr>
          <a:lstStyle>
            <a:lvl1pPr algn="l">
              <a:defRPr sz="15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endParaRPr lang="en-US">
              <a:solidFill>
                <a:prstClr val="black">
                  <a:tint val="95000"/>
                </a:prstClr>
              </a:solidFill>
            </a:endParaRPr>
          </a:p>
        </p:txBody>
      </p:sp>
      <p:sp>
        <p:nvSpPr>
          <p:cNvPr id="8" name="Footer Placeholder 5"/>
          <p:cNvSpPr>
            <a:spLocks noGrp="1"/>
          </p:cNvSpPr>
          <p:nvPr>
            <p:ph type="ftr" sz="quarter" idx="11"/>
          </p:nvPr>
        </p:nvSpPr>
        <p:spPr>
          <a:xfrm>
            <a:off x="3035301"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C9BACDE-353C-435C-B63B-DD0C9A99C09E}"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96370685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877D1E-CCF0-4956-93B6-0525CCFFAAE4}"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400071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9"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7" name="Footer Placeholder 4"/>
          <p:cNvSpPr>
            <a:spLocks noGrp="1"/>
          </p:cNvSpPr>
          <p:nvPr>
            <p:ph type="ftr" sz="quarter" idx="11"/>
          </p:nvPr>
        </p:nvSpPr>
        <p:spPr>
          <a:xfrm>
            <a:off x="2640014" y="6376990"/>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F12CA1BA-3B04-492F-89FF-31792BBF0D2B}"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643726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D84079A-EF84-4585-83A8-DD742FD4C82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35429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FE5B9393-10FE-4D71-843D-6E488B71B84D}"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855265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C827B87-6B12-459D-9ADC-AE62592614A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6595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52B5D01C-2066-4E34-858C-AC9833191FD4}"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419076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F643EDD3-307D-48AA-9A2B-F90C26D1C03F}"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011798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78F7E471-3204-451A-A5D8-C04330725AA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284647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A6E3A89-5AA7-49FD-AFF9-F32C526E557B}"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225565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AD27E258-D4E1-47A4-ADB5-01B41DB9CF98}"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099993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730C3F67-C6A0-43F5-A984-891E4833B133}"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071784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A21F4C3D-CDB8-489B-A161-40738468564A}"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4287306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22C3D3FB-0C26-4EB1-9239-DE37F47765FB}"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591549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6F477D03-A097-437B-8368-6C1349976533}"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3669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35C91504-BEBE-4B6B-83D0-DD947310420B}"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2779772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27C0C49-30B6-40D2-9CDE-1ED8D802C093}"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694998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9DD81F16-F2C2-47E6-835B-308B416445A5}"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921999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7F660CF-4894-4ED4-8ACF-3AE67C8A14AC}"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1942851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9A14CB0-2D42-47FA-B9AA-CBC8F7FDAC7F}"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04769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6B65515-2448-4D7A-8942-4F93855A8EF4}"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447315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6AAC7898-FEC1-4D68-838A-953ECDF30DDB}"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743050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4B8A96DC-F560-4112-941F-EB121A687A25}"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257514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ACD3CE1B-E359-4944-B3F6-C8E81E58A414}"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8779350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A8A809C-D75C-4C33-8EDC-976D79C04A95}"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902903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8DD9627D-C3D5-44C6-8463-39B866CB77F6}"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53877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AD113AA3-722B-420D-9EAD-B7F6C828B754}"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518366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BB846C2-E111-4A12-B468-BF5A7A5DD45D}"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872767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86520C84-56D1-4160-9446-C1CF7FDFC8E7}"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7460488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FAF3E0F-2E51-4114-926E-E164FEC2BD40}"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480308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p:txBody>
          <a:bodyPr/>
          <a:lstStyle>
            <a:lvl1pPr>
              <a:defRPr>
                <a:latin typeface="Arial" pitchFamily="34" charset="0"/>
                <a:ea typeface="+mn-ea"/>
              </a:defRPr>
            </a:lvl1pPr>
          </a:lstStyle>
          <a:p>
            <a:pPr>
              <a:defRPr/>
            </a:pPr>
            <a:endParaRPr lang="en-US">
              <a:solidFill>
                <a:prstClr val="black">
                  <a:tint val="95000"/>
                </a:prstClr>
              </a:solidFill>
            </a:endParaRPr>
          </a:p>
        </p:txBody>
      </p:sp>
      <p:sp>
        <p:nvSpPr>
          <p:cNvPr id="5" name="Rectangle 3"/>
          <p:cNvSpPr>
            <a:spLocks noGrp="1" noChangeArrowheads="1"/>
          </p:cNvSpPr>
          <p:nvPr>
            <p:ph type="sldNum" sz="quarter" idx="11"/>
          </p:nvPr>
        </p:nvSpPr>
        <p:spPr/>
        <p:txBody>
          <a:bodyPr/>
          <a:lstStyle>
            <a:lvl1pPr>
              <a:defRPr>
                <a:ea typeface="+mn-ea"/>
              </a:defRPr>
            </a:lvl1pPr>
          </a:lstStyle>
          <a:p>
            <a:pPr>
              <a:defRPr/>
            </a:pPr>
            <a:fld id="{65D79967-1BE4-4E04-8AB3-39BD90A4741E}" type="slidenum">
              <a:rPr lang="en-US">
                <a:solidFill>
                  <a:prstClr val="black">
                    <a:tint val="95000"/>
                  </a:prstClr>
                </a:solidFill>
              </a:rPr>
              <a:pPr>
                <a:defRPr/>
              </a:pPr>
              <a:t>‹#›</a:t>
            </a:fld>
            <a:endParaRPr lang="en-US">
              <a:solidFill>
                <a:prstClr val="black">
                  <a:tint val="95000"/>
                </a:prstClr>
              </a:solidFill>
            </a:endParaRPr>
          </a:p>
        </p:txBody>
      </p:sp>
      <p:sp>
        <p:nvSpPr>
          <p:cNvPr id="6" name="Rectangle 16"/>
          <p:cNvSpPr>
            <a:spLocks noGrp="1" noChangeArrowheads="1"/>
          </p:cNvSpPr>
          <p:nvPr>
            <p:ph type="dt" sz="half" idx="12"/>
          </p:nvPr>
        </p:nvSpPr>
        <p:spPr/>
        <p:txBody>
          <a:bodyPr/>
          <a:lstStyle>
            <a:lvl1pPr>
              <a:defRPr>
                <a:latin typeface="Arial" pitchFamily="34" charset="0"/>
                <a:ea typeface="+mn-ea"/>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155467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p:txBody>
          <a:bodyPr/>
          <a:lstStyle>
            <a:lvl1pPr>
              <a:defRPr/>
            </a:lvl1pPr>
          </a:lstStyle>
          <a:p>
            <a:pPr>
              <a:defRPr/>
            </a:pPr>
            <a:endParaRPr lang="en-US">
              <a:solidFill>
                <a:prstClr val="black">
                  <a:tint val="95000"/>
                </a:prstClr>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448AB25-EED6-4F4E-8FF8-15B46A6FD406}" type="slidenum">
              <a:rPr lang="en-US">
                <a:solidFill>
                  <a:prstClr val="black">
                    <a:tint val="95000"/>
                  </a:prstClr>
                </a:solidFill>
              </a:rPr>
              <a:pPr>
                <a:defRPr/>
              </a:pPr>
              <a:t>‹#›</a:t>
            </a:fld>
            <a:endParaRPr lang="en-US">
              <a:solidFill>
                <a:prstClr val="black">
                  <a:tint val="95000"/>
                </a:prstClr>
              </a:solidFill>
            </a:endParaRPr>
          </a:p>
        </p:txBody>
      </p:sp>
      <p:sp>
        <p:nvSpPr>
          <p:cNvPr id="5" name="Rectangle 16"/>
          <p:cNvSpPr>
            <a:spLocks noGrp="1" noChangeArrowheads="1"/>
          </p:cNvSpPr>
          <p:nvPr>
            <p:ph type="dt" sz="half" idx="12"/>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3539178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178424"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4" y="2209802"/>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2"/>
            <a:ext cx="1752600" cy="365125"/>
          </a:xfrm>
        </p:spPr>
        <p:txBody>
          <a:bodyPr/>
          <a:lstStyle/>
          <a:p>
            <a:pPr>
              <a:defRPr/>
            </a:pPr>
            <a:endParaRPr lang="en-US"/>
          </a:p>
        </p:txBody>
      </p:sp>
      <p:sp>
        <p:nvSpPr>
          <p:cNvPr id="5" name="Footer Placeholder 4"/>
          <p:cNvSpPr>
            <a:spLocks noGrp="1"/>
          </p:cNvSpPr>
          <p:nvPr>
            <p:ph type="ftr" sz="quarter" idx="11"/>
          </p:nvPr>
        </p:nvSpPr>
        <p:spPr>
          <a:xfrm>
            <a:off x="2178423" y="6356352"/>
            <a:ext cx="4926852" cy="365125"/>
          </a:xfrm>
        </p:spPr>
        <p:txBody>
          <a:bodyPr/>
          <a:lstStyle/>
          <a:p>
            <a:pPr>
              <a:defRPr/>
            </a:pPr>
            <a:endParaRPr lang="en-US"/>
          </a:p>
        </p:txBody>
      </p:sp>
      <p:sp>
        <p:nvSpPr>
          <p:cNvPr id="6" name="Slide Number Placeholder 5"/>
          <p:cNvSpPr>
            <a:spLocks noGrp="1"/>
          </p:cNvSpPr>
          <p:nvPr>
            <p:ph type="sldNum" sz="quarter" idx="12"/>
          </p:nvPr>
        </p:nvSpPr>
        <p:spPr>
          <a:xfrm>
            <a:off x="331695" y="361018"/>
            <a:ext cx="506506" cy="365125"/>
          </a:xfrm>
        </p:spPr>
        <p:txBody>
          <a:bodyPr/>
          <a:lstStyle/>
          <a:p>
            <a:pPr>
              <a:defRPr/>
            </a:pPr>
            <a:fld id="{61724960-41CF-4EB1-A301-42A9B7DCBC27}" type="slidenum">
              <a:rPr lang="en-US" altLang="en-US" smtClean="0"/>
              <a:pPr>
                <a:defRPr/>
              </a:pPr>
              <a:t>‹#›</a:t>
            </a:fld>
            <a:endParaRPr lang="en-US" alt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1339640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endParaRPr lang="en-US" kern="0" dirty="0">
              <a:solidFill>
                <a:srgbClr val="000000"/>
              </a:solidFill>
            </a:endParaRPr>
          </a:p>
        </p:txBody>
      </p:sp>
      <p:sp>
        <p:nvSpPr>
          <p:cNvPr id="6" name="Footer Placeholder 21"/>
          <p:cNvSpPr>
            <a:spLocks noGrp="1"/>
          </p:cNvSpPr>
          <p:nvPr>
            <p:ph type="ftr" sz="quarter" idx="11"/>
          </p:nvPr>
        </p:nvSpPr>
        <p:spPr/>
        <p:txBody>
          <a:bodyPr/>
          <a:lstStyle>
            <a:lvl1pPr>
              <a:defRPr/>
            </a:lvl1pPr>
          </a:lstStyle>
          <a:p>
            <a:endParaRPr lang="en-US" kern="0" dirty="0">
              <a:solidFill>
                <a:srgbClr val="000000"/>
              </a:solidFill>
            </a:endParaRPr>
          </a:p>
        </p:txBody>
      </p:sp>
      <p:sp>
        <p:nvSpPr>
          <p:cNvPr id="7" name="Slide Number Placeholder 17"/>
          <p:cNvSpPr>
            <a:spLocks noGrp="1"/>
          </p:cNvSpPr>
          <p:nvPr>
            <p:ph type="sldNum" sz="quarter" idx="12"/>
          </p:nvPr>
        </p:nvSpPr>
        <p:spPr/>
        <p:txBody>
          <a:bodyPr/>
          <a:lstStyle>
            <a:lvl1pPr>
              <a:defRPr/>
            </a:lvl1pPr>
          </a:lstStyle>
          <a:p>
            <a:endParaRPr lang="en-US" kern="0" dirty="0">
              <a:solidFill>
                <a:srgbClr val="000000"/>
              </a:solidFill>
            </a:endParaRPr>
          </a:p>
        </p:txBody>
      </p:sp>
    </p:spTree>
    <p:extLst>
      <p:ext uri="{BB962C8B-B14F-4D97-AF65-F5344CB8AC3E}">
        <p14:creationId xmlns:p14="http://schemas.microsoft.com/office/powerpoint/2010/main" val="3812515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74703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37D24CBC-BF4E-4943-980C-E2AE8E8C49CB}" type="slidenum">
              <a:rPr lang="en-US" smtClean="0"/>
              <a:pPr/>
              <a:t>‹#›</a:t>
            </a:fld>
            <a:endParaRPr lang="en-US"/>
          </a:p>
        </p:txBody>
      </p:sp>
      <p:pic>
        <p:nvPicPr>
          <p:cNvPr id="9" name="Picture 4" descr="PCOE_PD Logo 0112"/>
          <p:cNvPicPr>
            <a:picLocks noChangeAspect="1" noChangeArrowheads="1"/>
          </p:cNvPicPr>
          <p:nvPr/>
        </p:nvPicPr>
        <p:blipFill>
          <a:blip r:embed="rId2" cstate="print">
            <a:extLst>
              <a:ext uri="{28A0092B-C50C-407E-A947-70E740481C1C}">
                <a14:useLocalDpi xmlns:a14="http://schemas.microsoft.com/office/drawing/2010/main" val="0"/>
              </a:ext>
            </a:extLst>
          </a:blip>
          <a:srcRect b="-11758"/>
          <a:stretch>
            <a:fillRect/>
          </a:stretch>
        </p:blipFill>
        <p:spPr bwMode="auto">
          <a:xfrm>
            <a:off x="7162801" y="4876800"/>
            <a:ext cx="1236588"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68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1901345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7192E61-A32C-4134-8E21-E733341E2F1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932218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37D24CBC-BF4E-4943-980C-E2AE8E8C49CB}" type="slidenum">
              <a:rPr lang="en-US" smtClean="0"/>
              <a:pPr/>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Click icon to add picture</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34082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37D24CBC-BF4E-4943-980C-E2AE8E8C49CB}" type="slidenum">
              <a:rPr lang="en-US" smtClean="0"/>
              <a:pPr/>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192963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2419697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37D24CBC-BF4E-4943-980C-E2AE8E8C49CB}" type="slidenum">
              <a:rPr lang="en-US" smtClean="0"/>
              <a:pPr/>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3275779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24884163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B092071-FD65-4DE2-9A58-DCC7472B0D00}" type="datetimeFigureOut">
              <a:rPr lang="en-US" smtClean="0"/>
              <a:pPr/>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1031441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469258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874629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8284859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B092071-FD65-4DE2-9A58-DCC7472B0D00}" type="datetimeFigureOut">
              <a:rPr lang="en-US" smtClean="0"/>
              <a:pPr/>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236250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endParaRPr lang="en-US">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C9BACDE-353C-435C-B63B-DD0C9A99C09E}"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06326873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B092071-FD65-4DE2-9A58-DCC7472B0D00}" type="datetimeFigureOut">
              <a:rPr lang="en-US" smtClean="0"/>
              <a:pPr/>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741490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3507134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3701243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4006075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92071-FD65-4DE2-9A58-DCC7472B0D00}" type="datetimeFigureOut">
              <a:rPr lang="en-US" smtClean="0"/>
              <a:pPr/>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24CBC-BF4E-4943-980C-E2AE8E8C49CB}" type="slidenum">
              <a:rPr lang="en-US" smtClean="0"/>
              <a:pPr/>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216875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20718636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092071-FD65-4DE2-9A58-DCC7472B0D00}" type="datetimeFigureOut">
              <a:rPr lang="en-US" smtClean="0"/>
              <a:pPr/>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24CBC-BF4E-4943-980C-E2AE8E8C49CB}" type="slidenum">
              <a:rPr lang="en-US" smtClean="0"/>
              <a:pPr/>
              <a:t>‹#›</a:t>
            </a:fld>
            <a:endParaRPr lang="en-US"/>
          </a:p>
        </p:txBody>
      </p:sp>
    </p:spTree>
    <p:extLst>
      <p:ext uri="{BB962C8B-B14F-4D97-AF65-F5344CB8AC3E}">
        <p14:creationId xmlns:p14="http://schemas.microsoft.com/office/powerpoint/2010/main" val="771329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6B092071-FD65-4DE2-9A58-DCC7472B0D00}" type="datetimeFigureOut">
              <a:rPr lang="en-US" smtClean="0"/>
              <a:pPr/>
              <a:t>6/23/2017</a:t>
            </a:fld>
            <a:endParaRPr lang="en-US"/>
          </a:p>
        </p:txBody>
      </p:sp>
      <p:sp>
        <p:nvSpPr>
          <p:cNvPr id="6" name="Footer Placeholder 21"/>
          <p:cNvSpPr>
            <a:spLocks noGrp="1"/>
          </p:cNvSpPr>
          <p:nvPr>
            <p:ph type="ftr" sz="quarter" idx="11"/>
          </p:nvPr>
        </p:nvSpPr>
        <p:spPr/>
        <p:txBody>
          <a:bodyPr/>
          <a:lstStyle>
            <a:lvl1pPr>
              <a:defRPr/>
            </a:lvl1pPr>
          </a:lstStyle>
          <a:p>
            <a:endParaRPr lang="en-US"/>
          </a:p>
        </p:txBody>
      </p:sp>
      <p:sp>
        <p:nvSpPr>
          <p:cNvPr id="7" name="Slide Number Placeholder 17"/>
          <p:cNvSpPr>
            <a:spLocks noGrp="1"/>
          </p:cNvSpPr>
          <p:nvPr>
            <p:ph type="sldNum" sz="quarter" idx="12"/>
          </p:nvPr>
        </p:nvSpPr>
        <p:spPr/>
        <p:txBody>
          <a:bodyPr/>
          <a:lstStyle>
            <a:lvl1pPr>
              <a:defRPr/>
            </a:lvl1pPr>
          </a:lstStyle>
          <a:p>
            <a:fld id="{37D24CBC-BF4E-4943-980C-E2AE8E8C49CB}" type="slidenum">
              <a:rPr lang="en-US" smtClean="0"/>
              <a:pPr/>
              <a:t>‹#›</a:t>
            </a:fld>
            <a:endParaRPr lang="en-US"/>
          </a:p>
        </p:txBody>
      </p:sp>
    </p:spTree>
    <p:extLst>
      <p:ext uri="{BB962C8B-B14F-4D97-AF65-F5344CB8AC3E}">
        <p14:creationId xmlns:p14="http://schemas.microsoft.com/office/powerpoint/2010/main" val="1859680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endParaRPr lang="en-US" noProof="0" dirty="0" smtClean="0"/>
          </a:p>
        </p:txBody>
      </p:sp>
      <p:sp>
        <p:nvSpPr>
          <p:cNvPr id="4" name="Date Placeholder 9"/>
          <p:cNvSpPr>
            <a:spLocks noGrp="1"/>
          </p:cNvSpPr>
          <p:nvPr>
            <p:ph type="dt" sz="half" idx="10"/>
          </p:nvPr>
        </p:nvSpPr>
        <p:spPr/>
        <p:txBody>
          <a:bodyPr/>
          <a:lstStyle>
            <a:lvl1pPr>
              <a:defRPr/>
            </a:lvl1pPr>
          </a:lstStyle>
          <a:p>
            <a:fld id="{6B092071-FD65-4DE2-9A58-DCC7472B0D00}" type="datetimeFigureOut">
              <a:rPr lang="en-US" smtClean="0"/>
              <a:pPr/>
              <a:t>6/23/2017</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37D24CBC-BF4E-4943-980C-E2AE8E8C49CB}" type="slidenum">
              <a:rPr lang="en-US" smtClean="0"/>
              <a:pPr/>
              <a:t>‹#›</a:t>
            </a:fld>
            <a:endParaRPr lang="en-US"/>
          </a:p>
        </p:txBody>
      </p:sp>
    </p:spTree>
    <p:extLst>
      <p:ext uri="{BB962C8B-B14F-4D97-AF65-F5344CB8AC3E}">
        <p14:creationId xmlns:p14="http://schemas.microsoft.com/office/powerpoint/2010/main" val="2943620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6575F13-3393-401F-A6D2-8314C7FBE67C}" type="slidenum">
              <a:rPr lang="en-US" smtClean="0">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95590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50" Type="http://schemas.openxmlformats.org/officeDocument/2006/relationships/slideLayout" Target="../slideLayouts/slideLayout127.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slideLayout" Target="../slideLayouts/slideLayout126.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slideLayout" Target="../slideLayouts/slideLayout125.xml"/><Relationship Id="rId8" Type="http://schemas.openxmlformats.org/officeDocument/2006/relationships/slideLayout" Target="../slideLayouts/slideLayout85.xml"/><Relationship Id="rId5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2053"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fontAlgn="base">
              <a:spcBef>
                <a:spcPct val="0"/>
              </a:spcBef>
              <a:spcAft>
                <a:spcPct val="0"/>
              </a:spcAft>
              <a:defRPr/>
            </a:pPr>
            <a:fld id="{D2AB976F-E2D6-49C7-93C5-1C692280715F}" type="datetimeFigureOut">
              <a:rPr lang="en-US">
                <a:solidFill>
                  <a:prstClr val="black">
                    <a:tint val="95000"/>
                  </a:prstClr>
                </a:solidFill>
                <a:latin typeface="Arial" charset="0"/>
                <a:cs typeface="Arial" charset="0"/>
              </a:rPr>
              <a:pPr fontAlgn="base">
                <a:spcBef>
                  <a:spcPct val="0"/>
                </a:spcBef>
                <a:spcAft>
                  <a:spcPct val="0"/>
                </a:spcAft>
                <a:defRPr/>
              </a:pPr>
              <a:t>6/23/2017</a:t>
            </a:fld>
            <a:endParaRPr lang="en-US">
              <a:solidFill>
                <a:prstClr val="black">
                  <a:tint val="95000"/>
                </a:prstClr>
              </a:solidFill>
              <a:latin typeface="Arial" charset="0"/>
              <a:cs typeface="Arial" charset="0"/>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fontAlgn="base">
              <a:spcBef>
                <a:spcPct val="0"/>
              </a:spcBef>
              <a:spcAft>
                <a:spcPct val="0"/>
              </a:spcAft>
              <a:defRPr/>
            </a:pPr>
            <a:endParaRPr lang="en-US">
              <a:solidFill>
                <a:prstClr val="black">
                  <a:tint val="95000"/>
                </a:prstClr>
              </a:solidFill>
              <a:latin typeface="Arial" charset="0"/>
              <a:cs typeface="Arial" charset="0"/>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fontAlgn="base">
              <a:spcBef>
                <a:spcPct val="0"/>
              </a:spcBef>
              <a:spcAft>
                <a:spcPct val="0"/>
              </a:spcAft>
              <a:defRPr/>
            </a:pPr>
            <a:fld id="{5622D807-5EE5-4756-995C-2FE2696A7D20}" type="slidenum">
              <a:rPr lang="en-US">
                <a:solidFill>
                  <a:prstClr val="black">
                    <a:tint val="95000"/>
                  </a:prstClr>
                </a:solidFill>
                <a:latin typeface="Arial" charset="0"/>
                <a:cs typeface="Arial" charset="0"/>
              </a:rPr>
              <a:pPr fontAlgn="base">
                <a:spcBef>
                  <a:spcPct val="0"/>
                </a:spcBef>
                <a:spcAft>
                  <a:spcPct val="0"/>
                </a:spcAft>
                <a:defRPr/>
              </a:pPr>
              <a:t>‹#›</a:t>
            </a:fld>
            <a:endParaRPr lang="en-US">
              <a:solidFill>
                <a:prstClr val="black">
                  <a:tint val="95000"/>
                </a:prstClr>
              </a:solidFill>
              <a:latin typeface="Arial" charset="0"/>
              <a:cs typeface="Arial" charset="0"/>
            </a:endParaRPr>
          </a:p>
        </p:txBody>
      </p:sp>
    </p:spTree>
    <p:extLst>
      <p:ext uri="{BB962C8B-B14F-4D97-AF65-F5344CB8AC3E}">
        <p14:creationId xmlns:p14="http://schemas.microsoft.com/office/powerpoint/2010/main" val="2990954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xStyles>
    <p:titleStyle>
      <a:lvl1pPr algn="l" rtl="0" eaLnBrk="0" fontAlgn="base" hangingPunct="0">
        <a:spcBef>
          <a:spcPct val="0"/>
        </a:spcBef>
        <a:spcAft>
          <a:spcPct val="0"/>
        </a:spcAft>
        <a:defRPr sz="4500" b="1" kern="1200">
          <a:solidFill>
            <a:srgbClr val="347FD8"/>
          </a:solidFill>
          <a:latin typeface="+mj-lt"/>
          <a:ea typeface="+mj-ea"/>
          <a:cs typeface="+mj-cs"/>
        </a:defRPr>
      </a:lvl1pPr>
      <a:lvl2pPr algn="l" rtl="0" eaLnBrk="0" fontAlgn="base" hangingPunct="0">
        <a:spcBef>
          <a:spcPct val="0"/>
        </a:spcBef>
        <a:spcAft>
          <a:spcPct val="0"/>
        </a:spcAft>
        <a:defRPr sz="4500" b="1">
          <a:solidFill>
            <a:srgbClr val="347FD8"/>
          </a:solidFill>
          <a:latin typeface="Corbel" pitchFamily="34" charset="0"/>
        </a:defRPr>
      </a:lvl2pPr>
      <a:lvl3pPr algn="l" rtl="0" eaLnBrk="0" fontAlgn="base" hangingPunct="0">
        <a:spcBef>
          <a:spcPct val="0"/>
        </a:spcBef>
        <a:spcAft>
          <a:spcPct val="0"/>
        </a:spcAft>
        <a:defRPr sz="4500" b="1">
          <a:solidFill>
            <a:srgbClr val="347FD8"/>
          </a:solidFill>
          <a:latin typeface="Corbel" pitchFamily="34" charset="0"/>
        </a:defRPr>
      </a:lvl3pPr>
      <a:lvl4pPr algn="l" rtl="0" eaLnBrk="0" fontAlgn="base" hangingPunct="0">
        <a:spcBef>
          <a:spcPct val="0"/>
        </a:spcBef>
        <a:spcAft>
          <a:spcPct val="0"/>
        </a:spcAft>
        <a:defRPr sz="4500" b="1">
          <a:solidFill>
            <a:srgbClr val="347FD8"/>
          </a:solidFill>
          <a:latin typeface="Corbel" pitchFamily="34" charset="0"/>
        </a:defRPr>
      </a:lvl4pPr>
      <a:lvl5pPr algn="l" rtl="0" eaLnBrk="0" fontAlgn="base" hangingPunct="0">
        <a:spcBef>
          <a:spcPct val="0"/>
        </a:spcBef>
        <a:spcAft>
          <a:spcPct val="0"/>
        </a:spcAft>
        <a:defRPr sz="4500" b="1">
          <a:solidFill>
            <a:srgbClr val="347FD8"/>
          </a:solidFill>
          <a:latin typeface="Corbel" pitchFamily="34" charset="0"/>
        </a:defRPr>
      </a:lvl5pPr>
      <a:lvl6pPr marL="457200" algn="l" rtl="0" fontAlgn="base">
        <a:spcBef>
          <a:spcPct val="0"/>
        </a:spcBef>
        <a:spcAft>
          <a:spcPct val="0"/>
        </a:spcAft>
        <a:defRPr sz="4500" b="1">
          <a:solidFill>
            <a:srgbClr val="347FD8"/>
          </a:solidFill>
          <a:latin typeface="Corbel" pitchFamily="34" charset="0"/>
        </a:defRPr>
      </a:lvl6pPr>
      <a:lvl7pPr marL="914400" algn="l" rtl="0" fontAlgn="base">
        <a:spcBef>
          <a:spcPct val="0"/>
        </a:spcBef>
        <a:spcAft>
          <a:spcPct val="0"/>
        </a:spcAft>
        <a:defRPr sz="4500" b="1">
          <a:solidFill>
            <a:srgbClr val="347FD8"/>
          </a:solidFill>
          <a:latin typeface="Corbel" pitchFamily="34" charset="0"/>
        </a:defRPr>
      </a:lvl7pPr>
      <a:lvl8pPr marL="1371600" algn="l" rtl="0" fontAlgn="base">
        <a:spcBef>
          <a:spcPct val="0"/>
        </a:spcBef>
        <a:spcAft>
          <a:spcPct val="0"/>
        </a:spcAft>
        <a:defRPr sz="4500" b="1">
          <a:solidFill>
            <a:srgbClr val="347FD8"/>
          </a:solidFill>
          <a:latin typeface="Corbel" pitchFamily="34" charset="0"/>
        </a:defRPr>
      </a:lvl8pPr>
      <a:lvl9pPr marL="1828800" algn="l" rtl="0" fontAlgn="base">
        <a:spcBef>
          <a:spcPct val="0"/>
        </a:spcBef>
        <a:spcAft>
          <a:spcPct val="0"/>
        </a:spcAft>
        <a:defRPr sz="4500" b="1">
          <a:solidFill>
            <a:srgbClr val="347FD8"/>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BBB59"/>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64A2"/>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4BACC6"/>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7" name="Rectangle 6"/>
          <p:cNvSpPr/>
          <p:nvPr/>
        </p:nvSpPr>
        <p:spPr bwMode="ltGray">
          <a:xfrm>
            <a:off x="0" y="2"/>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2053"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900">
                <a:solidFill>
                  <a:schemeClr val="tx1">
                    <a:tint val="95000"/>
                  </a:schemeClr>
                </a:solidFill>
              </a:defRPr>
            </a:lvl1pPr>
            <a:extLst/>
          </a:lstStyle>
          <a:p>
            <a:pPr fontAlgn="base">
              <a:spcBef>
                <a:spcPct val="0"/>
              </a:spcBef>
              <a:spcAft>
                <a:spcPct val="0"/>
              </a:spcAft>
              <a:defRPr/>
            </a:pPr>
            <a:fld id="{D2AB976F-E2D6-49C7-93C5-1C692280715F}" type="datetimeFigureOut">
              <a:rPr lang="en-US">
                <a:solidFill>
                  <a:prstClr val="black">
                    <a:tint val="95000"/>
                  </a:prstClr>
                </a:solidFill>
                <a:latin typeface="Arial" charset="0"/>
                <a:cs typeface="Arial" charset="0"/>
              </a:rPr>
              <a:pPr fontAlgn="base">
                <a:spcBef>
                  <a:spcPct val="0"/>
                </a:spcBef>
                <a:spcAft>
                  <a:spcPct val="0"/>
                </a:spcAft>
                <a:defRPr/>
              </a:pPr>
              <a:t>6/23/2017</a:t>
            </a:fld>
            <a:endParaRPr lang="en-US">
              <a:solidFill>
                <a:prstClr val="black">
                  <a:tint val="95000"/>
                </a:prstClr>
              </a:solidFill>
              <a:latin typeface="Arial" charset="0"/>
              <a:cs typeface="Arial" charset="0"/>
            </a:endParaRPr>
          </a:p>
        </p:txBody>
      </p:sp>
      <p:sp>
        <p:nvSpPr>
          <p:cNvPr id="5" name="Footer Placeholder 4"/>
          <p:cNvSpPr>
            <a:spLocks noGrp="1"/>
          </p:cNvSpPr>
          <p:nvPr>
            <p:ph type="ftr" sz="quarter" idx="3"/>
          </p:nvPr>
        </p:nvSpPr>
        <p:spPr>
          <a:xfrm>
            <a:off x="2640014" y="6477000"/>
            <a:ext cx="5508625" cy="274638"/>
          </a:xfrm>
          <a:prstGeom prst="rect">
            <a:avLst/>
          </a:prstGeom>
        </p:spPr>
        <p:txBody>
          <a:bodyPr vert="horz" lIns="45720" rIns="45720" bIns="0" rtlCol="0" anchor="b"/>
          <a:lstStyle>
            <a:lvl1pPr algn="l" eaLnBrk="1" latinLnBrk="0" hangingPunct="1">
              <a:defRPr kumimoji="0" sz="900">
                <a:solidFill>
                  <a:schemeClr val="tx1">
                    <a:tint val="95000"/>
                  </a:schemeClr>
                </a:solidFill>
              </a:defRPr>
            </a:lvl1pPr>
            <a:extLst/>
          </a:lstStyle>
          <a:p>
            <a:pPr fontAlgn="base">
              <a:spcBef>
                <a:spcPct val="0"/>
              </a:spcBef>
              <a:spcAft>
                <a:spcPct val="0"/>
              </a:spcAft>
              <a:defRPr/>
            </a:pPr>
            <a:endParaRPr lang="en-US">
              <a:solidFill>
                <a:prstClr val="black">
                  <a:tint val="95000"/>
                </a:prstClr>
              </a:solidFill>
              <a:latin typeface="Arial" charset="0"/>
              <a:cs typeface="Arial" charset="0"/>
            </a:endParaRPr>
          </a:p>
        </p:txBody>
      </p:sp>
      <p:sp>
        <p:nvSpPr>
          <p:cNvPr id="6" name="Slide Number Placeholder 5"/>
          <p:cNvSpPr>
            <a:spLocks noGrp="1"/>
          </p:cNvSpPr>
          <p:nvPr>
            <p:ph type="sldNum" sz="quarter" idx="4"/>
          </p:nvPr>
        </p:nvSpPr>
        <p:spPr>
          <a:xfrm>
            <a:off x="8204201" y="6477000"/>
            <a:ext cx="733425" cy="274638"/>
          </a:xfrm>
          <a:prstGeom prst="rect">
            <a:avLst/>
          </a:prstGeom>
        </p:spPr>
        <p:txBody>
          <a:bodyPr vert="horz" bIns="0" rtlCol="0" anchor="b"/>
          <a:lstStyle>
            <a:lvl1pPr algn="r" eaLnBrk="1" latinLnBrk="0" hangingPunct="1">
              <a:defRPr kumimoji="0" sz="900">
                <a:solidFill>
                  <a:schemeClr val="tx1">
                    <a:tint val="95000"/>
                  </a:schemeClr>
                </a:solidFill>
              </a:defRPr>
            </a:lvl1pPr>
            <a:extLst/>
          </a:lstStyle>
          <a:p>
            <a:pPr fontAlgn="base">
              <a:spcBef>
                <a:spcPct val="0"/>
              </a:spcBef>
              <a:spcAft>
                <a:spcPct val="0"/>
              </a:spcAft>
              <a:defRPr/>
            </a:pPr>
            <a:fld id="{5622D807-5EE5-4756-995C-2FE2696A7D20}" type="slidenum">
              <a:rPr lang="en-US">
                <a:solidFill>
                  <a:prstClr val="black">
                    <a:tint val="95000"/>
                  </a:prstClr>
                </a:solidFill>
                <a:latin typeface="Arial" charset="0"/>
                <a:cs typeface="Arial" charset="0"/>
              </a:rPr>
              <a:pPr fontAlgn="base">
                <a:spcBef>
                  <a:spcPct val="0"/>
                </a:spcBef>
                <a:spcAft>
                  <a:spcPct val="0"/>
                </a:spcAft>
                <a:defRPr/>
              </a:pPr>
              <a:t>‹#›</a:t>
            </a:fld>
            <a:endParaRPr lang="en-US">
              <a:solidFill>
                <a:prstClr val="black">
                  <a:tint val="95000"/>
                </a:prstClr>
              </a:solidFill>
              <a:latin typeface="Arial" charset="0"/>
              <a:cs typeface="Arial" charset="0"/>
            </a:endParaRPr>
          </a:p>
        </p:txBody>
      </p:sp>
    </p:spTree>
    <p:extLst>
      <p:ext uri="{BB962C8B-B14F-4D97-AF65-F5344CB8AC3E}">
        <p14:creationId xmlns:p14="http://schemas.microsoft.com/office/powerpoint/2010/main" val="366159819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Lst>
  <p:txStyles>
    <p:titleStyle>
      <a:lvl1pPr algn="l" rtl="0" eaLnBrk="0" fontAlgn="base" hangingPunct="0">
        <a:spcBef>
          <a:spcPct val="0"/>
        </a:spcBef>
        <a:spcAft>
          <a:spcPct val="0"/>
        </a:spcAft>
        <a:defRPr sz="3375" b="1" kern="1200">
          <a:solidFill>
            <a:srgbClr val="347FD8"/>
          </a:solidFill>
          <a:latin typeface="+mj-lt"/>
          <a:ea typeface="+mj-ea"/>
          <a:cs typeface="+mj-cs"/>
        </a:defRPr>
      </a:lvl1pPr>
      <a:lvl2pPr algn="l" rtl="0" eaLnBrk="0" fontAlgn="base" hangingPunct="0">
        <a:spcBef>
          <a:spcPct val="0"/>
        </a:spcBef>
        <a:spcAft>
          <a:spcPct val="0"/>
        </a:spcAft>
        <a:defRPr sz="3375" b="1">
          <a:solidFill>
            <a:srgbClr val="347FD8"/>
          </a:solidFill>
          <a:latin typeface="Corbel" pitchFamily="34" charset="0"/>
        </a:defRPr>
      </a:lvl2pPr>
      <a:lvl3pPr algn="l" rtl="0" eaLnBrk="0" fontAlgn="base" hangingPunct="0">
        <a:spcBef>
          <a:spcPct val="0"/>
        </a:spcBef>
        <a:spcAft>
          <a:spcPct val="0"/>
        </a:spcAft>
        <a:defRPr sz="3375" b="1">
          <a:solidFill>
            <a:srgbClr val="347FD8"/>
          </a:solidFill>
          <a:latin typeface="Corbel" pitchFamily="34" charset="0"/>
        </a:defRPr>
      </a:lvl3pPr>
      <a:lvl4pPr algn="l" rtl="0" eaLnBrk="0" fontAlgn="base" hangingPunct="0">
        <a:spcBef>
          <a:spcPct val="0"/>
        </a:spcBef>
        <a:spcAft>
          <a:spcPct val="0"/>
        </a:spcAft>
        <a:defRPr sz="3375" b="1">
          <a:solidFill>
            <a:srgbClr val="347FD8"/>
          </a:solidFill>
          <a:latin typeface="Corbel" pitchFamily="34" charset="0"/>
        </a:defRPr>
      </a:lvl4pPr>
      <a:lvl5pPr algn="l" rtl="0" eaLnBrk="0" fontAlgn="base" hangingPunct="0">
        <a:spcBef>
          <a:spcPct val="0"/>
        </a:spcBef>
        <a:spcAft>
          <a:spcPct val="0"/>
        </a:spcAft>
        <a:defRPr sz="3375" b="1">
          <a:solidFill>
            <a:srgbClr val="347FD8"/>
          </a:solidFill>
          <a:latin typeface="Corbel" pitchFamily="34" charset="0"/>
        </a:defRPr>
      </a:lvl5pPr>
      <a:lvl6pPr marL="342900" algn="l" rtl="0" fontAlgn="base">
        <a:spcBef>
          <a:spcPct val="0"/>
        </a:spcBef>
        <a:spcAft>
          <a:spcPct val="0"/>
        </a:spcAft>
        <a:defRPr sz="3375" b="1">
          <a:solidFill>
            <a:srgbClr val="347FD8"/>
          </a:solidFill>
          <a:latin typeface="Corbel" pitchFamily="34" charset="0"/>
        </a:defRPr>
      </a:lvl6pPr>
      <a:lvl7pPr marL="685800" algn="l" rtl="0" fontAlgn="base">
        <a:spcBef>
          <a:spcPct val="0"/>
        </a:spcBef>
        <a:spcAft>
          <a:spcPct val="0"/>
        </a:spcAft>
        <a:defRPr sz="3375" b="1">
          <a:solidFill>
            <a:srgbClr val="347FD8"/>
          </a:solidFill>
          <a:latin typeface="Corbel" pitchFamily="34" charset="0"/>
        </a:defRPr>
      </a:lvl7pPr>
      <a:lvl8pPr marL="1028700" algn="l" rtl="0" fontAlgn="base">
        <a:spcBef>
          <a:spcPct val="0"/>
        </a:spcBef>
        <a:spcAft>
          <a:spcPct val="0"/>
        </a:spcAft>
        <a:defRPr sz="3375" b="1">
          <a:solidFill>
            <a:srgbClr val="347FD8"/>
          </a:solidFill>
          <a:latin typeface="Corbel" pitchFamily="34" charset="0"/>
        </a:defRPr>
      </a:lvl8pPr>
      <a:lvl9pPr marL="1371600" algn="l" rtl="0" fontAlgn="base">
        <a:spcBef>
          <a:spcPct val="0"/>
        </a:spcBef>
        <a:spcAft>
          <a:spcPct val="0"/>
        </a:spcAft>
        <a:defRPr sz="3375" b="1">
          <a:solidFill>
            <a:srgbClr val="347FD8"/>
          </a:solidFill>
          <a:latin typeface="Corbel" pitchFamily="34" charset="0"/>
        </a:defRPr>
      </a:lvl9pPr>
      <a:extLst/>
    </p:titleStyle>
    <p:bodyStyle>
      <a:lvl1pPr marL="328613" indent="-239316" algn="l" rtl="0" eaLnBrk="0" fontAlgn="base" hangingPunct="0">
        <a:spcBef>
          <a:spcPct val="0"/>
        </a:spcBef>
        <a:spcAft>
          <a:spcPct val="0"/>
        </a:spcAft>
        <a:buClr>
          <a:schemeClr val="accent1"/>
        </a:buClr>
        <a:buSzPct val="80000"/>
        <a:buFont typeface="Wingdings 2" pitchFamily="18" charset="2"/>
        <a:buChar char=""/>
        <a:defRPr sz="2400" kern="1200">
          <a:solidFill>
            <a:schemeClr val="tx1"/>
          </a:solidFill>
          <a:latin typeface="+mn-lt"/>
          <a:ea typeface="+mn-ea"/>
          <a:cs typeface="+mn-cs"/>
        </a:defRPr>
      </a:lvl1pPr>
      <a:lvl2pPr marL="547688" indent="-204788" algn="l" rtl="0" eaLnBrk="0" fontAlgn="base" hangingPunct="0">
        <a:spcBef>
          <a:spcPct val="20000"/>
        </a:spcBef>
        <a:spcAft>
          <a:spcPct val="0"/>
        </a:spcAft>
        <a:buClr>
          <a:schemeClr val="accent2"/>
        </a:buClr>
        <a:buSzPct val="90000"/>
        <a:buFont typeface="Wingdings" pitchFamily="2" charset="2"/>
        <a:buChar char=""/>
        <a:defRPr sz="2100" kern="1200">
          <a:solidFill>
            <a:schemeClr val="tx1"/>
          </a:solidFill>
          <a:latin typeface="+mn-lt"/>
          <a:ea typeface="+mn-ea"/>
          <a:cs typeface="+mn-cs"/>
        </a:defRPr>
      </a:lvl2pPr>
      <a:lvl3pPr marL="746522" indent="-171450" algn="l" rtl="0" eaLnBrk="0" fontAlgn="base" hangingPunct="0">
        <a:spcBef>
          <a:spcPct val="20000"/>
        </a:spcBef>
        <a:spcAft>
          <a:spcPct val="0"/>
        </a:spcAft>
        <a:buClr>
          <a:srgbClr val="9BBB59"/>
        </a:buClr>
        <a:buFont typeface="Arial" charset="0"/>
        <a:buChar char="▪"/>
        <a:defRPr sz="1800" kern="1200">
          <a:solidFill>
            <a:schemeClr val="tx1"/>
          </a:solidFill>
          <a:latin typeface="+mn-lt"/>
          <a:ea typeface="+mn-ea"/>
          <a:cs typeface="+mn-cs"/>
        </a:defRPr>
      </a:lvl3pPr>
      <a:lvl4pPr marL="912019" indent="-136922" algn="l" rtl="0" eaLnBrk="0" fontAlgn="base" hangingPunct="0">
        <a:spcBef>
          <a:spcPct val="20000"/>
        </a:spcBef>
        <a:spcAft>
          <a:spcPct val="0"/>
        </a:spcAft>
        <a:buClr>
          <a:srgbClr val="8064A2"/>
        </a:buClr>
        <a:buFont typeface="Arial" charset="0"/>
        <a:buChar char="▪"/>
        <a:defRPr sz="1500" kern="1200">
          <a:solidFill>
            <a:schemeClr val="tx1"/>
          </a:solidFill>
          <a:latin typeface="+mn-lt"/>
          <a:ea typeface="+mn-ea"/>
          <a:cs typeface="+mn-cs"/>
        </a:defRPr>
      </a:lvl4pPr>
      <a:lvl5pPr marL="1069181" indent="-136922" algn="l" rtl="0" eaLnBrk="0" fontAlgn="base" hangingPunct="0">
        <a:spcBef>
          <a:spcPct val="20000"/>
        </a:spcBef>
        <a:spcAft>
          <a:spcPct val="0"/>
        </a:spcAft>
        <a:buClr>
          <a:srgbClr val="4BACC6"/>
        </a:buClr>
        <a:buFont typeface="Wingdings 3" pitchFamily="18" charset="2"/>
        <a:buChar char=""/>
        <a:defRPr lang="en-US" sz="1500" kern="120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6B092071-FD65-4DE2-9A58-DCC7472B0D00}" type="datetimeFigureOut">
              <a:rPr lang="en-US" smtClean="0"/>
              <a:pPr/>
              <a:t>6/23/2017</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37D24CBC-BF4E-4943-980C-E2AE8E8C49CB}" type="slidenum">
              <a:rPr lang="en-US" smtClean="0"/>
              <a:pPr/>
              <a:t>‹#›</a:t>
            </a:fld>
            <a:endParaRPr lang="en-US"/>
          </a:p>
        </p:txBody>
      </p:sp>
    </p:spTree>
    <p:extLst>
      <p:ext uri="{BB962C8B-B14F-4D97-AF65-F5344CB8AC3E}">
        <p14:creationId xmlns:p14="http://schemas.microsoft.com/office/powerpoint/2010/main" val="120300176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 id="2147483823" r:id="rId41"/>
    <p:sldLayoutId id="2147483824" r:id="rId42"/>
    <p:sldLayoutId id="2147483825" r:id="rId43"/>
    <p:sldLayoutId id="2147483826" r:id="rId44"/>
    <p:sldLayoutId id="2147483827" r:id="rId45"/>
    <p:sldLayoutId id="2147483828" r:id="rId46"/>
    <p:sldLayoutId id="2147483829" r:id="rId47"/>
    <p:sldLayoutId id="2147483830" r:id="rId48"/>
    <p:sldLayoutId id="2147483831" r:id="rId49"/>
    <p:sldLayoutId id="2147483832" r:id="rId50"/>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1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27.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1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1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www.uoecs.org/" TargetMode="External"/><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hyperlink" Target="http://www.uoecs.org/" TargetMode="External"/><Relationship Id="rId2" Type="http://schemas.openxmlformats.org/officeDocument/2006/relationships/notesSlide" Target="../notesSlides/notesSlide34.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90.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9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9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90.xml"/><Relationship Id="rId5" Type="http://schemas.openxmlformats.org/officeDocument/2006/relationships/image" Target="../media/image51.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44.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40.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9.xml"/><Relationship Id="rId5" Type="http://schemas.openxmlformats.org/officeDocument/2006/relationships/image" Target="../media/image12.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44.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44.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43.xml"/><Relationship Id="rId5" Type="http://schemas.openxmlformats.org/officeDocument/2006/relationships/image" Target="../media/image6.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39.xml"/><Relationship Id="rId5" Type="http://schemas.openxmlformats.org/officeDocument/2006/relationships/image" Target="../media/image79.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1.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44.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66.xml"/><Relationship Id="rId1" Type="http://schemas.openxmlformats.org/officeDocument/2006/relationships/slideLayout" Target="../slideLayouts/slideLayout39.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ites.placercoe.k12.ca.us/PBIS/"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43.xml"/><Relationship Id="rId6" Type="http://schemas.openxmlformats.org/officeDocument/2006/relationships/image" Target="../media/image86.png"/><Relationship Id="rId5" Type="http://schemas.openxmlformats.org/officeDocument/2006/relationships/image" Target="../media/image81.png"/><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43.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9.xml"/><Relationship Id="rId1" Type="http://schemas.openxmlformats.org/officeDocument/2006/relationships/video" Target="https://www.youtube.com/embed/AZ-pU7ozt3g"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44.xml"/><Relationship Id="rId5" Type="http://schemas.openxmlformats.org/officeDocument/2006/relationships/image" Target="../media/image67.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3.xml"/><Relationship Id="rId1" Type="http://schemas.openxmlformats.org/officeDocument/2006/relationships/slideLayout" Target="../slideLayouts/slideLayout4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5.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8.xml"/><Relationship Id="rId1" Type="http://schemas.openxmlformats.org/officeDocument/2006/relationships/slideLayout" Target="../slideLayouts/slideLayout3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9.xml"/><Relationship Id="rId1" Type="http://schemas.openxmlformats.org/officeDocument/2006/relationships/slideLayout" Target="../slideLayouts/slideLayout3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0.xml"/><Relationship Id="rId1" Type="http://schemas.openxmlformats.org/officeDocument/2006/relationships/slideLayout" Target="../slideLayouts/slideLayout3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1.xml"/><Relationship Id="rId1" Type="http://schemas.openxmlformats.org/officeDocument/2006/relationships/slideLayout" Target="../slideLayouts/slideLayout3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2.xml"/><Relationship Id="rId1" Type="http://schemas.openxmlformats.org/officeDocument/2006/relationships/slideLayout" Target="../slideLayouts/slideLayout3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3.xml"/><Relationship Id="rId1" Type="http://schemas.openxmlformats.org/officeDocument/2006/relationships/slideLayout" Target="../slideLayouts/slideLayout3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44.xml"/><Relationship Id="rId4" Type="http://schemas.openxmlformats.org/officeDocument/2006/relationships/image" Target="../media/image37.jpg"/></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4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3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blogs.egusd.net/pb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7F7F7F"/>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51202" name="Text Placeholder 4"/>
          <p:cNvSpPr>
            <a:spLocks noGrp="1"/>
          </p:cNvSpPr>
          <p:nvPr>
            <p:ph type="body" idx="1"/>
          </p:nvPr>
        </p:nvSpPr>
        <p:spPr>
          <a:xfrm>
            <a:off x="457200" y="2579840"/>
            <a:ext cx="8229600" cy="1447800"/>
          </a:xfrm>
        </p:spPr>
        <p:txBody>
          <a:bodyPr/>
          <a:lstStyle/>
          <a:p>
            <a:pPr algn="ctr">
              <a:defRPr/>
            </a:pPr>
            <a:r>
              <a:rPr lang="en-US" altLang="en-US" sz="4400" b="1" dirty="0">
                <a:solidFill>
                  <a:schemeClr val="bg1"/>
                </a:solidFill>
                <a:latin typeface="Maiandra GD" pitchFamily="34" charset="0"/>
              </a:rPr>
              <a:t>PBIS Tier </a:t>
            </a:r>
            <a:r>
              <a:rPr lang="en-US" altLang="en-US" sz="4400" b="1" dirty="0">
                <a:solidFill>
                  <a:schemeClr val="bg1"/>
                </a:solidFill>
                <a:latin typeface="Maiandra GD" pitchFamily="34" charset="0"/>
              </a:rPr>
              <a:t>2</a:t>
            </a:r>
            <a:r>
              <a:rPr lang="en-US" altLang="en-US" sz="4400" dirty="0">
                <a:solidFill>
                  <a:schemeClr val="bg1"/>
                </a:solidFill>
                <a:latin typeface="Maiandra GD" pitchFamily="34" charset="0"/>
              </a:rPr>
              <a:t/>
            </a:r>
            <a:br>
              <a:rPr lang="en-US" altLang="en-US" sz="4400" dirty="0">
                <a:solidFill>
                  <a:schemeClr val="bg1"/>
                </a:solidFill>
                <a:latin typeface="Maiandra GD" pitchFamily="34" charset="0"/>
              </a:rPr>
            </a:br>
            <a:r>
              <a:rPr lang="en-US" altLang="en-US" sz="4400" b="1" dirty="0">
                <a:solidFill>
                  <a:schemeClr val="bg1"/>
                </a:solidFill>
                <a:latin typeface="Maiandra GD" pitchFamily="34" charset="0"/>
              </a:rPr>
              <a:t>Day 1 Team Training </a:t>
            </a:r>
            <a:br>
              <a:rPr lang="en-US" altLang="en-US" sz="4400" b="1" dirty="0">
                <a:solidFill>
                  <a:schemeClr val="bg1"/>
                </a:solidFill>
                <a:latin typeface="Maiandra GD" pitchFamily="34" charset="0"/>
              </a:rPr>
            </a:br>
            <a:r>
              <a:rPr lang="en-US" altLang="en-US" sz="4400" b="1" dirty="0">
                <a:solidFill>
                  <a:schemeClr val="bg1"/>
                </a:solidFill>
                <a:latin typeface="Maiandra GD" pitchFamily="34" charset="0"/>
              </a:rPr>
              <a:t>Developing Tier </a:t>
            </a:r>
            <a:r>
              <a:rPr lang="en-US" altLang="en-US" sz="4400" b="1" dirty="0">
                <a:solidFill>
                  <a:schemeClr val="bg1"/>
                </a:solidFill>
                <a:latin typeface="Maiandra GD" pitchFamily="34" charset="0"/>
              </a:rPr>
              <a:t>2</a:t>
            </a:r>
            <a:r>
              <a:rPr lang="en-US" altLang="en-US" sz="4400" b="1" dirty="0" smtClean="0">
                <a:solidFill>
                  <a:schemeClr val="bg1"/>
                </a:solidFill>
                <a:latin typeface="Maiandra GD" pitchFamily="34" charset="0"/>
              </a:rPr>
              <a:t> </a:t>
            </a:r>
            <a:r>
              <a:rPr lang="en-US" altLang="en-US" sz="4400" b="1" dirty="0">
                <a:solidFill>
                  <a:schemeClr val="bg1"/>
                </a:solidFill>
                <a:latin typeface="Maiandra GD" pitchFamily="34" charset="0"/>
              </a:rPr>
              <a:t>Systems and Interventions</a:t>
            </a:r>
            <a:endParaRPr lang="en-US" altLang="en-US" sz="4400" b="1" dirty="0" smtClean="0">
              <a:solidFill>
                <a:schemeClr val="bg1"/>
              </a:solidFill>
              <a:latin typeface="Maiandra GD" pitchFamily="34" charset="0"/>
            </a:endParaRPr>
          </a:p>
        </p:txBody>
      </p:sp>
      <p:pic>
        <p:nvPicPr>
          <p:cNvPr id="4096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5304042"/>
            <a:ext cx="3352800" cy="130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AutoShape 14" descr="Image result for welcom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eaLnBrk="1" fontAlgn="base" hangingPunct="1">
              <a:spcBef>
                <a:spcPct val="0"/>
              </a:spcBef>
              <a:spcAft>
                <a:spcPct val="0"/>
              </a:spcAft>
              <a:buClrTx/>
              <a:buSzTx/>
              <a:buFontTx/>
              <a:buNone/>
            </a:pPr>
            <a:endParaRPr lang="en-US" altLang="en-US" sz="1800">
              <a:solidFill>
                <a:prstClr val="white"/>
              </a:solidFill>
              <a:latin typeface="Arial" charset="0"/>
              <a:cs typeface="Arial" charset="0"/>
            </a:endParaRPr>
          </a:p>
        </p:txBody>
      </p:sp>
      <p:pic>
        <p:nvPicPr>
          <p:cNvPr id="40965" name="Picture 18" descr="Image result for welc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0"/>
            <a:ext cx="7402513"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513345"/>
      </p:ext>
    </p:extLst>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6508377" cy="762000"/>
          </a:xfrm>
        </p:spPr>
        <p:txBody>
          <a:bodyPr>
            <a:normAutofit fontScale="90000"/>
          </a:bodyPr>
          <a:lstStyle/>
          <a:p>
            <a:r>
              <a:rPr lang="en-US" dirty="0" smtClean="0">
                <a:solidFill>
                  <a:schemeClr val="accent6"/>
                </a:solidFill>
                <a:latin typeface="Maiandra GD" panose="020E0502030308020204" pitchFamily="34" charset="0"/>
              </a:rPr>
              <a:t>Let’s hear from you!</a:t>
            </a:r>
            <a:r>
              <a:rPr lang="en-US" dirty="0" smtClean="0"/>
              <a:t/>
            </a:r>
            <a:br>
              <a:rPr lang="en-US" dirty="0" smtClean="0"/>
            </a:br>
            <a:r>
              <a:rPr lang="en-US" dirty="0" smtClean="0"/>
              <a:t/>
            </a:r>
            <a:br>
              <a:rPr lang="en-US" dirty="0" smtClean="0"/>
            </a:br>
            <a:endParaRPr lang="en-US" sz="2400" dirty="0">
              <a:solidFill>
                <a:schemeClr val="tx1">
                  <a:lumMod val="75000"/>
                  <a:lumOff val="25000"/>
                </a:schemeClr>
              </a:solidFill>
              <a:latin typeface="Maiandra GD" panose="020E0502030308020204" pitchFamily="34" charset="0"/>
            </a:endParaRPr>
          </a:p>
        </p:txBody>
      </p:sp>
      <p:sp>
        <p:nvSpPr>
          <p:cNvPr id="5" name="Rectangle 4"/>
          <p:cNvSpPr/>
          <p:nvPr/>
        </p:nvSpPr>
        <p:spPr>
          <a:xfrm>
            <a:off x="528484" y="3675952"/>
            <a:ext cx="7543800" cy="1200329"/>
          </a:xfrm>
          <a:prstGeom prst="rect">
            <a:avLst/>
          </a:prstGeom>
        </p:spPr>
        <p:txBody>
          <a:bodyPr wrap="square">
            <a:spAutoFit/>
          </a:bodyPr>
          <a:lstStyle/>
          <a:p>
            <a:r>
              <a:rPr lang="en-US" sz="2400" dirty="0" smtClean="0">
                <a:solidFill>
                  <a:srgbClr val="0070C0"/>
                </a:solidFill>
                <a:latin typeface="Maiandra GD" panose="020E0502030308020204" pitchFamily="34" charset="0"/>
              </a:rPr>
              <a:t>Choice #2</a:t>
            </a:r>
            <a:endParaRPr lang="en-US" sz="2400" dirty="0">
              <a:solidFill>
                <a:srgbClr val="0070C0"/>
              </a:solidFill>
              <a:latin typeface="Maiandra GD" panose="020E0502030308020204" pitchFamily="34" charset="0"/>
            </a:endParaRPr>
          </a:p>
          <a:p>
            <a:pPr lvl="1"/>
            <a:r>
              <a:rPr lang="en-US" sz="2400" dirty="0">
                <a:latin typeface="Maiandra GD" panose="020E0502030308020204" pitchFamily="34" charset="0"/>
              </a:rPr>
              <a:t>Share a success in building “Buy-in” for PBIS at your school site.  </a:t>
            </a:r>
          </a:p>
        </p:txBody>
      </p:sp>
      <p:sp>
        <p:nvSpPr>
          <p:cNvPr id="6" name="Rectangle 5"/>
          <p:cNvSpPr/>
          <p:nvPr/>
        </p:nvSpPr>
        <p:spPr>
          <a:xfrm>
            <a:off x="533400" y="1600200"/>
            <a:ext cx="7993224" cy="2123658"/>
          </a:xfrm>
          <a:prstGeom prst="rect">
            <a:avLst/>
          </a:prstGeom>
        </p:spPr>
        <p:txBody>
          <a:bodyPr wrap="square">
            <a:spAutoFit/>
          </a:bodyPr>
          <a:lstStyle/>
          <a:p>
            <a:r>
              <a:rPr lang="en-US" sz="2400" dirty="0" smtClean="0">
                <a:latin typeface="Maiandra GD" panose="020E0502030308020204" pitchFamily="34" charset="0"/>
              </a:rPr>
              <a:t>Introduce your team and then choose a success to </a:t>
            </a:r>
          </a:p>
          <a:p>
            <a:r>
              <a:rPr lang="en-US" sz="2400" dirty="0" smtClean="0">
                <a:latin typeface="Maiandra GD" panose="020E0502030308020204" pitchFamily="34" charset="0"/>
              </a:rPr>
              <a:t>share:</a:t>
            </a:r>
          </a:p>
          <a:p>
            <a:pPr>
              <a:lnSpc>
                <a:spcPct val="150000"/>
              </a:lnSpc>
            </a:pPr>
            <a:r>
              <a:rPr lang="en-US" sz="2400" dirty="0" smtClean="0">
                <a:solidFill>
                  <a:schemeClr val="accent6"/>
                </a:solidFill>
                <a:latin typeface="Maiandra GD" panose="020E0502030308020204" pitchFamily="34" charset="0"/>
              </a:rPr>
              <a:t>Choice #1</a:t>
            </a:r>
          </a:p>
          <a:p>
            <a:pPr lvl="1"/>
            <a:r>
              <a:rPr lang="en-US" sz="2400" dirty="0" smtClean="0">
                <a:latin typeface="Maiandra GD" panose="020E0502030308020204" pitchFamily="34" charset="0"/>
              </a:rPr>
              <a:t>Identify a school-wide success, share how your PBIS team contributed to the success.</a:t>
            </a:r>
            <a:endParaRPr lang="en-US" sz="2400" dirty="0">
              <a:latin typeface="Maiandra GD" panose="020E0502030308020204" pitchFamily="34" charset="0"/>
            </a:endParaRPr>
          </a:p>
        </p:txBody>
      </p:sp>
      <p:sp>
        <p:nvSpPr>
          <p:cNvPr id="7" name="Rectangle 6"/>
          <p:cNvSpPr/>
          <p:nvPr/>
        </p:nvSpPr>
        <p:spPr>
          <a:xfrm>
            <a:off x="528484" y="4885594"/>
            <a:ext cx="7840824" cy="1200329"/>
          </a:xfrm>
          <a:prstGeom prst="rect">
            <a:avLst/>
          </a:prstGeom>
        </p:spPr>
        <p:txBody>
          <a:bodyPr wrap="square">
            <a:spAutoFit/>
          </a:bodyPr>
          <a:lstStyle/>
          <a:p>
            <a:r>
              <a:rPr lang="en-US" sz="2400" dirty="0" smtClean="0">
                <a:solidFill>
                  <a:srgbClr val="00B050"/>
                </a:solidFill>
                <a:latin typeface="Maiandra GD" panose="020E0502030308020204" pitchFamily="34" charset="0"/>
              </a:rPr>
              <a:t>Choice #3</a:t>
            </a:r>
            <a:endParaRPr lang="en-US" sz="2400" dirty="0">
              <a:solidFill>
                <a:srgbClr val="00B050"/>
              </a:solidFill>
              <a:latin typeface="Maiandra GD" panose="020E0502030308020204" pitchFamily="34" charset="0"/>
            </a:endParaRPr>
          </a:p>
          <a:p>
            <a:pPr lvl="1"/>
            <a:r>
              <a:rPr lang="en-US" sz="2400" dirty="0">
                <a:latin typeface="Maiandra GD" panose="020E0502030308020204" pitchFamily="34" charset="0"/>
              </a:rPr>
              <a:t>Identify a Tier 2 success that you would like to be able to share at this time next year.</a:t>
            </a:r>
          </a:p>
        </p:txBody>
      </p:sp>
      <p:pic>
        <p:nvPicPr>
          <p:cNvPr id="9" name="Picture 8"/>
          <p:cNvPicPr>
            <a:picLocks noChangeAspect="1"/>
          </p:cNvPicPr>
          <p:nvPr/>
        </p:nvPicPr>
        <p:blipFill>
          <a:blip r:embed="rId3"/>
          <a:stretch>
            <a:fillRect/>
          </a:stretch>
        </p:blipFill>
        <p:spPr>
          <a:xfrm>
            <a:off x="7543800" y="152400"/>
            <a:ext cx="1345479" cy="2263205"/>
          </a:xfrm>
          <a:prstGeom prst="rect">
            <a:avLst/>
          </a:prstGeom>
        </p:spPr>
      </p:pic>
      <p:pic>
        <p:nvPicPr>
          <p:cNvPr id="1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68" y="6055130"/>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85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89282" y="3505200"/>
            <a:ext cx="8130038" cy="1227582"/>
          </a:xfrm>
        </p:spPr>
        <p:txBody>
          <a:bodyPr>
            <a:normAutofit/>
          </a:bodyPr>
          <a:lstStyle/>
          <a:p>
            <a:pPr>
              <a:defRPr/>
            </a:pPr>
            <a:r>
              <a:rPr lang="en-US" sz="6000" dirty="0" smtClean="0">
                <a:solidFill>
                  <a:schemeClr val="bg1"/>
                </a:solidFill>
                <a:latin typeface="Maiandra GD" panose="020E0502030308020204" pitchFamily="34" charset="0"/>
              </a:rPr>
              <a:t>PBIS in the Classroom</a:t>
            </a:r>
            <a:endParaRPr lang="en-US" sz="60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50" y="6019800"/>
            <a:ext cx="1250263" cy="6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057400" y="228600"/>
            <a:ext cx="5416828" cy="3010055"/>
          </a:xfrm>
          <a:prstGeom prst="rect">
            <a:avLst/>
          </a:prstGeom>
        </p:spPr>
      </p:pic>
    </p:spTree>
    <p:extLst>
      <p:ext uri="{BB962C8B-B14F-4D97-AF65-F5344CB8AC3E}">
        <p14:creationId xmlns:p14="http://schemas.microsoft.com/office/powerpoint/2010/main" val="1308504470"/>
      </p:ext>
    </p:extLst>
  </p:cSld>
  <p:clrMapOvr>
    <a:masterClrMapping/>
  </p:clrMapOvr>
  <p:transition spd="slow">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Shape 191"/>
          <p:cNvSpPr txBox="1">
            <a:spLocks noGrp="1"/>
          </p:cNvSpPr>
          <p:nvPr>
            <p:ph idx="1"/>
          </p:nvPr>
        </p:nvSpPr>
        <p:spPr>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98333"/>
              <a:buNone/>
            </a:pPr>
            <a:r>
              <a:rPr lang="en-US" b="1" i="0" u="none" strike="noStrike" cap="none" baseline="0" dirty="0" smtClean="0">
                <a:solidFill>
                  <a:schemeClr val="dk2"/>
                </a:solidFill>
                <a:latin typeface="Maiandra GD" panose="020E0502030308020204" pitchFamily="34" charset="0"/>
                <a:ea typeface="Arial"/>
                <a:sym typeface="Arial"/>
              </a:rPr>
              <a:t>T</a:t>
            </a:r>
            <a:r>
              <a:rPr lang="en-US" b="1" i="0" u="none" strike="noStrike" cap="none" baseline="0" dirty="0" smtClean="0">
                <a:solidFill>
                  <a:srgbClr val="1D2A53"/>
                </a:solidFill>
                <a:latin typeface="Maiandra GD" panose="020E0502030308020204" pitchFamily="34" charset="0"/>
                <a:ea typeface="Arial"/>
                <a:sym typeface="Arial"/>
              </a:rPr>
              <a:t>FI 1.8</a:t>
            </a:r>
            <a:r>
              <a:rPr lang="en-US" b="0" i="0" u="none" strike="noStrike" cap="none" baseline="0" dirty="0" smtClean="0">
                <a:solidFill>
                  <a:schemeClr val="dk2"/>
                </a:solidFill>
                <a:latin typeface="Maiandra GD" panose="020E0502030308020204" pitchFamily="34" charset="0"/>
                <a:ea typeface="Arial"/>
                <a:sym typeface="Arial"/>
              </a:rPr>
              <a:t> </a:t>
            </a:r>
            <a:r>
              <a:rPr lang="en-US" b="1" i="0" u="none" strike="noStrike" cap="none" baseline="0" dirty="0">
                <a:solidFill>
                  <a:schemeClr val="dk2"/>
                </a:solidFill>
                <a:latin typeface="Maiandra GD" panose="020E0502030308020204" pitchFamily="34" charset="0"/>
                <a:ea typeface="Arial"/>
                <a:sym typeface="Arial"/>
              </a:rPr>
              <a:t>Classroom Procedures:</a:t>
            </a:r>
          </a:p>
          <a:p>
            <a:pPr marL="0" marR="0" lvl="0" indent="0" algn="l" rtl="0">
              <a:lnSpc>
                <a:spcPct val="80000"/>
              </a:lnSpc>
              <a:spcBef>
                <a:spcPts val="590"/>
              </a:spcBef>
              <a:buClr>
                <a:schemeClr val="dk1"/>
              </a:buClr>
              <a:buSzPct val="25000"/>
              <a:buFont typeface="Noto Symbol"/>
              <a:buNone/>
            </a:pPr>
            <a:r>
              <a:rPr lang="en-US" sz="2600" b="0" i="0" u="none" strike="noStrike" cap="none" baseline="0" dirty="0" smtClean="0">
                <a:solidFill>
                  <a:schemeClr val="dk2"/>
                </a:solidFill>
                <a:latin typeface="Maiandra GD" panose="020E0502030308020204" pitchFamily="34" charset="0"/>
                <a:ea typeface="Arial"/>
                <a:sym typeface="Arial"/>
              </a:rPr>
              <a:t>Tier </a:t>
            </a:r>
            <a:r>
              <a:rPr lang="en-US" sz="2600" b="0" i="0" u="none" strike="noStrike" cap="none" baseline="0" dirty="0">
                <a:solidFill>
                  <a:schemeClr val="dk2"/>
                </a:solidFill>
                <a:latin typeface="Maiandra GD" panose="020E0502030308020204" pitchFamily="34" charset="0"/>
                <a:ea typeface="Arial"/>
                <a:sym typeface="Arial"/>
              </a:rPr>
              <a:t>1 features (school-wide expectations</a:t>
            </a:r>
            <a:r>
              <a:rPr lang="en-US" sz="2600" b="0" i="0" u="none" strike="noStrike" cap="none" baseline="0" dirty="0" smtClean="0">
                <a:solidFill>
                  <a:schemeClr val="dk2"/>
                </a:solidFill>
                <a:latin typeface="Maiandra GD" panose="020E0502030308020204" pitchFamily="34" charset="0"/>
                <a:ea typeface="Arial"/>
                <a:sym typeface="Arial"/>
              </a:rPr>
              <a:t>, routines</a:t>
            </a:r>
            <a:r>
              <a:rPr lang="en-US" sz="2600" b="0" i="0" u="none" strike="noStrike" cap="none" baseline="0" dirty="0">
                <a:solidFill>
                  <a:schemeClr val="dk2"/>
                </a:solidFill>
                <a:latin typeface="Maiandra GD" panose="020E0502030308020204" pitchFamily="34" charset="0"/>
                <a:ea typeface="Arial"/>
                <a:sym typeface="Arial"/>
              </a:rPr>
              <a:t>, acknowledgements, in-class </a:t>
            </a:r>
            <a:r>
              <a:rPr lang="en-US" sz="2600" b="0" i="0" u="none" strike="noStrike" cap="none" baseline="0" dirty="0" smtClean="0">
                <a:solidFill>
                  <a:schemeClr val="dk2"/>
                </a:solidFill>
                <a:latin typeface="Maiandra GD" panose="020E0502030308020204" pitchFamily="34" charset="0"/>
                <a:ea typeface="Arial"/>
                <a:sym typeface="Arial"/>
              </a:rPr>
              <a:t>continuum</a:t>
            </a:r>
            <a:r>
              <a:rPr lang="en-US" sz="2600" b="0" i="0" u="none" strike="noStrike" cap="none" dirty="0" smtClean="0">
                <a:solidFill>
                  <a:schemeClr val="dk2"/>
                </a:solidFill>
                <a:latin typeface="Maiandra GD" panose="020E0502030308020204" pitchFamily="34" charset="0"/>
                <a:ea typeface="Arial"/>
                <a:sym typeface="Arial"/>
              </a:rPr>
              <a:t> </a:t>
            </a:r>
            <a:r>
              <a:rPr lang="en-US" sz="2600" b="0" i="0" u="none" strike="noStrike" cap="none" baseline="0" dirty="0" smtClean="0">
                <a:solidFill>
                  <a:schemeClr val="dk2"/>
                </a:solidFill>
                <a:latin typeface="Maiandra GD" panose="020E0502030308020204" pitchFamily="34" charset="0"/>
                <a:ea typeface="Arial"/>
                <a:sym typeface="Arial"/>
              </a:rPr>
              <a:t>of </a:t>
            </a:r>
            <a:r>
              <a:rPr lang="en-US" sz="2600" b="0" i="0" u="none" strike="noStrike" cap="none" baseline="0" dirty="0">
                <a:solidFill>
                  <a:schemeClr val="dk2"/>
                </a:solidFill>
                <a:latin typeface="Maiandra GD" panose="020E0502030308020204" pitchFamily="34" charset="0"/>
                <a:ea typeface="Arial"/>
                <a:sym typeface="Arial"/>
              </a:rPr>
              <a:t>consequences) are implemented </a:t>
            </a:r>
            <a:r>
              <a:rPr lang="en-US" sz="2600" b="0" i="0" u="none" strike="noStrike" cap="none" baseline="0" dirty="0" smtClean="0">
                <a:solidFill>
                  <a:schemeClr val="dk2"/>
                </a:solidFill>
                <a:latin typeface="Maiandra GD" panose="020E0502030308020204" pitchFamily="34" charset="0"/>
                <a:ea typeface="Arial"/>
                <a:sym typeface="Arial"/>
              </a:rPr>
              <a:t>within</a:t>
            </a:r>
            <a:r>
              <a:rPr lang="en-US" sz="2600" b="0" i="0" u="none" strike="noStrike" cap="none" dirty="0" smtClean="0">
                <a:solidFill>
                  <a:schemeClr val="dk2"/>
                </a:solidFill>
                <a:latin typeface="Maiandra GD" panose="020E0502030308020204" pitchFamily="34" charset="0"/>
                <a:ea typeface="Arial"/>
                <a:sym typeface="Arial"/>
              </a:rPr>
              <a:t> </a:t>
            </a:r>
            <a:r>
              <a:rPr lang="en-US" sz="2600" b="0" i="0" u="none" strike="noStrike" cap="none" baseline="0" dirty="0" smtClean="0">
                <a:solidFill>
                  <a:schemeClr val="dk2"/>
                </a:solidFill>
                <a:latin typeface="Maiandra GD" panose="020E0502030308020204" pitchFamily="34" charset="0"/>
                <a:ea typeface="Arial"/>
                <a:sym typeface="Arial"/>
              </a:rPr>
              <a:t>classrooms </a:t>
            </a:r>
            <a:r>
              <a:rPr lang="en-US" sz="2600" b="0" i="0" u="none" strike="noStrike" cap="none" baseline="0" dirty="0">
                <a:solidFill>
                  <a:schemeClr val="dk2"/>
                </a:solidFill>
                <a:latin typeface="Maiandra GD" panose="020E0502030308020204" pitchFamily="34" charset="0"/>
                <a:ea typeface="Arial"/>
                <a:sym typeface="Arial"/>
              </a:rPr>
              <a:t>and consistent with school-</a:t>
            </a:r>
            <a:r>
              <a:rPr lang="en-US" sz="2600" b="0" i="0" u="none" strike="noStrike" cap="none" baseline="0" dirty="0" smtClean="0">
                <a:solidFill>
                  <a:schemeClr val="dk2"/>
                </a:solidFill>
                <a:latin typeface="Maiandra GD" panose="020E0502030308020204" pitchFamily="34" charset="0"/>
                <a:ea typeface="Arial"/>
                <a:sym typeface="Arial"/>
              </a:rPr>
              <a:t>wide</a:t>
            </a:r>
            <a:r>
              <a:rPr lang="en-US" sz="2600" b="0" i="0" u="none" strike="noStrike" cap="none" dirty="0" smtClean="0">
                <a:solidFill>
                  <a:schemeClr val="dk2"/>
                </a:solidFill>
                <a:latin typeface="Maiandra GD" panose="020E0502030308020204" pitchFamily="34" charset="0"/>
                <a:ea typeface="Arial"/>
                <a:sym typeface="Arial"/>
              </a:rPr>
              <a:t> </a:t>
            </a:r>
            <a:r>
              <a:rPr lang="en-US" sz="2600" b="0" i="0" u="none" strike="noStrike" cap="none" baseline="0" dirty="0" smtClean="0">
                <a:solidFill>
                  <a:schemeClr val="dk2"/>
                </a:solidFill>
                <a:latin typeface="Maiandra GD" panose="020E0502030308020204" pitchFamily="34" charset="0"/>
                <a:ea typeface="Arial"/>
                <a:sym typeface="Arial"/>
              </a:rPr>
              <a:t>systems.</a:t>
            </a:r>
          </a:p>
          <a:p>
            <a:pPr marL="0" marR="0" lvl="0" indent="0" algn="l" rtl="0">
              <a:lnSpc>
                <a:spcPct val="80000"/>
              </a:lnSpc>
              <a:spcBef>
                <a:spcPts val="590"/>
              </a:spcBef>
              <a:buClr>
                <a:schemeClr val="dk1"/>
              </a:buClr>
              <a:buSzPct val="25000"/>
              <a:buFont typeface="Noto Symbol"/>
              <a:buNone/>
            </a:pPr>
            <a:endParaRPr lang="en-US" sz="1600" b="0" i="0" u="none" strike="noStrike" cap="none" baseline="0" dirty="0">
              <a:solidFill>
                <a:schemeClr val="dk2"/>
              </a:solidFill>
              <a:latin typeface="Maiandra GD" panose="020E0502030308020204" pitchFamily="34" charset="0"/>
              <a:ea typeface="Arial"/>
              <a:sym typeface="Arial"/>
            </a:endParaRPr>
          </a:p>
          <a:p>
            <a:pPr marL="0" marR="0" lvl="0" indent="0" algn="ctr" rtl="0">
              <a:lnSpc>
                <a:spcPct val="80000"/>
              </a:lnSpc>
              <a:spcBef>
                <a:spcPts val="590"/>
              </a:spcBef>
              <a:buClr>
                <a:schemeClr val="dk1"/>
              </a:buClr>
              <a:buSzPct val="25000"/>
              <a:buFont typeface="Noto Symbol"/>
              <a:buNone/>
            </a:pPr>
            <a:r>
              <a:rPr lang="en-US" sz="2800" b="1" i="0" u="sng" strike="noStrike" cap="none" baseline="0" dirty="0">
                <a:solidFill>
                  <a:srgbClr val="DD8047"/>
                </a:solidFill>
                <a:latin typeface="Maiandra GD" panose="020E0502030308020204" pitchFamily="34" charset="0"/>
                <a:ea typeface="Arial"/>
                <a:sym typeface="Arial"/>
              </a:rPr>
              <a:t>Possible Data Sources:</a:t>
            </a:r>
          </a:p>
          <a:p>
            <a:pPr marL="342900" marR="0" lvl="0" indent="-342900" algn="ctr" rtl="0">
              <a:lnSpc>
                <a:spcPct val="80000"/>
              </a:lnSpc>
              <a:spcBef>
                <a:spcPts val="590"/>
              </a:spcBef>
              <a:buClr>
                <a:schemeClr val="dk1"/>
              </a:buClr>
              <a:buSzPct val="98333"/>
              <a:buFont typeface="Noto Symbol"/>
              <a:buChar char="▪"/>
            </a:pPr>
            <a:r>
              <a:rPr lang="en-US" sz="2400" b="0" i="0" u="none" strike="noStrike" cap="none" baseline="0" dirty="0">
                <a:solidFill>
                  <a:schemeClr val="dk2"/>
                </a:solidFill>
                <a:latin typeface="Maiandra GD" panose="020E0502030308020204" pitchFamily="34" charset="0"/>
                <a:ea typeface="Arial"/>
                <a:sym typeface="Arial"/>
              </a:rPr>
              <a:t>Staff Handbook</a:t>
            </a:r>
          </a:p>
          <a:p>
            <a:pPr marL="342900" marR="0" lvl="0" indent="-342900" algn="ctr" rtl="0">
              <a:lnSpc>
                <a:spcPct val="80000"/>
              </a:lnSpc>
              <a:spcBef>
                <a:spcPts val="590"/>
              </a:spcBef>
              <a:buClr>
                <a:schemeClr val="dk1"/>
              </a:buClr>
              <a:buSzPct val="98333"/>
              <a:buFont typeface="Noto Symbol"/>
              <a:buChar char="▪"/>
            </a:pPr>
            <a:r>
              <a:rPr lang="en-US" sz="2400" b="0" i="0" u="none" strike="noStrike" cap="none" baseline="0" dirty="0">
                <a:solidFill>
                  <a:schemeClr val="dk2"/>
                </a:solidFill>
                <a:latin typeface="Maiandra GD" panose="020E0502030308020204" pitchFamily="34" charset="0"/>
                <a:ea typeface="Arial"/>
                <a:sym typeface="Arial"/>
              </a:rPr>
              <a:t>Informal Walk-throughs</a:t>
            </a:r>
          </a:p>
          <a:p>
            <a:pPr marL="342900" marR="0" lvl="0" indent="-342900" algn="ctr" rtl="0">
              <a:lnSpc>
                <a:spcPct val="80000"/>
              </a:lnSpc>
              <a:spcBef>
                <a:spcPts val="590"/>
              </a:spcBef>
              <a:buClr>
                <a:schemeClr val="dk1"/>
              </a:buClr>
              <a:buSzPct val="98333"/>
              <a:buFont typeface="Noto Symbol"/>
              <a:buChar char="▪"/>
            </a:pPr>
            <a:r>
              <a:rPr lang="en-US" sz="2400" b="0" i="0" u="none" strike="noStrike" cap="none" baseline="0" dirty="0">
                <a:solidFill>
                  <a:schemeClr val="dk2"/>
                </a:solidFill>
                <a:latin typeface="Maiandra GD" panose="020E0502030308020204" pitchFamily="34" charset="0"/>
                <a:ea typeface="Arial"/>
                <a:sym typeface="Arial"/>
              </a:rPr>
              <a:t>Progress Monitoring</a:t>
            </a:r>
          </a:p>
          <a:p>
            <a:pPr marL="342900" marR="0" lvl="0" indent="-342900" algn="ctr" rtl="0">
              <a:lnSpc>
                <a:spcPct val="80000"/>
              </a:lnSpc>
              <a:spcBef>
                <a:spcPts val="590"/>
              </a:spcBef>
              <a:buClr>
                <a:schemeClr val="dk1"/>
              </a:buClr>
              <a:buSzPct val="98333"/>
              <a:buFont typeface="Noto Symbol"/>
              <a:buChar char="▪"/>
            </a:pPr>
            <a:r>
              <a:rPr lang="en-US" sz="2400" b="0" i="0" u="none" strike="noStrike" cap="none" baseline="0" dirty="0">
                <a:solidFill>
                  <a:schemeClr val="dk2"/>
                </a:solidFill>
                <a:latin typeface="Maiandra GD" panose="020E0502030308020204" pitchFamily="34" charset="0"/>
                <a:ea typeface="Arial"/>
                <a:sym typeface="Arial"/>
              </a:rPr>
              <a:t>Individual Classroom Data</a:t>
            </a:r>
          </a:p>
        </p:txBody>
      </p:sp>
      <p:sp>
        <p:nvSpPr>
          <p:cNvPr id="190" name="Shape 19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Arial"/>
              <a:buNone/>
            </a:pPr>
            <a:r>
              <a:rPr lang="en-US" sz="4000" i="0" u="none" strike="noStrike" cap="none" baseline="0" dirty="0">
                <a:solidFill>
                  <a:schemeClr val="accent6"/>
                </a:solidFill>
                <a:latin typeface="Maiandra GD" panose="020E0502030308020204" pitchFamily="34" charset="0"/>
                <a:ea typeface="Arial"/>
                <a:sym typeface="Arial"/>
              </a:rPr>
              <a:t>Tiered Fidelity Inventory</a:t>
            </a:r>
          </a:p>
        </p:txBody>
      </p:sp>
      <p:pic>
        <p:nvPicPr>
          <p:cNvPr id="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68" y="6055130"/>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43774"/>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5643" y="337529"/>
            <a:ext cx="8305800" cy="1143000"/>
          </a:xfrm>
        </p:spPr>
        <p:txBody>
          <a:bodyPr>
            <a:normAutofit/>
          </a:bodyPr>
          <a:lstStyle/>
          <a:p>
            <a:pPr eaLnBrk="1" hangingPunct="1"/>
            <a:r>
              <a:rPr lang="en-US" altLang="en-US" b="1" dirty="0" smtClean="0">
                <a:solidFill>
                  <a:schemeClr val="accent6"/>
                </a:solidFill>
                <a:latin typeface="Maiandra GD" panose="020E0502030308020204" pitchFamily="34" charset="0"/>
              </a:rPr>
              <a:t>Classroom Expectations &amp; Routine</a:t>
            </a:r>
          </a:p>
        </p:txBody>
      </p:sp>
      <p:sp>
        <p:nvSpPr>
          <p:cNvPr id="2" name="TextBox 1"/>
          <p:cNvSpPr txBox="1"/>
          <p:nvPr/>
        </p:nvSpPr>
        <p:spPr>
          <a:xfrm>
            <a:off x="175098" y="294057"/>
            <a:ext cx="744652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atin typeface="Maiandra GD" panose="020E0502030308020204" pitchFamily="34" charset="0"/>
              </a:rPr>
              <a:t>Start with clear expectations…</a:t>
            </a:r>
            <a:endParaRPr lang="en-US" b="1" dirty="0">
              <a:latin typeface="Maiandra GD" panose="020E0502030308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915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057900" y="3352800"/>
            <a:ext cx="2895600" cy="923330"/>
          </a:xfrm>
          <a:prstGeom prst="rect">
            <a:avLst/>
          </a:prstGeom>
          <a:solidFill>
            <a:srgbClr val="FFFF00"/>
          </a:solidFill>
        </p:spPr>
        <p:txBody>
          <a:bodyPr wrap="square" rtlCol="0">
            <a:spAutoFit/>
          </a:bodyPr>
          <a:lstStyle/>
          <a:p>
            <a:r>
              <a:rPr lang="en-US" dirty="0" smtClean="0"/>
              <a:t>PBIS Team or individual teachers fill in this section.  Solicit feedback!</a:t>
            </a:r>
            <a:endParaRPr lang="en-US" dirty="0"/>
          </a:p>
        </p:txBody>
      </p:sp>
      <p:sp>
        <p:nvSpPr>
          <p:cNvPr id="14" name="TextBox 13"/>
          <p:cNvSpPr txBox="1"/>
          <p:nvPr/>
        </p:nvSpPr>
        <p:spPr>
          <a:xfrm>
            <a:off x="6057900" y="6096000"/>
            <a:ext cx="2865620" cy="646331"/>
          </a:xfrm>
          <a:prstGeom prst="rect">
            <a:avLst/>
          </a:prstGeom>
          <a:solidFill>
            <a:srgbClr val="92D050"/>
          </a:solidFill>
        </p:spPr>
        <p:txBody>
          <a:bodyPr wrap="square" rtlCol="0">
            <a:spAutoFit/>
          </a:bodyPr>
          <a:lstStyle/>
          <a:p>
            <a:r>
              <a:rPr lang="en-US" dirty="0" smtClean="0"/>
              <a:t>Individual teachers or teams fill in this section.</a:t>
            </a:r>
            <a:endParaRPr lang="en-US" dirty="0"/>
          </a:p>
        </p:txBody>
      </p:sp>
      <p:cxnSp>
        <p:nvCxnSpPr>
          <p:cNvPr id="16" name="Straight Arrow Connector 15"/>
          <p:cNvCxnSpPr/>
          <p:nvPr/>
        </p:nvCxnSpPr>
        <p:spPr>
          <a:xfrm flipH="1" flipV="1">
            <a:off x="3810000" y="3096451"/>
            <a:ext cx="2247900" cy="7135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2667000" y="5039943"/>
            <a:ext cx="3390900" cy="1379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43700" y="1840468"/>
            <a:ext cx="2209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smtClean="0"/>
              <a:t>Document 10</a:t>
            </a:r>
            <a:endParaRPr lang="en-US" b="1" dirty="0"/>
          </a:p>
        </p:txBody>
      </p:sp>
    </p:spTree>
    <p:extLst>
      <p:ext uri="{BB962C8B-B14F-4D97-AF65-F5344CB8AC3E}">
        <p14:creationId xmlns:p14="http://schemas.microsoft.com/office/powerpoint/2010/main" val="32389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458650" y="128114"/>
            <a:ext cx="1542782" cy="2247817"/>
          </a:xfrm>
          <a:prstGeom prst="rect">
            <a:avLst/>
          </a:prstGeom>
        </p:spPr>
      </p:pic>
      <p:sp>
        <p:nvSpPr>
          <p:cNvPr id="2" name="Title 1"/>
          <p:cNvSpPr>
            <a:spLocks noGrp="1"/>
          </p:cNvSpPr>
          <p:nvPr>
            <p:ph type="title"/>
          </p:nvPr>
        </p:nvSpPr>
        <p:spPr/>
        <p:txBody>
          <a:bodyPr>
            <a:normAutofit/>
          </a:bodyPr>
          <a:lstStyle/>
          <a:p>
            <a:r>
              <a:rPr lang="en-US" sz="4400" dirty="0" smtClean="0">
                <a:solidFill>
                  <a:schemeClr val="accent6"/>
                </a:solidFill>
                <a:latin typeface="Maiandra GD" panose="020E0502030308020204" pitchFamily="34" charset="0"/>
              </a:rPr>
              <a:t>Reflection: </a:t>
            </a:r>
            <a:endParaRPr lang="en-US" sz="44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457200" y="1846006"/>
            <a:ext cx="7924800" cy="4486916"/>
          </a:xfrm>
        </p:spPr>
        <p:txBody>
          <a:bodyPr>
            <a:normAutofit/>
          </a:bodyPr>
          <a:lstStyle/>
          <a:p>
            <a:pPr marL="89297" indent="0">
              <a:buNone/>
            </a:pPr>
            <a:r>
              <a:rPr lang="en-US" sz="2400" dirty="0" smtClean="0">
                <a:latin typeface="Maiandra GD" panose="020E0502030308020204" pitchFamily="34" charset="0"/>
              </a:rPr>
              <a:t>Which of the following PBIS practices is the strongest in the classrooms at your site?  Which needs the most support?</a:t>
            </a:r>
          </a:p>
          <a:p>
            <a:pPr marL="685800" lvl="1" indent="-457200">
              <a:buClr>
                <a:schemeClr val="accent6"/>
              </a:buClr>
              <a:buFont typeface="+mj-lt"/>
              <a:buAutoNum type="arabicPeriod"/>
            </a:pPr>
            <a:r>
              <a:rPr lang="en-US" sz="2000" dirty="0" smtClean="0">
                <a:latin typeface="Maiandra GD" panose="020E0502030308020204" pitchFamily="34" charset="0"/>
              </a:rPr>
              <a:t>Classroom routines and expectations are clearly defined and posted</a:t>
            </a:r>
          </a:p>
          <a:p>
            <a:pPr marL="685800" lvl="1" indent="-457200">
              <a:buClr>
                <a:schemeClr val="accent6"/>
              </a:buClr>
              <a:buFont typeface="+mj-lt"/>
              <a:buAutoNum type="arabicPeriod"/>
            </a:pPr>
            <a:r>
              <a:rPr lang="en-US" sz="2000" dirty="0" smtClean="0">
                <a:latin typeface="Maiandra GD" panose="020E0502030308020204" pitchFamily="34" charset="0"/>
              </a:rPr>
              <a:t>Classroom routines and expectations are directly taught</a:t>
            </a:r>
          </a:p>
          <a:p>
            <a:pPr marL="685800" lvl="1" indent="-457200">
              <a:buClr>
                <a:schemeClr val="accent6"/>
              </a:buClr>
              <a:buFont typeface="+mj-lt"/>
              <a:buAutoNum type="arabicPeriod"/>
            </a:pPr>
            <a:r>
              <a:rPr lang="en-US" sz="2000" dirty="0" smtClean="0">
                <a:latin typeface="Maiandra GD" panose="020E0502030308020204" pitchFamily="34" charset="0"/>
              </a:rPr>
              <a:t>Classroom teachers frequently acknowledge appropriate behavior and use specific praise to connect these behaviors to the school-wide expectations</a:t>
            </a:r>
          </a:p>
          <a:p>
            <a:pPr marL="685800" lvl="1" indent="-457200">
              <a:buClr>
                <a:schemeClr val="accent6"/>
              </a:buClr>
              <a:buFont typeface="+mj-lt"/>
              <a:buAutoNum type="arabicPeriod"/>
            </a:pPr>
            <a:r>
              <a:rPr lang="en-US" sz="2000" dirty="0" smtClean="0">
                <a:latin typeface="Maiandra GD" panose="020E0502030308020204" pitchFamily="34" charset="0"/>
              </a:rPr>
              <a:t>Classroom teachers respond to inappropriate behavior using a primarily instructional approach that is consistent with the school-wide system</a:t>
            </a:r>
          </a:p>
          <a:p>
            <a:pPr lvl="1"/>
            <a:endParaRPr lang="en-US" sz="2000" dirty="0"/>
          </a:p>
        </p:txBody>
      </p:sp>
      <p:sp>
        <p:nvSpPr>
          <p:cNvPr id="4" name="Rounded Rectangle 3"/>
          <p:cNvSpPr/>
          <p:nvPr/>
        </p:nvSpPr>
        <p:spPr>
          <a:xfrm rot="20672925">
            <a:off x="2171700" y="2415703"/>
            <a:ext cx="4800600" cy="2909692"/>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white"/>
                </a:solidFill>
                <a:latin typeface="Maiandra GD" panose="020E0502030308020204" pitchFamily="34" charset="0"/>
              </a:rPr>
              <a:t>What sources of data could you use to better define the fidelity of the implementation of these practices?</a:t>
            </a:r>
            <a:endParaRPr lang="en-US" sz="3200" dirty="0">
              <a:solidFill>
                <a:prstClr val="white"/>
              </a:solidFill>
              <a:latin typeface="Maiandra GD" panose="020E0502030308020204" pitchFamily="34" charset="0"/>
            </a:endParaRP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68" y="6055130"/>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8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044" y="228600"/>
            <a:ext cx="7848601" cy="1143000"/>
          </a:xfrm>
        </p:spPr>
        <p:txBody>
          <a:bodyPr>
            <a:noAutofit/>
          </a:bodyPr>
          <a:lstStyle/>
          <a:p>
            <a:r>
              <a:rPr lang="en-US" sz="4000" dirty="0" smtClean="0">
                <a:solidFill>
                  <a:schemeClr val="accent6"/>
                </a:solidFill>
                <a:latin typeface="Maiandra GD" panose="020E0502030308020204" pitchFamily="34" charset="0"/>
              </a:rPr>
              <a:t>Self Assessment</a:t>
            </a:r>
            <a:r>
              <a:rPr lang="en-US" sz="3600" dirty="0" smtClean="0">
                <a:solidFill>
                  <a:schemeClr val="accent6"/>
                </a:solidFill>
                <a:latin typeface="Maiandra GD" panose="020E0502030308020204" pitchFamily="34" charset="0"/>
              </a:rPr>
              <a:t/>
            </a:r>
            <a:br>
              <a:rPr lang="en-US" sz="3600" dirty="0" smtClean="0">
                <a:solidFill>
                  <a:schemeClr val="accent6"/>
                </a:solidFill>
                <a:latin typeface="Maiandra GD" panose="020E0502030308020204" pitchFamily="34" charset="0"/>
              </a:rPr>
            </a:br>
            <a:endParaRPr lang="en-US" sz="3600" dirty="0">
              <a:solidFill>
                <a:schemeClr val="accent6"/>
              </a:solidFill>
              <a:latin typeface="Maiandra GD" panose="020E0502030308020204" pitchFamily="34" charset="0"/>
            </a:endParaRPr>
          </a:p>
        </p:txBody>
      </p:sp>
      <p:pic>
        <p:nvPicPr>
          <p:cNvPr id="4" name="Picture 3"/>
          <p:cNvPicPr>
            <a:picLocks noChangeAspect="1"/>
          </p:cNvPicPr>
          <p:nvPr/>
        </p:nvPicPr>
        <p:blipFill>
          <a:blip r:embed="rId3"/>
          <a:stretch>
            <a:fillRect/>
          </a:stretch>
        </p:blipFill>
        <p:spPr>
          <a:xfrm>
            <a:off x="1905000" y="1007761"/>
            <a:ext cx="5334000" cy="5850239"/>
          </a:xfrm>
          <a:prstGeom prst="rect">
            <a:avLst/>
          </a:prstGeom>
          <a:ln>
            <a:noFill/>
          </a:ln>
          <a:effectLst>
            <a:outerShdw blurRad="292100" dist="139700" dir="2700000" algn="tl" rotWithShape="0">
              <a:srgbClr val="333333">
                <a:alpha val="65000"/>
              </a:srgbClr>
            </a:outerShdw>
          </a:effectLst>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68" y="6055130"/>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391400" y="152400"/>
            <a:ext cx="1576387" cy="2438400"/>
          </a:xfrm>
          <a:prstGeom prst="rect">
            <a:avLst/>
          </a:prstGeom>
        </p:spPr>
      </p:pic>
    </p:spTree>
    <p:extLst>
      <p:ext uri="{BB962C8B-B14F-4D97-AF65-F5344CB8AC3E}">
        <p14:creationId xmlns:p14="http://schemas.microsoft.com/office/powerpoint/2010/main" val="4023190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6"/>
                </a:solidFill>
                <a:latin typeface="Maiandra GD" panose="020E0502030308020204" pitchFamily="34" charset="0"/>
              </a:rPr>
              <a:t>Using the Self Assessment </a:t>
            </a:r>
            <a:endParaRPr lang="en-US" sz="40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228600" y="1600200"/>
            <a:ext cx="5334000" cy="3916363"/>
          </a:xfrm>
        </p:spPr>
        <p:txBody>
          <a:bodyPr>
            <a:noAutofit/>
          </a:bodyPr>
          <a:lstStyle/>
          <a:p>
            <a:pPr>
              <a:buClr>
                <a:schemeClr val="accent6"/>
              </a:buClr>
            </a:pPr>
            <a:r>
              <a:rPr lang="en-US" sz="2200" dirty="0" smtClean="0">
                <a:latin typeface="Maiandra GD" panose="020E0502030308020204" pitchFamily="34" charset="0"/>
              </a:rPr>
              <a:t>Have every teacher complete the self-assessment at a staff meeting (anonymously)</a:t>
            </a:r>
          </a:p>
          <a:p>
            <a:pPr>
              <a:buClr>
                <a:schemeClr val="accent6"/>
              </a:buClr>
            </a:pPr>
            <a:r>
              <a:rPr lang="en-US" sz="2200" dirty="0" smtClean="0">
                <a:latin typeface="Maiandra GD" panose="020E0502030308020204" pitchFamily="34" charset="0"/>
              </a:rPr>
              <a:t>PBIS team tallies the scores and identifies area of need</a:t>
            </a:r>
          </a:p>
          <a:p>
            <a:pPr>
              <a:buClr>
                <a:schemeClr val="accent6"/>
              </a:buClr>
            </a:pPr>
            <a:r>
              <a:rPr lang="en-US" sz="2200" dirty="0" smtClean="0">
                <a:latin typeface="Maiandra GD" panose="020E0502030308020204" pitchFamily="34" charset="0"/>
              </a:rPr>
              <a:t>PBIS team provides brief presentation on area of need at staff meeting/PD time</a:t>
            </a:r>
          </a:p>
          <a:p>
            <a:pPr>
              <a:buClr>
                <a:schemeClr val="accent6"/>
              </a:buClr>
            </a:pPr>
            <a:r>
              <a:rPr lang="en-US" sz="2200" dirty="0" smtClean="0">
                <a:latin typeface="Maiandra GD" panose="020E0502030308020204" pitchFamily="34" charset="0"/>
              </a:rPr>
              <a:t>Teachers action plan alone, in partners, or in teams</a:t>
            </a:r>
          </a:p>
          <a:p>
            <a:pPr>
              <a:buClr>
                <a:schemeClr val="accent6"/>
              </a:buClr>
            </a:pPr>
            <a:r>
              <a:rPr lang="en-US" sz="2200" dirty="0" smtClean="0">
                <a:latin typeface="Maiandra GD" panose="020E0502030308020204" pitchFamily="34" charset="0"/>
              </a:rPr>
              <a:t>Action plans are reviewed briefly at each meeting and the assessment is given as needed</a:t>
            </a:r>
            <a:endParaRPr lang="en-US" sz="2200" dirty="0">
              <a:latin typeface="Maiandra GD" panose="020E0502030308020204" pitchFamily="34" charset="0"/>
            </a:endParaRPr>
          </a:p>
        </p:txBody>
      </p:sp>
      <p:pic>
        <p:nvPicPr>
          <p:cNvPr id="4" name="Picture 3"/>
          <p:cNvPicPr>
            <a:picLocks noChangeAspect="1"/>
          </p:cNvPicPr>
          <p:nvPr/>
        </p:nvPicPr>
        <p:blipFill>
          <a:blip r:embed="rId3"/>
          <a:stretch>
            <a:fillRect/>
          </a:stretch>
        </p:blipFill>
        <p:spPr>
          <a:xfrm>
            <a:off x="5791200" y="1752601"/>
            <a:ext cx="3053961" cy="4373562"/>
          </a:xfrm>
          <a:prstGeom prst="rect">
            <a:avLst/>
          </a:prstGeom>
          <a:ln>
            <a:noFill/>
          </a:ln>
          <a:effectLst>
            <a:outerShdw blurRad="292100" dist="139700" dir="2700000" algn="tl" rotWithShape="0">
              <a:srgbClr val="333333">
                <a:alpha val="65000"/>
              </a:srgbClr>
            </a:outerShdw>
          </a:effectLst>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089292"/>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467600" y="166878"/>
            <a:ext cx="1572904" cy="1267968"/>
          </a:xfrm>
          <a:prstGeom prst="rect">
            <a:avLst/>
          </a:prstGeom>
        </p:spPr>
      </p:pic>
    </p:spTree>
    <p:extLst>
      <p:ext uri="{BB962C8B-B14F-4D97-AF65-F5344CB8AC3E}">
        <p14:creationId xmlns:p14="http://schemas.microsoft.com/office/powerpoint/2010/main" val="2956295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508377" cy="1143000"/>
          </a:xfrm>
        </p:spPr>
        <p:txBody>
          <a:bodyPr>
            <a:normAutofit/>
          </a:bodyPr>
          <a:lstStyle/>
          <a:p>
            <a:r>
              <a:rPr lang="en-US" sz="3600" dirty="0" smtClean="0">
                <a:solidFill>
                  <a:schemeClr val="accent6"/>
                </a:solidFill>
                <a:latin typeface="Maiandra GD" panose="020E0502030308020204" pitchFamily="34" charset="0"/>
              </a:rPr>
              <a:t>Example: Self Assessment </a:t>
            </a:r>
            <a:endParaRPr lang="en-US" sz="3600" dirty="0">
              <a:solidFill>
                <a:schemeClr val="accent6"/>
              </a:solidFill>
              <a:latin typeface="Maiandra GD" panose="020E0502030308020204" pitchFamily="34" charset="0"/>
            </a:endParaRPr>
          </a:p>
        </p:txBody>
      </p:sp>
      <p:pic>
        <p:nvPicPr>
          <p:cNvPr id="4" name="Picture 3"/>
          <p:cNvPicPr>
            <a:picLocks noChangeAspect="1"/>
          </p:cNvPicPr>
          <p:nvPr/>
        </p:nvPicPr>
        <p:blipFill>
          <a:blip r:embed="rId3"/>
          <a:stretch>
            <a:fillRect/>
          </a:stretch>
        </p:blipFill>
        <p:spPr>
          <a:xfrm>
            <a:off x="346363" y="1219200"/>
            <a:ext cx="4225637" cy="5410200"/>
          </a:xfrm>
          <a:prstGeom prst="rect">
            <a:avLst/>
          </a:prstGeom>
          <a:ln>
            <a:noFill/>
          </a:ln>
          <a:effectLst>
            <a:outerShdw blurRad="292100" dist="139700" dir="2700000" algn="tl" rotWithShape="0">
              <a:srgbClr val="333333">
                <a:alpha val="65000"/>
              </a:srgbClr>
            </a:outerShdw>
          </a:effectLst>
        </p:spPr>
      </p:pic>
      <p:sp>
        <p:nvSpPr>
          <p:cNvPr id="5" name="Content Placeholder 4"/>
          <p:cNvSpPr>
            <a:spLocks noGrp="1"/>
          </p:cNvSpPr>
          <p:nvPr>
            <p:ph idx="1"/>
          </p:nvPr>
        </p:nvSpPr>
        <p:spPr>
          <a:xfrm>
            <a:off x="4800600" y="1981200"/>
            <a:ext cx="4244788" cy="4572000"/>
          </a:xfrm>
        </p:spPr>
        <p:txBody>
          <a:bodyPr/>
          <a:lstStyle/>
          <a:p>
            <a:pPr>
              <a:buClr>
                <a:schemeClr val="accent6"/>
              </a:buClr>
            </a:pPr>
            <a:r>
              <a:rPr lang="en-US" dirty="0" smtClean="0">
                <a:latin typeface="Maiandra GD" panose="020E0502030308020204" pitchFamily="34" charset="0"/>
              </a:rPr>
              <a:t>Select area the staff rates as lowest</a:t>
            </a:r>
          </a:p>
          <a:p>
            <a:pPr>
              <a:buClr>
                <a:schemeClr val="accent6"/>
              </a:buClr>
            </a:pPr>
            <a:r>
              <a:rPr lang="en-US" dirty="0" smtClean="0">
                <a:latin typeface="Maiandra GD" panose="020E0502030308020204" pitchFamily="34" charset="0"/>
              </a:rPr>
              <a:t>Consider using data form for baseline data and to confirm area of need</a:t>
            </a:r>
          </a:p>
          <a:p>
            <a:pPr>
              <a:buClr>
                <a:schemeClr val="accent6"/>
              </a:buClr>
            </a:pPr>
            <a:r>
              <a:rPr lang="en-US" dirty="0" smtClean="0">
                <a:latin typeface="Maiandra GD" panose="020E0502030308020204" pitchFamily="34" charset="0"/>
              </a:rPr>
              <a:t>Provide short professional development on this area </a:t>
            </a:r>
          </a:p>
          <a:p>
            <a:pPr>
              <a:buClr>
                <a:schemeClr val="accent6"/>
              </a:buClr>
            </a:pPr>
            <a:r>
              <a:rPr lang="en-US" dirty="0" smtClean="0">
                <a:latin typeface="Maiandra GD" panose="020E0502030308020204" pitchFamily="34" charset="0"/>
              </a:rPr>
              <a:t>Provide time for action planning </a:t>
            </a:r>
          </a:p>
          <a:p>
            <a:endParaRPr lang="en-US" dirty="0"/>
          </a:p>
        </p:txBody>
      </p:sp>
      <p:sp>
        <p:nvSpPr>
          <p:cNvPr id="13" name="TextBox 12"/>
          <p:cNvSpPr txBox="1"/>
          <p:nvPr/>
        </p:nvSpPr>
        <p:spPr>
          <a:xfrm>
            <a:off x="4191000" y="1981200"/>
            <a:ext cx="228600" cy="461665"/>
          </a:xfrm>
          <a:prstGeom prst="rect">
            <a:avLst/>
          </a:prstGeom>
          <a:noFill/>
        </p:spPr>
        <p:txBody>
          <a:bodyPr wrap="square" rtlCol="0">
            <a:spAutoFit/>
          </a:bodyPr>
          <a:lstStyle/>
          <a:p>
            <a:r>
              <a:rPr lang="en-US" sz="2400" dirty="0" smtClean="0">
                <a:solidFill>
                  <a:srgbClr val="84AA33">
                    <a:lumMod val="75000"/>
                  </a:srgbClr>
                </a:solidFill>
              </a:rPr>
              <a:t>7</a:t>
            </a:r>
            <a:endParaRPr lang="en-US" sz="2400" dirty="0">
              <a:solidFill>
                <a:srgbClr val="84AA33">
                  <a:lumMod val="75000"/>
                </a:srgbClr>
              </a:solidFill>
            </a:endParaRPr>
          </a:p>
        </p:txBody>
      </p:sp>
      <p:sp>
        <p:nvSpPr>
          <p:cNvPr id="14" name="TextBox 13"/>
          <p:cNvSpPr txBox="1"/>
          <p:nvPr/>
        </p:nvSpPr>
        <p:spPr>
          <a:xfrm>
            <a:off x="4191000" y="2649042"/>
            <a:ext cx="228600" cy="461665"/>
          </a:xfrm>
          <a:prstGeom prst="rect">
            <a:avLst/>
          </a:prstGeom>
          <a:noFill/>
        </p:spPr>
        <p:txBody>
          <a:bodyPr wrap="square" rtlCol="0">
            <a:spAutoFit/>
          </a:bodyPr>
          <a:lstStyle/>
          <a:p>
            <a:r>
              <a:rPr lang="en-US" sz="2400" dirty="0" smtClean="0">
                <a:solidFill>
                  <a:srgbClr val="84AA33">
                    <a:lumMod val="75000"/>
                  </a:srgbClr>
                </a:solidFill>
              </a:rPr>
              <a:t>8</a:t>
            </a:r>
            <a:endParaRPr lang="en-US" sz="2400" dirty="0">
              <a:solidFill>
                <a:srgbClr val="84AA33">
                  <a:lumMod val="75000"/>
                </a:srgbClr>
              </a:solidFill>
            </a:endParaRPr>
          </a:p>
        </p:txBody>
      </p:sp>
      <p:sp>
        <p:nvSpPr>
          <p:cNvPr id="15" name="TextBox 14"/>
          <p:cNvSpPr txBox="1"/>
          <p:nvPr/>
        </p:nvSpPr>
        <p:spPr>
          <a:xfrm>
            <a:off x="3756212" y="3721676"/>
            <a:ext cx="228600" cy="461665"/>
          </a:xfrm>
          <a:prstGeom prst="rect">
            <a:avLst/>
          </a:prstGeom>
          <a:noFill/>
        </p:spPr>
        <p:txBody>
          <a:bodyPr wrap="square" rtlCol="0">
            <a:spAutoFit/>
          </a:bodyPr>
          <a:lstStyle/>
          <a:p>
            <a:r>
              <a:rPr lang="en-US" sz="2400" dirty="0" smtClean="0">
                <a:solidFill>
                  <a:srgbClr val="84AA33">
                    <a:lumMod val="75000"/>
                  </a:srgbClr>
                </a:solidFill>
              </a:rPr>
              <a:t>2</a:t>
            </a:r>
            <a:endParaRPr lang="en-US" sz="2400" dirty="0">
              <a:solidFill>
                <a:srgbClr val="84AA33">
                  <a:lumMod val="75000"/>
                </a:srgbClr>
              </a:solidFill>
            </a:endParaRPr>
          </a:p>
        </p:txBody>
      </p:sp>
      <p:sp>
        <p:nvSpPr>
          <p:cNvPr id="16" name="TextBox 15"/>
          <p:cNvSpPr txBox="1"/>
          <p:nvPr/>
        </p:nvSpPr>
        <p:spPr>
          <a:xfrm>
            <a:off x="3756212" y="4741190"/>
            <a:ext cx="228600" cy="461665"/>
          </a:xfrm>
          <a:prstGeom prst="rect">
            <a:avLst/>
          </a:prstGeom>
          <a:noFill/>
        </p:spPr>
        <p:txBody>
          <a:bodyPr wrap="square" rtlCol="0">
            <a:spAutoFit/>
          </a:bodyPr>
          <a:lstStyle/>
          <a:p>
            <a:r>
              <a:rPr lang="en-US" sz="2400" dirty="0" smtClean="0">
                <a:solidFill>
                  <a:srgbClr val="84AA33">
                    <a:lumMod val="75000"/>
                  </a:srgbClr>
                </a:solidFill>
              </a:rPr>
              <a:t>6</a:t>
            </a:r>
            <a:endParaRPr lang="en-US" sz="2400" dirty="0">
              <a:solidFill>
                <a:srgbClr val="84AA33">
                  <a:lumMod val="75000"/>
                </a:srgbClr>
              </a:solidFill>
            </a:endParaRPr>
          </a:p>
        </p:txBody>
      </p:sp>
      <p:sp>
        <p:nvSpPr>
          <p:cNvPr id="17" name="TextBox 16"/>
          <p:cNvSpPr txBox="1"/>
          <p:nvPr/>
        </p:nvSpPr>
        <p:spPr>
          <a:xfrm>
            <a:off x="3765840" y="5676316"/>
            <a:ext cx="228600" cy="461665"/>
          </a:xfrm>
          <a:prstGeom prst="rect">
            <a:avLst/>
          </a:prstGeom>
          <a:noFill/>
        </p:spPr>
        <p:txBody>
          <a:bodyPr wrap="square" rtlCol="0">
            <a:spAutoFit/>
          </a:bodyPr>
          <a:lstStyle/>
          <a:p>
            <a:r>
              <a:rPr lang="en-US" sz="2400" dirty="0" smtClean="0">
                <a:solidFill>
                  <a:srgbClr val="84AA33">
                    <a:lumMod val="75000"/>
                  </a:srgbClr>
                </a:solidFill>
              </a:rPr>
              <a:t>2</a:t>
            </a:r>
            <a:endParaRPr lang="en-US" sz="2400" dirty="0">
              <a:solidFill>
                <a:srgbClr val="84AA33">
                  <a:lumMod val="75000"/>
                </a:srgbClr>
              </a:solidFill>
            </a:endParaRPr>
          </a:p>
        </p:txBody>
      </p:sp>
      <p:sp>
        <p:nvSpPr>
          <p:cNvPr id="18" name="TextBox 17"/>
          <p:cNvSpPr txBox="1"/>
          <p:nvPr/>
        </p:nvSpPr>
        <p:spPr>
          <a:xfrm>
            <a:off x="3352800" y="3721676"/>
            <a:ext cx="228600" cy="461665"/>
          </a:xfrm>
          <a:prstGeom prst="rect">
            <a:avLst/>
          </a:prstGeom>
          <a:noFill/>
        </p:spPr>
        <p:txBody>
          <a:bodyPr wrap="square" rtlCol="0">
            <a:spAutoFit/>
          </a:bodyPr>
          <a:lstStyle/>
          <a:p>
            <a:r>
              <a:rPr lang="en-US" sz="2400" dirty="0" smtClean="0">
                <a:solidFill>
                  <a:srgbClr val="84AA33">
                    <a:lumMod val="75000"/>
                  </a:srgbClr>
                </a:solidFill>
              </a:rPr>
              <a:t>1</a:t>
            </a:r>
            <a:endParaRPr lang="en-US" sz="2400" dirty="0">
              <a:solidFill>
                <a:srgbClr val="84AA33">
                  <a:lumMod val="75000"/>
                </a:srgbClr>
              </a:solidFill>
            </a:endParaRPr>
          </a:p>
        </p:txBody>
      </p:sp>
      <p:sp>
        <p:nvSpPr>
          <p:cNvPr id="19" name="TextBox 18"/>
          <p:cNvSpPr txBox="1"/>
          <p:nvPr/>
        </p:nvSpPr>
        <p:spPr>
          <a:xfrm>
            <a:off x="4213412" y="3721676"/>
            <a:ext cx="228600" cy="461665"/>
          </a:xfrm>
          <a:prstGeom prst="rect">
            <a:avLst/>
          </a:prstGeom>
          <a:noFill/>
        </p:spPr>
        <p:txBody>
          <a:bodyPr wrap="square" rtlCol="0">
            <a:spAutoFit/>
          </a:bodyPr>
          <a:lstStyle/>
          <a:p>
            <a:r>
              <a:rPr lang="en-US" sz="2400" dirty="0" smtClean="0">
                <a:solidFill>
                  <a:srgbClr val="84AA33">
                    <a:lumMod val="75000"/>
                  </a:srgbClr>
                </a:solidFill>
              </a:rPr>
              <a:t>7</a:t>
            </a:r>
            <a:endParaRPr lang="en-US" sz="2400" dirty="0">
              <a:solidFill>
                <a:srgbClr val="84AA33">
                  <a:lumMod val="75000"/>
                </a:srgbClr>
              </a:solidFill>
            </a:endParaRPr>
          </a:p>
        </p:txBody>
      </p:sp>
      <p:sp>
        <p:nvSpPr>
          <p:cNvPr id="20" name="TextBox 19"/>
          <p:cNvSpPr txBox="1"/>
          <p:nvPr/>
        </p:nvSpPr>
        <p:spPr>
          <a:xfrm>
            <a:off x="3792246" y="2661288"/>
            <a:ext cx="228600" cy="461665"/>
          </a:xfrm>
          <a:prstGeom prst="rect">
            <a:avLst/>
          </a:prstGeom>
          <a:noFill/>
        </p:spPr>
        <p:txBody>
          <a:bodyPr wrap="square" rtlCol="0">
            <a:spAutoFit/>
          </a:bodyPr>
          <a:lstStyle/>
          <a:p>
            <a:r>
              <a:rPr lang="en-US" sz="2400" dirty="0">
                <a:solidFill>
                  <a:srgbClr val="84AA33">
                    <a:lumMod val="75000"/>
                  </a:srgbClr>
                </a:solidFill>
              </a:rPr>
              <a:t>2</a:t>
            </a:r>
          </a:p>
        </p:txBody>
      </p:sp>
      <p:sp>
        <p:nvSpPr>
          <p:cNvPr id="21" name="TextBox 20"/>
          <p:cNvSpPr txBox="1"/>
          <p:nvPr/>
        </p:nvSpPr>
        <p:spPr>
          <a:xfrm>
            <a:off x="3792246" y="1981200"/>
            <a:ext cx="228600" cy="461665"/>
          </a:xfrm>
          <a:prstGeom prst="rect">
            <a:avLst/>
          </a:prstGeom>
          <a:noFill/>
        </p:spPr>
        <p:txBody>
          <a:bodyPr wrap="square" rtlCol="0">
            <a:spAutoFit/>
          </a:bodyPr>
          <a:lstStyle/>
          <a:p>
            <a:r>
              <a:rPr lang="en-US" sz="2400" dirty="0" smtClean="0">
                <a:solidFill>
                  <a:srgbClr val="84AA33">
                    <a:lumMod val="75000"/>
                  </a:srgbClr>
                </a:solidFill>
              </a:rPr>
              <a:t>3</a:t>
            </a:r>
            <a:endParaRPr lang="en-US" sz="2400" dirty="0">
              <a:solidFill>
                <a:srgbClr val="84AA33">
                  <a:lumMod val="75000"/>
                </a:srgbClr>
              </a:solidFill>
            </a:endParaRPr>
          </a:p>
        </p:txBody>
      </p:sp>
      <p:sp>
        <p:nvSpPr>
          <p:cNvPr id="22" name="TextBox 21"/>
          <p:cNvSpPr txBox="1"/>
          <p:nvPr/>
        </p:nvSpPr>
        <p:spPr>
          <a:xfrm>
            <a:off x="4172547" y="4741190"/>
            <a:ext cx="228600" cy="461665"/>
          </a:xfrm>
          <a:prstGeom prst="rect">
            <a:avLst/>
          </a:prstGeom>
          <a:noFill/>
        </p:spPr>
        <p:txBody>
          <a:bodyPr wrap="square" rtlCol="0">
            <a:spAutoFit/>
          </a:bodyPr>
          <a:lstStyle/>
          <a:p>
            <a:r>
              <a:rPr lang="en-US" sz="2400" dirty="0" smtClean="0">
                <a:solidFill>
                  <a:srgbClr val="84AA33">
                    <a:lumMod val="75000"/>
                  </a:srgbClr>
                </a:solidFill>
              </a:rPr>
              <a:t>4</a:t>
            </a:r>
            <a:endParaRPr lang="en-US" sz="2400" dirty="0">
              <a:solidFill>
                <a:srgbClr val="84AA33">
                  <a:lumMod val="75000"/>
                </a:srgbClr>
              </a:solidFill>
            </a:endParaRPr>
          </a:p>
        </p:txBody>
      </p:sp>
      <p:sp>
        <p:nvSpPr>
          <p:cNvPr id="23" name="TextBox 22"/>
          <p:cNvSpPr txBox="1"/>
          <p:nvPr/>
        </p:nvSpPr>
        <p:spPr>
          <a:xfrm>
            <a:off x="4138609" y="5676316"/>
            <a:ext cx="228600" cy="461665"/>
          </a:xfrm>
          <a:prstGeom prst="rect">
            <a:avLst/>
          </a:prstGeom>
          <a:noFill/>
        </p:spPr>
        <p:txBody>
          <a:bodyPr wrap="square" rtlCol="0">
            <a:spAutoFit/>
          </a:bodyPr>
          <a:lstStyle/>
          <a:p>
            <a:r>
              <a:rPr lang="en-US" sz="2400" dirty="0" smtClean="0">
                <a:solidFill>
                  <a:srgbClr val="84AA33">
                    <a:lumMod val="75000"/>
                  </a:srgbClr>
                </a:solidFill>
              </a:rPr>
              <a:t>8</a:t>
            </a:r>
            <a:endParaRPr lang="en-US" sz="2400" dirty="0">
              <a:solidFill>
                <a:srgbClr val="84AA33">
                  <a:lumMod val="75000"/>
                </a:srgbClr>
              </a:solidFill>
            </a:endParaRPr>
          </a:p>
        </p:txBody>
      </p:sp>
      <p:sp>
        <p:nvSpPr>
          <p:cNvPr id="24" name="Rounded Rectangle 23"/>
          <p:cNvSpPr/>
          <p:nvPr/>
        </p:nvSpPr>
        <p:spPr>
          <a:xfrm>
            <a:off x="266700" y="4411941"/>
            <a:ext cx="4495800" cy="1066800"/>
          </a:xfrm>
          <a:prstGeom prst="roundRect">
            <a:avLst/>
          </a:prstGeom>
          <a:noFill/>
          <a:ln w="5715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4"/>
          <a:stretch>
            <a:fillRect/>
          </a:stretch>
        </p:blipFill>
        <p:spPr>
          <a:xfrm>
            <a:off x="7620000" y="6137981"/>
            <a:ext cx="1304657" cy="664522"/>
          </a:xfrm>
          <a:prstGeom prst="rect">
            <a:avLst/>
          </a:prstGeom>
        </p:spPr>
      </p:pic>
      <p:pic>
        <p:nvPicPr>
          <p:cNvPr id="6" name="Picture 5"/>
          <p:cNvPicPr>
            <a:picLocks noChangeAspect="1"/>
          </p:cNvPicPr>
          <p:nvPr/>
        </p:nvPicPr>
        <p:blipFill>
          <a:blip r:embed="rId5"/>
          <a:stretch>
            <a:fillRect/>
          </a:stretch>
        </p:blipFill>
        <p:spPr>
          <a:xfrm>
            <a:off x="7397428" y="154631"/>
            <a:ext cx="1572904" cy="1268078"/>
          </a:xfrm>
          <a:prstGeom prst="rect">
            <a:avLst/>
          </a:prstGeom>
        </p:spPr>
      </p:pic>
    </p:spTree>
    <p:extLst>
      <p:ext uri="{BB962C8B-B14F-4D97-AF65-F5344CB8AC3E}">
        <p14:creationId xmlns:p14="http://schemas.microsoft.com/office/powerpoint/2010/main" val="3711109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95400" y="3505200"/>
            <a:ext cx="8130038" cy="1227582"/>
          </a:xfrm>
        </p:spPr>
        <p:txBody>
          <a:bodyPr>
            <a:normAutofit fontScale="90000"/>
          </a:bodyPr>
          <a:lstStyle/>
          <a:p>
            <a:pPr>
              <a:defRPr/>
            </a:pPr>
            <a:r>
              <a:rPr lang="en-US" sz="6000" dirty="0" smtClean="0">
                <a:solidFill>
                  <a:schemeClr val="bg1"/>
                </a:solidFill>
                <a:latin typeface="Maiandra GD" panose="020E0502030308020204" pitchFamily="34" charset="0"/>
              </a:rPr>
              <a:t>Student Engagement: </a:t>
            </a:r>
            <a:r>
              <a:rPr lang="en-US" sz="4400" dirty="0" smtClean="0">
                <a:solidFill>
                  <a:schemeClr val="bg1"/>
                </a:solidFill>
                <a:latin typeface="Maiandra GD" panose="020E0502030308020204" pitchFamily="34" charset="0"/>
              </a:rPr>
              <a:t>Opportunities to Respond</a:t>
            </a:r>
            <a:endParaRPr lang="en-US" sz="44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0960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905000" y="228600"/>
            <a:ext cx="5410200" cy="2578264"/>
          </a:xfrm>
          <a:prstGeom prst="rect">
            <a:avLst/>
          </a:prstGeom>
        </p:spPr>
      </p:pic>
      <p:pic>
        <p:nvPicPr>
          <p:cNvPr id="3" name="Picture 2"/>
          <p:cNvPicPr>
            <a:picLocks noChangeAspect="1"/>
          </p:cNvPicPr>
          <p:nvPr/>
        </p:nvPicPr>
        <p:blipFill>
          <a:blip r:embed="rId5"/>
          <a:stretch>
            <a:fillRect/>
          </a:stretch>
        </p:blipFill>
        <p:spPr>
          <a:xfrm>
            <a:off x="2819400" y="6063040"/>
            <a:ext cx="6127011" cy="591363"/>
          </a:xfrm>
          <a:prstGeom prst="rect">
            <a:avLst/>
          </a:prstGeom>
        </p:spPr>
      </p:pic>
    </p:spTree>
    <p:extLst>
      <p:ext uri="{BB962C8B-B14F-4D97-AF65-F5344CB8AC3E}">
        <p14:creationId xmlns:p14="http://schemas.microsoft.com/office/powerpoint/2010/main" val="1377155626"/>
      </p:ext>
    </p:extLst>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228600" y="228600"/>
            <a:ext cx="7789333" cy="915357"/>
          </a:xfrm>
          <a:prstGeom prst="rect">
            <a:avLst/>
          </a:prstGeom>
          <a:noFill/>
          <a:ln>
            <a:noFill/>
          </a:ln>
        </p:spPr>
        <p:txBody>
          <a:bodyPr lIns="91425" tIns="45700" rIns="91425" bIns="45700" anchor="ctr" anchorCtr="0">
            <a:noAutofit/>
          </a:bodyPr>
          <a:lstStyle/>
          <a:p>
            <a:pPr lvl="0" algn="l">
              <a:spcBef>
                <a:spcPts val="0"/>
              </a:spcBef>
              <a:buClr>
                <a:schemeClr val="dk1"/>
              </a:buClr>
              <a:buSzPct val="25000"/>
            </a:pPr>
            <a:r>
              <a:rPr lang="en-US" sz="4000" dirty="0" smtClean="0">
                <a:solidFill>
                  <a:schemeClr val="accent6"/>
                </a:solidFill>
                <a:latin typeface="Maiandra GD" panose="020E0502030308020204" pitchFamily="34" charset="0"/>
                <a:ea typeface="Calibri"/>
                <a:sym typeface="Calibri"/>
              </a:rPr>
              <a:t>Definition: </a:t>
            </a:r>
            <a:br>
              <a:rPr lang="en-US" sz="4000" dirty="0" smtClean="0">
                <a:solidFill>
                  <a:schemeClr val="accent6"/>
                </a:solidFill>
                <a:latin typeface="Maiandra GD" panose="020E0502030308020204" pitchFamily="34" charset="0"/>
                <a:ea typeface="Calibri"/>
                <a:sym typeface="Calibri"/>
              </a:rPr>
            </a:br>
            <a:r>
              <a:rPr lang="en-US" sz="4000" i="0" u="none" strike="noStrike" cap="none" baseline="0" dirty="0" smtClean="0">
                <a:solidFill>
                  <a:schemeClr val="accent6"/>
                </a:solidFill>
                <a:latin typeface="Maiandra GD" panose="020E0502030308020204" pitchFamily="34" charset="0"/>
                <a:ea typeface="Calibri"/>
                <a:sym typeface="Calibri"/>
              </a:rPr>
              <a:t>Opportunities </a:t>
            </a:r>
            <a:r>
              <a:rPr lang="en-US" sz="4000" i="0" u="none" strike="noStrike" cap="none" baseline="0" dirty="0">
                <a:solidFill>
                  <a:schemeClr val="accent6"/>
                </a:solidFill>
                <a:latin typeface="Maiandra GD" panose="020E0502030308020204" pitchFamily="34" charset="0"/>
                <a:ea typeface="Calibri"/>
                <a:sym typeface="Calibri"/>
              </a:rPr>
              <a:t>to </a:t>
            </a:r>
            <a:r>
              <a:rPr lang="en-US" sz="4000" i="0" u="none" strike="noStrike" cap="none" baseline="0" dirty="0" smtClean="0">
                <a:solidFill>
                  <a:schemeClr val="accent6"/>
                </a:solidFill>
                <a:latin typeface="Maiandra GD" panose="020E0502030308020204" pitchFamily="34" charset="0"/>
                <a:ea typeface="Calibri"/>
                <a:sym typeface="Calibri"/>
              </a:rPr>
              <a:t>Respond</a:t>
            </a:r>
            <a:endParaRPr lang="en-US" sz="4000" dirty="0">
              <a:solidFill>
                <a:schemeClr val="accent6"/>
              </a:solidFill>
              <a:latin typeface="Maiandra GD" panose="020E0502030308020204" pitchFamily="34" charset="0"/>
              <a:ea typeface="Calibri"/>
              <a:sym typeface="Calibri"/>
            </a:endParaRPr>
          </a:p>
        </p:txBody>
      </p:sp>
      <p:sp>
        <p:nvSpPr>
          <p:cNvPr id="147" name="Shape 147"/>
          <p:cNvSpPr txBox="1">
            <a:spLocks noGrp="1"/>
          </p:cNvSpPr>
          <p:nvPr>
            <p:ph idx="1"/>
          </p:nvPr>
        </p:nvSpPr>
        <p:spPr>
          <a:xfrm>
            <a:off x="381000" y="1600200"/>
            <a:ext cx="8382000" cy="45720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2800" b="0" i="0" u="none" strike="noStrike" cap="none" dirty="0">
                <a:solidFill>
                  <a:srgbClr val="1D2A53"/>
                </a:solidFill>
                <a:latin typeface="Maiandra GD" panose="020E0502030308020204" pitchFamily="34" charset="0"/>
                <a:ea typeface="Calibri"/>
                <a:sym typeface="Calibri"/>
              </a:rPr>
              <a:t>A teacher behavior that prompts or solicits a student response (e.g., asking a question, presenting a demand). OTRs include</a:t>
            </a:r>
            <a:r>
              <a:rPr lang="en-US" sz="2800" dirty="0">
                <a:solidFill>
                  <a:srgbClr val="1D2A53"/>
                </a:solidFill>
                <a:latin typeface="Maiandra GD" panose="020E0502030308020204" pitchFamily="34" charset="0"/>
                <a:ea typeface="Calibri"/>
                <a:sym typeface="Calibri"/>
              </a:rPr>
              <a:t>:</a:t>
            </a:r>
          </a:p>
          <a:p>
            <a:pPr marR="0" lvl="0" algn="l" rtl="0">
              <a:spcBef>
                <a:spcPts val="640"/>
              </a:spcBef>
              <a:buClr>
                <a:schemeClr val="dk1"/>
              </a:buClr>
              <a:buSzPct val="100000"/>
            </a:pPr>
            <a:r>
              <a:rPr lang="en-US" sz="2800" b="1" u="none" strike="noStrike" cap="none" dirty="0">
                <a:solidFill>
                  <a:schemeClr val="accent6"/>
                </a:solidFill>
                <a:latin typeface="Maiandra GD" panose="020E0502030308020204" pitchFamily="34" charset="0"/>
                <a:ea typeface="Calibri"/>
                <a:sym typeface="Calibri"/>
              </a:rPr>
              <a:t>Individual or small group questioning</a:t>
            </a:r>
            <a:r>
              <a:rPr lang="en-US" sz="2800" b="1" u="none" strike="noStrike" cap="none" dirty="0">
                <a:latin typeface="Maiandra GD" panose="020E0502030308020204" pitchFamily="34" charset="0"/>
                <a:ea typeface="Calibri"/>
                <a:sym typeface="Calibri"/>
              </a:rPr>
              <a:t>:</a:t>
            </a:r>
            <a:r>
              <a:rPr lang="en-US" sz="2800" b="1" u="none" strike="noStrike" cap="none" dirty="0">
                <a:solidFill>
                  <a:schemeClr val="accent6"/>
                </a:solidFill>
                <a:latin typeface="Maiandra GD" panose="020E0502030308020204" pitchFamily="34" charset="0"/>
                <a:ea typeface="Calibri"/>
                <a:sym typeface="Calibri"/>
              </a:rPr>
              <a:t> </a:t>
            </a:r>
            <a:r>
              <a:rPr lang="en-US" sz="2800" b="0" i="0" u="none" strike="noStrike" cap="none" dirty="0">
                <a:solidFill>
                  <a:srgbClr val="1D2A53"/>
                </a:solidFill>
                <a:latin typeface="Maiandra GD" panose="020E0502030308020204" pitchFamily="34" charset="0"/>
                <a:ea typeface="Calibri"/>
                <a:sym typeface="Calibri"/>
              </a:rPr>
              <a:t>use a response pattern to make sure that all students are called on</a:t>
            </a:r>
          </a:p>
          <a:p>
            <a:pPr marR="0" lvl="0" algn="l" rtl="0">
              <a:spcBef>
                <a:spcPts val="640"/>
              </a:spcBef>
              <a:buClr>
                <a:schemeClr val="dk1"/>
              </a:buClr>
              <a:buSzPct val="100000"/>
            </a:pPr>
            <a:r>
              <a:rPr lang="en-US" sz="2800" b="1" u="none" strike="noStrike" cap="none" dirty="0">
                <a:solidFill>
                  <a:srgbClr val="DD8047"/>
                </a:solidFill>
                <a:latin typeface="Maiandra GD" panose="020E0502030308020204" pitchFamily="34" charset="0"/>
                <a:ea typeface="Calibri"/>
                <a:sym typeface="Calibri"/>
              </a:rPr>
              <a:t>Choral Respon</a:t>
            </a:r>
            <a:r>
              <a:rPr lang="en-US" sz="2800" b="1" dirty="0">
                <a:solidFill>
                  <a:srgbClr val="DD8047"/>
                </a:solidFill>
                <a:latin typeface="Maiandra GD" panose="020E0502030308020204" pitchFamily="34" charset="0"/>
                <a:ea typeface="Calibri"/>
                <a:sym typeface="Calibri"/>
              </a:rPr>
              <a:t>se</a:t>
            </a:r>
            <a:r>
              <a:rPr lang="en-US" sz="2800" b="1" u="none" strike="noStrike" cap="none" dirty="0">
                <a:solidFill>
                  <a:srgbClr val="1D2A53"/>
                </a:solidFill>
                <a:latin typeface="Maiandra GD" panose="020E0502030308020204" pitchFamily="34" charset="0"/>
                <a:ea typeface="Calibri"/>
                <a:sym typeface="Calibri"/>
              </a:rPr>
              <a:t>: </a:t>
            </a:r>
            <a:r>
              <a:rPr lang="en-US" sz="2800" b="0" i="0" u="none" strike="noStrike" cap="none" dirty="0">
                <a:solidFill>
                  <a:srgbClr val="1D2A53"/>
                </a:solidFill>
                <a:latin typeface="Maiandra GD" panose="020E0502030308020204" pitchFamily="34" charset="0"/>
                <a:ea typeface="Calibri"/>
                <a:sym typeface="Calibri"/>
              </a:rPr>
              <a:t>all students in a class respond in unison to a teacher question</a:t>
            </a:r>
          </a:p>
          <a:p>
            <a:pPr marR="0" lvl="0" algn="l" rtl="0">
              <a:spcBef>
                <a:spcPts val="640"/>
              </a:spcBef>
              <a:buClr>
                <a:schemeClr val="dk1"/>
              </a:buClr>
              <a:buSzPct val="100000"/>
            </a:pPr>
            <a:r>
              <a:rPr lang="en-US" sz="2800" b="1" u="none" strike="noStrike" cap="none" dirty="0">
                <a:solidFill>
                  <a:srgbClr val="DD8047"/>
                </a:solidFill>
                <a:latin typeface="Maiandra GD" panose="020E0502030308020204" pitchFamily="34" charset="0"/>
                <a:ea typeface="Calibri"/>
                <a:sym typeface="Calibri"/>
              </a:rPr>
              <a:t>Non-Verbal Responses</a:t>
            </a:r>
            <a:r>
              <a:rPr lang="en-US" sz="2800" b="1" u="none" strike="noStrike" cap="none" dirty="0">
                <a:solidFill>
                  <a:srgbClr val="1D2A53"/>
                </a:solidFill>
                <a:latin typeface="Maiandra GD" panose="020E0502030308020204" pitchFamily="34" charset="0"/>
                <a:ea typeface="Calibri"/>
                <a:sym typeface="Calibri"/>
              </a:rPr>
              <a:t>: </a:t>
            </a:r>
            <a:r>
              <a:rPr lang="en-US" sz="2800" dirty="0">
                <a:solidFill>
                  <a:srgbClr val="1D2A53"/>
                </a:solidFill>
                <a:latin typeface="Maiandra GD" panose="020E0502030308020204" pitchFamily="34" charset="0"/>
                <a:ea typeface="Calibri"/>
                <a:sym typeface="Calibri"/>
              </a:rPr>
              <a:t>students respond using symbols, tools, or gestures</a:t>
            </a:r>
          </a:p>
          <a:p>
            <a:pPr marL="342900" marR="0" lvl="0" indent="-139700" algn="l" rtl="0">
              <a:spcBef>
                <a:spcPts val="640"/>
              </a:spcBef>
              <a:buClr>
                <a:schemeClr val="dk1"/>
              </a:buClr>
              <a:buFont typeface="Arial"/>
              <a:buNone/>
            </a:pPr>
            <a:endParaRPr sz="3200" b="0" i="0" u="none" strike="noStrike" cap="none" baseline="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5029200" y="6473178"/>
            <a:ext cx="3990975" cy="384822"/>
          </a:xfrm>
          <a:prstGeom prst="rect">
            <a:avLst/>
          </a:prstGeom>
        </p:spPr>
      </p:pic>
      <p:pic>
        <p:nvPicPr>
          <p:cNvPr id="2" name="Picture 1"/>
          <p:cNvPicPr>
            <a:picLocks noChangeAspect="1"/>
          </p:cNvPicPr>
          <p:nvPr/>
        </p:nvPicPr>
        <p:blipFill>
          <a:blip r:embed="rId4"/>
          <a:stretch>
            <a:fillRect/>
          </a:stretch>
        </p:blipFill>
        <p:spPr>
          <a:xfrm>
            <a:off x="7047125" y="152401"/>
            <a:ext cx="1973050" cy="1371600"/>
          </a:xfrm>
          <a:prstGeom prst="rect">
            <a:avLst/>
          </a:prstGeom>
        </p:spPr>
      </p:pic>
      <p:pic>
        <p:nvPicPr>
          <p:cNvPr id="6"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911494"/>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6"/>
                </a:solidFill>
                <a:latin typeface="Maiandra GD" panose="020E0502030308020204" pitchFamily="34" charset="0"/>
              </a:rPr>
              <a:t>E4—Where do we fit?</a:t>
            </a:r>
            <a:endParaRPr lang="en-US" dirty="0">
              <a:solidFill>
                <a:schemeClr val="accent6"/>
              </a:solidFill>
              <a:latin typeface="Maiandra GD" panose="020E0502030308020204" pitchFamily="34" charset="0"/>
            </a:endParaRPr>
          </a:p>
        </p:txBody>
      </p:sp>
      <p:pic>
        <p:nvPicPr>
          <p:cNvPr id="1026" name="Picture 2" descr="C:\Users\ddsteven\Desktop\Frequently Used Docs\E4\e4_schema_021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79562"/>
            <a:ext cx="5638800" cy="5195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030913"/>
            <a:ext cx="14668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50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508377" cy="1143000"/>
          </a:xfrm>
        </p:spPr>
        <p:txBody>
          <a:bodyPr/>
          <a:lstStyle/>
          <a:p>
            <a:r>
              <a:rPr lang="en-US" sz="4000" dirty="0" smtClean="0">
                <a:solidFill>
                  <a:schemeClr val="accent6"/>
                </a:solidFill>
                <a:latin typeface="Maiandra GD" panose="020E0502030308020204" pitchFamily="34" charset="0"/>
              </a:rPr>
              <a:t>Non-Example</a:t>
            </a:r>
            <a:r>
              <a:rPr lang="en-US" dirty="0" smtClean="0"/>
              <a:t> </a:t>
            </a:r>
            <a:endParaRPr lang="en-US" dirty="0"/>
          </a:p>
        </p:txBody>
      </p:sp>
      <p:pic>
        <p:nvPicPr>
          <p:cNvPr id="4" name="-Anyone, anyone- teacher from Ferris Bueller's Day Of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45164" y="1600200"/>
            <a:ext cx="6781800" cy="4679124"/>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stretch>
            <a:fillRect/>
          </a:stretch>
        </p:blipFill>
        <p:spPr>
          <a:xfrm>
            <a:off x="6400800" y="142568"/>
            <a:ext cx="2600325" cy="1362075"/>
          </a:xfrm>
          <a:prstGeom prst="rect">
            <a:avLst/>
          </a:prstGeom>
        </p:spPr>
      </p:pic>
    </p:spTree>
    <p:extLst>
      <p:ext uri="{BB962C8B-B14F-4D97-AF65-F5344CB8AC3E}">
        <p14:creationId xmlns:p14="http://schemas.microsoft.com/office/powerpoint/2010/main" val="1942457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7846981" cy="1143000"/>
          </a:xfrm>
        </p:spPr>
        <p:txBody>
          <a:bodyPr>
            <a:noAutofit/>
          </a:bodyPr>
          <a:lstStyle/>
          <a:p>
            <a:pPr algn="l"/>
            <a:r>
              <a:rPr lang="en-US" sz="4000" dirty="0" smtClean="0">
                <a:solidFill>
                  <a:schemeClr val="accent6"/>
                </a:solidFill>
                <a:latin typeface="Maiandra GD" panose="020E0502030308020204" pitchFamily="34" charset="0"/>
                <a:ea typeface="Calibri"/>
              </a:rPr>
              <a:t>And the research says…</a:t>
            </a:r>
            <a:endParaRPr lang="en-US" sz="4000" dirty="0">
              <a:solidFill>
                <a:schemeClr val="accent6"/>
              </a:solidFill>
              <a:latin typeface="Maiandra GD" panose="020E0502030308020204" pitchFamily="34" charset="0"/>
              <a:ea typeface="Calibri"/>
            </a:endParaRPr>
          </a:p>
        </p:txBody>
      </p:sp>
      <p:sp>
        <p:nvSpPr>
          <p:cNvPr id="3" name="Content Placeholder 2"/>
          <p:cNvSpPr>
            <a:spLocks noGrp="1"/>
          </p:cNvSpPr>
          <p:nvPr>
            <p:ph idx="1"/>
          </p:nvPr>
        </p:nvSpPr>
        <p:spPr>
          <a:xfrm>
            <a:off x="533400" y="1659194"/>
            <a:ext cx="7848602" cy="4495800"/>
          </a:xfrm>
        </p:spPr>
        <p:txBody>
          <a:bodyPr>
            <a:noAutofit/>
          </a:bodyPr>
          <a:lstStyle/>
          <a:p>
            <a:pPr marL="0" indent="0">
              <a:buClr>
                <a:schemeClr val="accent6"/>
              </a:buClr>
              <a:buNone/>
            </a:pPr>
            <a:r>
              <a:rPr lang="en-US" sz="2800" dirty="0">
                <a:latin typeface="Maiandra GD" panose="020E0502030308020204" pitchFamily="34" charset="0"/>
              </a:rPr>
              <a:t>When teachers increase their rates of opportunities to </a:t>
            </a:r>
            <a:r>
              <a:rPr lang="en-US" sz="2800" dirty="0" smtClean="0">
                <a:latin typeface="Maiandra GD" panose="020E0502030308020204" pitchFamily="34" charset="0"/>
              </a:rPr>
              <a:t>respond: </a:t>
            </a:r>
          </a:p>
          <a:p>
            <a:pPr marL="457200" indent="-457200">
              <a:buClr>
                <a:schemeClr val="accent6"/>
              </a:buClr>
              <a:buFont typeface="Wingdings" charset="2"/>
              <a:buChar char="§"/>
            </a:pPr>
            <a:r>
              <a:rPr lang="en-US" sz="2800" dirty="0" smtClean="0">
                <a:latin typeface="Maiandra GD" panose="020E0502030308020204" pitchFamily="34" charset="0"/>
              </a:rPr>
              <a:t>Students </a:t>
            </a:r>
            <a:r>
              <a:rPr lang="en-US" sz="2800" dirty="0" smtClean="0">
                <a:solidFill>
                  <a:schemeClr val="accent6">
                    <a:lumMod val="75000"/>
                  </a:schemeClr>
                </a:solidFill>
                <a:latin typeface="Maiandra GD" panose="020E0502030308020204" pitchFamily="34" charset="0"/>
              </a:rPr>
              <a:t>learn more </a:t>
            </a:r>
            <a:r>
              <a:rPr lang="en-US" sz="2800" dirty="0" smtClean="0">
                <a:latin typeface="Maiandra GD" panose="020E0502030308020204" pitchFamily="34" charset="0"/>
              </a:rPr>
              <a:t>by spending more time activity engaged in material</a:t>
            </a:r>
          </a:p>
          <a:p>
            <a:pPr marL="457200" indent="-457200">
              <a:buClr>
                <a:schemeClr val="accent6"/>
              </a:buClr>
              <a:buFont typeface="Wingdings" charset="2"/>
              <a:buChar char="§"/>
            </a:pPr>
            <a:r>
              <a:rPr lang="en-US" sz="2800" dirty="0" smtClean="0">
                <a:solidFill>
                  <a:schemeClr val="accent6">
                    <a:lumMod val="75000"/>
                  </a:schemeClr>
                </a:solidFill>
                <a:latin typeface="Maiandra GD" panose="020E0502030308020204" pitchFamily="34" charset="0"/>
              </a:rPr>
              <a:t>More material</a:t>
            </a:r>
            <a:r>
              <a:rPr lang="en-US" sz="2800" dirty="0" smtClean="0">
                <a:latin typeface="Maiandra GD" panose="020E0502030308020204" pitchFamily="34" charset="0"/>
              </a:rPr>
              <a:t> can be covered</a:t>
            </a:r>
          </a:p>
          <a:p>
            <a:pPr marL="457200" indent="-457200">
              <a:buClr>
                <a:schemeClr val="accent6"/>
              </a:buClr>
              <a:buFont typeface="Wingdings" charset="2"/>
              <a:buChar char="§"/>
            </a:pPr>
            <a:r>
              <a:rPr lang="en-US" sz="2800" dirty="0">
                <a:latin typeface="Maiandra GD" panose="020E0502030308020204" pitchFamily="34" charset="0"/>
              </a:rPr>
              <a:t>S</a:t>
            </a:r>
            <a:r>
              <a:rPr lang="en-US" sz="2800" dirty="0" smtClean="0">
                <a:latin typeface="Maiandra GD" panose="020E0502030308020204" pitchFamily="34" charset="0"/>
              </a:rPr>
              <a:t>tudent </a:t>
            </a:r>
            <a:r>
              <a:rPr lang="en-US" sz="2800" dirty="0" smtClean="0">
                <a:solidFill>
                  <a:schemeClr val="accent6">
                    <a:lumMod val="75000"/>
                  </a:schemeClr>
                </a:solidFill>
                <a:latin typeface="Maiandra GD" panose="020E0502030308020204" pitchFamily="34" charset="0"/>
              </a:rPr>
              <a:t>on-task behavior </a:t>
            </a:r>
            <a:r>
              <a:rPr lang="en-US" sz="2800" dirty="0" smtClean="0">
                <a:latin typeface="Maiandra GD" panose="020E0502030308020204" pitchFamily="34" charset="0"/>
              </a:rPr>
              <a:t>and correct responses increase while </a:t>
            </a:r>
            <a:r>
              <a:rPr lang="en-US" sz="2800" dirty="0" smtClean="0">
                <a:solidFill>
                  <a:schemeClr val="accent6">
                    <a:lumMod val="75000"/>
                  </a:schemeClr>
                </a:solidFill>
                <a:latin typeface="Maiandra GD" panose="020E0502030308020204" pitchFamily="34" charset="0"/>
              </a:rPr>
              <a:t>disruptive behavior decreases</a:t>
            </a:r>
          </a:p>
          <a:p>
            <a:pPr marL="0" indent="0">
              <a:buNone/>
            </a:pPr>
            <a:r>
              <a:rPr lang="en-US" sz="1600" dirty="0" smtClean="0">
                <a:latin typeface="Maiandra GD" panose="020E0502030308020204" pitchFamily="34" charset="0"/>
              </a:rPr>
              <a:t>(</a:t>
            </a:r>
            <a:r>
              <a:rPr lang="en-US" sz="1600" dirty="0" err="1" smtClean="0">
                <a:latin typeface="Maiandra GD" panose="020E0502030308020204" pitchFamily="34" charset="0"/>
              </a:rPr>
              <a:t>Barbetta</a:t>
            </a:r>
            <a:r>
              <a:rPr lang="en-US" sz="1600" dirty="0" smtClean="0">
                <a:latin typeface="Maiandra GD" panose="020E0502030308020204" pitchFamily="34" charset="0"/>
              </a:rPr>
              <a:t>, Heron, &amp; Howard, 1993; </a:t>
            </a:r>
            <a:r>
              <a:rPr lang="en-US" sz="1600" dirty="0" err="1" smtClean="0">
                <a:latin typeface="Maiandra GD" panose="020E0502030308020204" pitchFamily="34" charset="0"/>
              </a:rPr>
              <a:t>Carnine</a:t>
            </a:r>
            <a:r>
              <a:rPr lang="en-US" sz="1600" dirty="0" smtClean="0">
                <a:latin typeface="Maiandra GD" panose="020E0502030308020204" pitchFamily="34" charset="0"/>
              </a:rPr>
              <a:t>, 1976; </a:t>
            </a:r>
            <a:r>
              <a:rPr lang="en-US" sz="1600" dirty="0" err="1" smtClean="0">
                <a:latin typeface="Maiandra GD" panose="020E0502030308020204" pitchFamily="34" charset="0"/>
              </a:rPr>
              <a:t>Heward</a:t>
            </a:r>
            <a:r>
              <a:rPr lang="en-US" sz="1600" dirty="0" smtClean="0">
                <a:latin typeface="Maiandra GD" panose="020E0502030308020204" pitchFamily="34" charset="0"/>
              </a:rPr>
              <a:t>, 1994; Sutherland, Alder, &amp; Gunter, 2003; Sutherland &amp; </a:t>
            </a:r>
            <a:r>
              <a:rPr lang="en-US" sz="1600" dirty="0" err="1" smtClean="0">
                <a:latin typeface="Maiandra GD" panose="020E0502030308020204" pitchFamily="34" charset="0"/>
              </a:rPr>
              <a:t>Wehby</a:t>
            </a:r>
            <a:r>
              <a:rPr lang="en-US" sz="1600" dirty="0" smtClean="0">
                <a:latin typeface="Maiandra GD" panose="020E0502030308020204" pitchFamily="34" charset="0"/>
              </a:rPr>
              <a:t>, 2001; West &amp; Sloane, 1986).</a:t>
            </a:r>
            <a:endParaRPr lang="en-US" sz="2800" dirty="0">
              <a:latin typeface="Maiandra GD" panose="020E0502030308020204" pitchFamily="34" charset="0"/>
            </a:endParaRPr>
          </a:p>
        </p:txBody>
      </p:sp>
      <p:pic>
        <p:nvPicPr>
          <p:cNvPr id="4" name="Picture 3"/>
          <p:cNvPicPr>
            <a:picLocks noChangeAspect="1"/>
          </p:cNvPicPr>
          <p:nvPr/>
        </p:nvPicPr>
        <p:blipFill>
          <a:blip r:embed="rId3"/>
          <a:stretch>
            <a:fillRect/>
          </a:stretch>
        </p:blipFill>
        <p:spPr>
          <a:xfrm>
            <a:off x="3429000" y="6147620"/>
            <a:ext cx="5531874" cy="533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792597" y="160707"/>
            <a:ext cx="1146154" cy="1143296"/>
          </a:xfrm>
          <a:prstGeom prst="rect">
            <a:avLst/>
          </a:prstGeom>
        </p:spPr>
      </p:pic>
    </p:spTree>
    <p:extLst>
      <p:ext uri="{BB962C8B-B14F-4D97-AF65-F5344CB8AC3E}">
        <p14:creationId xmlns:p14="http://schemas.microsoft.com/office/powerpoint/2010/main" val="2879823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228600" y="228600"/>
            <a:ext cx="6508377"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000" i="0" u="none" strike="noStrike" cap="none" baseline="0" dirty="0">
                <a:solidFill>
                  <a:schemeClr val="accent6"/>
                </a:solidFill>
                <a:latin typeface="Maiandra GD" panose="020E0502030308020204" pitchFamily="34" charset="0"/>
                <a:ea typeface="Calibri"/>
                <a:sym typeface="Calibri"/>
              </a:rPr>
              <a:t>OTR Strategies</a:t>
            </a:r>
          </a:p>
        </p:txBody>
      </p:sp>
      <p:sp>
        <p:nvSpPr>
          <p:cNvPr id="172" name="Shape 172"/>
          <p:cNvSpPr txBox="1">
            <a:spLocks noGrp="1"/>
          </p:cNvSpPr>
          <p:nvPr>
            <p:ph idx="1"/>
          </p:nvPr>
        </p:nvSpPr>
        <p:spPr>
          <a:xfrm>
            <a:off x="357937" y="1676400"/>
            <a:ext cx="6508377" cy="3916363"/>
          </a:xfrm>
          <a:prstGeom prst="rect">
            <a:avLst/>
          </a:prstGeom>
          <a:noFill/>
          <a:ln>
            <a:noFill/>
          </a:ln>
        </p:spPr>
        <p:txBody>
          <a:bodyPr lIns="91425" tIns="45700" rIns="91425" bIns="45700" anchor="t" anchorCtr="0">
            <a:noAutofit/>
          </a:bodyPr>
          <a:lstStyle/>
          <a:p>
            <a:pPr marL="0" marR="0" indent="0" algn="l" rtl="0">
              <a:spcBef>
                <a:spcPts val="0"/>
              </a:spcBef>
              <a:buNone/>
            </a:pPr>
            <a:r>
              <a:rPr lang="en-US" b="0" i="0" u="none" strike="noStrike" cap="none" baseline="0" dirty="0">
                <a:solidFill>
                  <a:srgbClr val="1D2A53"/>
                </a:solidFill>
                <a:latin typeface="Maiandra GD" panose="020E0502030308020204" pitchFamily="34" charset="0"/>
                <a:ea typeface="Calibri"/>
                <a:sym typeface="Calibri"/>
              </a:rPr>
              <a:t>Varied and creative strategies </a:t>
            </a:r>
            <a:r>
              <a:rPr lang="en-US" b="0" i="0" u="none" strike="noStrike" cap="none" baseline="0" dirty="0" smtClean="0">
                <a:solidFill>
                  <a:srgbClr val="1D2A53"/>
                </a:solidFill>
                <a:latin typeface="Maiandra GD" panose="020E0502030308020204" pitchFamily="34" charset="0"/>
                <a:ea typeface="Calibri"/>
                <a:sym typeface="Calibri"/>
              </a:rPr>
              <a:t>exist</a:t>
            </a:r>
            <a:endParaRPr lang="en-US" b="0" i="0" u="none" strike="noStrike" cap="none" baseline="0" dirty="0">
              <a:solidFill>
                <a:srgbClr val="1D2A53"/>
              </a:solidFill>
              <a:latin typeface="Maiandra GD" panose="020E0502030308020204" pitchFamily="34" charset="0"/>
              <a:ea typeface="Calibri"/>
              <a:sym typeface="Calibri"/>
            </a:endParaRPr>
          </a:p>
          <a:p>
            <a:pPr marL="482600" marR="0" lvl="0" indent="-457200" algn="l" rtl="0">
              <a:spcBef>
                <a:spcPts val="0"/>
              </a:spcBef>
              <a:buClr>
                <a:schemeClr val="dk1"/>
              </a:buClr>
              <a:buSzPct val="100000"/>
            </a:pPr>
            <a:r>
              <a:rPr lang="en-US" b="1" strike="noStrike" cap="none" baseline="0" dirty="0" smtClean="0">
                <a:solidFill>
                  <a:srgbClr val="1D2A53"/>
                </a:solidFill>
                <a:latin typeface="Maiandra GD" panose="020E0502030308020204" pitchFamily="34" charset="0"/>
                <a:ea typeface="Calibri"/>
                <a:sym typeface="Calibri"/>
              </a:rPr>
              <a:t>Verbal </a:t>
            </a:r>
            <a:r>
              <a:rPr lang="en-US" b="0" i="0" u="none" strike="noStrike" cap="none" baseline="0" dirty="0">
                <a:solidFill>
                  <a:srgbClr val="1D2A53"/>
                </a:solidFill>
                <a:latin typeface="Maiandra GD" panose="020E0502030308020204" pitchFamily="34" charset="0"/>
                <a:ea typeface="Calibri"/>
                <a:sym typeface="Calibri"/>
              </a:rPr>
              <a:t>strategies–students respond</a:t>
            </a:r>
            <a:r>
              <a:rPr lang="en-US" dirty="0">
                <a:solidFill>
                  <a:srgbClr val="1D2A53"/>
                </a:solidFill>
                <a:latin typeface="Maiandra GD" panose="020E0502030308020204" pitchFamily="34" charset="0"/>
                <a:ea typeface="Calibri"/>
                <a:sym typeface="Calibri"/>
              </a:rPr>
              <a:t> </a:t>
            </a:r>
            <a:r>
              <a:rPr lang="en-US" b="0" i="0" u="none" strike="noStrike" cap="none" baseline="0" dirty="0">
                <a:solidFill>
                  <a:srgbClr val="1D2A53"/>
                </a:solidFill>
                <a:latin typeface="Maiandra GD" panose="020E0502030308020204" pitchFamily="34" charset="0"/>
                <a:ea typeface="Calibri"/>
                <a:sym typeface="Calibri"/>
              </a:rPr>
              <a:t>to teacher prompts or </a:t>
            </a:r>
            <a:r>
              <a:rPr lang="en-US" b="0" i="0" u="none" strike="noStrike" cap="none" baseline="0" dirty="0" smtClean="0">
                <a:solidFill>
                  <a:srgbClr val="1D2A53"/>
                </a:solidFill>
                <a:latin typeface="Maiandra GD" panose="020E0502030308020204" pitchFamily="34" charset="0"/>
                <a:ea typeface="Calibri"/>
                <a:sym typeface="Calibri"/>
              </a:rPr>
              <a:t>questions</a:t>
            </a:r>
            <a:r>
              <a:rPr lang="en-US" dirty="0">
                <a:solidFill>
                  <a:srgbClr val="1D2A53"/>
                </a:solidFill>
                <a:latin typeface="Maiandra GD" panose="020E0502030308020204" pitchFamily="34" charset="0"/>
                <a:ea typeface="Calibri"/>
                <a:sym typeface="Calibri"/>
              </a:rPr>
              <a:t>:</a:t>
            </a:r>
            <a:endParaRPr lang="en-US" b="0" i="0" u="none" strike="noStrike" cap="none" baseline="0" dirty="0">
              <a:solidFill>
                <a:srgbClr val="1D2A53"/>
              </a:solidFill>
              <a:latin typeface="Maiandra GD" panose="020E0502030308020204" pitchFamily="34" charset="0"/>
              <a:ea typeface="Calibri"/>
              <a:sym typeface="Calibri"/>
            </a:endParaRP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individual questioning</a:t>
            </a: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choral response</a:t>
            </a:r>
          </a:p>
          <a:p>
            <a:pPr marL="482600" marR="0" lvl="0" indent="-457200" algn="l" rtl="0">
              <a:spcBef>
                <a:spcPts val="0"/>
              </a:spcBef>
              <a:buClr>
                <a:schemeClr val="dk1"/>
              </a:buClr>
              <a:buSzPct val="100000"/>
            </a:pPr>
            <a:r>
              <a:rPr lang="en-US" b="1" strike="noStrike" cap="none" baseline="0" dirty="0" smtClean="0">
                <a:solidFill>
                  <a:srgbClr val="1D2A53"/>
                </a:solidFill>
                <a:latin typeface="Maiandra GD" panose="020E0502030308020204" pitchFamily="34" charset="0"/>
                <a:ea typeface="Calibri"/>
                <a:sym typeface="Calibri"/>
              </a:rPr>
              <a:t>Non-verbal </a:t>
            </a:r>
            <a:r>
              <a:rPr lang="en-US" b="0" i="0" u="none" strike="noStrike" cap="none" baseline="0" dirty="0">
                <a:solidFill>
                  <a:srgbClr val="1D2A53"/>
                </a:solidFill>
                <a:latin typeface="Maiandra GD" panose="020E0502030308020204" pitchFamily="34" charset="0"/>
                <a:ea typeface="Calibri"/>
                <a:sym typeface="Calibri"/>
              </a:rPr>
              <a:t>strategies–students use a signal, card, writing or movement to </a:t>
            </a:r>
            <a:r>
              <a:rPr lang="en-US" b="0" i="0" u="none" strike="noStrike" cap="none" baseline="0" dirty="0" smtClean="0">
                <a:solidFill>
                  <a:srgbClr val="1D2A53"/>
                </a:solidFill>
                <a:latin typeface="Maiandra GD" panose="020E0502030308020204" pitchFamily="34" charset="0"/>
                <a:ea typeface="Calibri"/>
                <a:sym typeface="Calibri"/>
              </a:rPr>
              <a:t>respond</a:t>
            </a:r>
            <a:r>
              <a:rPr lang="en-US" dirty="0">
                <a:solidFill>
                  <a:srgbClr val="1D2A53"/>
                </a:solidFill>
                <a:latin typeface="Maiandra GD" panose="020E0502030308020204" pitchFamily="34" charset="0"/>
                <a:ea typeface="Calibri"/>
                <a:sym typeface="Calibri"/>
              </a:rPr>
              <a:t>:</a:t>
            </a:r>
            <a:endParaRPr lang="en-US" b="0" i="0" u="none" strike="noStrike" cap="none" baseline="0" dirty="0">
              <a:solidFill>
                <a:srgbClr val="1D2A53"/>
              </a:solidFill>
              <a:latin typeface="Maiandra GD" panose="020E0502030308020204" pitchFamily="34" charset="0"/>
              <a:ea typeface="Calibri"/>
              <a:sym typeface="Calibri"/>
            </a:endParaRP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white boards</a:t>
            </a: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response cards</a:t>
            </a: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student response systems (clickers)</a:t>
            </a: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symbols</a:t>
            </a:r>
          </a:p>
          <a:p>
            <a:pPr marL="1371600" marR="0" lvl="2" indent="-381000" algn="l" rtl="0">
              <a:spcBef>
                <a:spcPts val="0"/>
              </a:spcBef>
              <a:buClr>
                <a:schemeClr val="accent6"/>
              </a:buClr>
              <a:buSzPct val="100000"/>
            </a:pPr>
            <a:r>
              <a:rPr lang="en-US" sz="2400" dirty="0">
                <a:solidFill>
                  <a:srgbClr val="1D2A53"/>
                </a:solidFill>
                <a:latin typeface="Maiandra GD" panose="020E0502030308020204" pitchFamily="34" charset="0"/>
                <a:ea typeface="Calibri"/>
                <a:sym typeface="Calibri"/>
              </a:rPr>
              <a:t>guided notes</a:t>
            </a:r>
          </a:p>
          <a:p>
            <a:pPr marL="342900" marR="0" lvl="0" indent="-139700" algn="l" rtl="0">
              <a:spcBef>
                <a:spcPts val="640"/>
              </a:spcBef>
              <a:buClr>
                <a:schemeClr val="dk1"/>
              </a:buClr>
              <a:buFont typeface="Arial"/>
              <a:buNone/>
            </a:pPr>
            <a:endParaRPr sz="2800" b="0" i="0" u="none" strike="noStrike" cap="none" baseline="0" dirty="0">
              <a:solidFill>
                <a:srgbClr val="1D2A53"/>
              </a:solidFill>
              <a:latin typeface="Calibri"/>
              <a:ea typeface="Calibri"/>
              <a:cs typeface="Calibri"/>
              <a:sym typeface="Calibri"/>
            </a:endParaRPr>
          </a:p>
        </p:txBody>
      </p:sp>
      <p:pic>
        <p:nvPicPr>
          <p:cNvPr id="2" name="Picture 1" descr="Screen-Shot-2014-04-10-at-7.10.28-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97772"/>
            <a:ext cx="2844800" cy="1828800"/>
          </a:xfrm>
          <a:prstGeom prst="rect">
            <a:avLst/>
          </a:prstGeom>
          <a:ln w="28575" cmpd="sng">
            <a:solidFill>
              <a:schemeClr val="tx2"/>
            </a:solidFill>
          </a:ln>
        </p:spPr>
      </p:pic>
      <p:pic>
        <p:nvPicPr>
          <p:cNvPr id="5" name="Picture 4"/>
          <p:cNvPicPr>
            <a:picLocks noChangeAspect="1"/>
          </p:cNvPicPr>
          <p:nvPr/>
        </p:nvPicPr>
        <p:blipFill>
          <a:blip r:embed="rId4"/>
          <a:stretch>
            <a:fillRect/>
          </a:stretch>
        </p:blipFill>
        <p:spPr>
          <a:xfrm>
            <a:off x="3612126" y="6096000"/>
            <a:ext cx="5531874" cy="533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065868"/>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 name="Title 1"/>
          <p:cNvSpPr>
            <a:spLocks noGrp="1"/>
          </p:cNvSpPr>
          <p:nvPr>
            <p:ph type="title"/>
          </p:nvPr>
        </p:nvSpPr>
        <p:spPr>
          <a:xfrm>
            <a:off x="152400" y="152400"/>
            <a:ext cx="6508377" cy="1143000"/>
          </a:xfrm>
        </p:spPr>
        <p:txBody>
          <a:bodyPr>
            <a:normAutofit/>
          </a:bodyPr>
          <a:lstStyle/>
          <a:p>
            <a:pPr algn="l"/>
            <a:r>
              <a:rPr lang="en-US" sz="4000" dirty="0" smtClean="0">
                <a:solidFill>
                  <a:schemeClr val="accent6"/>
                </a:solidFill>
                <a:latin typeface="Maiandra GD" panose="020E0502030308020204" pitchFamily="34" charset="0"/>
              </a:rPr>
              <a:t>Verbal Response Strategies</a:t>
            </a:r>
            <a:endParaRPr lang="en-US" sz="4000" dirty="0">
              <a:solidFill>
                <a:schemeClr val="accent6"/>
              </a:solidFill>
              <a:latin typeface="Maiandra GD" panose="020E0502030308020204" pitchFamily="34" charset="0"/>
            </a:endParaRPr>
          </a:p>
        </p:txBody>
      </p:sp>
      <p:sp>
        <p:nvSpPr>
          <p:cNvPr id="184" name="Shape 184"/>
          <p:cNvSpPr txBox="1">
            <a:spLocks noGrp="1"/>
          </p:cNvSpPr>
          <p:nvPr>
            <p:ph idx="1"/>
          </p:nvPr>
        </p:nvSpPr>
        <p:spPr>
          <a:xfrm>
            <a:off x="206477" y="1828800"/>
            <a:ext cx="5240594" cy="4114800"/>
          </a:xfrm>
          <a:prstGeom prst="rect">
            <a:avLst/>
          </a:prstGeom>
          <a:solidFill>
            <a:srgbClr val="FFFFFF"/>
          </a:solidFill>
          <a:ln>
            <a:noFill/>
          </a:ln>
        </p:spPr>
        <p:txBody>
          <a:bodyPr lIns="91425" tIns="45700" rIns="91425" bIns="45700" anchor="t" anchorCtr="0">
            <a:noAutofit/>
          </a:bodyPr>
          <a:lstStyle/>
          <a:p>
            <a:pPr marL="50800" marR="0" lvl="0" indent="0" algn="l" rtl="0">
              <a:spcBef>
                <a:spcPts val="0"/>
              </a:spcBef>
              <a:buClr>
                <a:schemeClr val="dk1"/>
              </a:buClr>
              <a:buSzPct val="100000"/>
              <a:buNone/>
            </a:pPr>
            <a:r>
              <a:rPr lang="en-US" sz="3000" b="1" i="0" u="none" strike="noStrike" cap="none" baseline="0" dirty="0" smtClean="0">
                <a:solidFill>
                  <a:srgbClr val="1D2A53"/>
                </a:solidFill>
                <a:latin typeface="Maiandra GD" panose="020E0502030308020204" pitchFamily="34" charset="0"/>
                <a:ea typeface="Calibri"/>
                <a:sym typeface="Calibri"/>
              </a:rPr>
              <a:t>Choral </a:t>
            </a:r>
            <a:r>
              <a:rPr lang="en-US" sz="3000" b="1" i="0" u="none" strike="noStrike" cap="none" baseline="0" dirty="0">
                <a:solidFill>
                  <a:srgbClr val="1D2A53"/>
                </a:solidFill>
                <a:latin typeface="Maiandra GD" panose="020E0502030308020204" pitchFamily="34" charset="0"/>
                <a:ea typeface="Calibri"/>
                <a:sym typeface="Calibri"/>
              </a:rPr>
              <a:t>Respon</a:t>
            </a:r>
            <a:r>
              <a:rPr lang="en-US" sz="3000" b="1" dirty="0">
                <a:solidFill>
                  <a:srgbClr val="1D2A53"/>
                </a:solidFill>
                <a:latin typeface="Maiandra GD" panose="020E0502030308020204" pitchFamily="34" charset="0"/>
                <a:ea typeface="Calibri"/>
                <a:sym typeface="Calibri"/>
              </a:rPr>
              <a:t>se</a:t>
            </a:r>
            <a:r>
              <a:rPr lang="en-US" sz="3000" dirty="0">
                <a:solidFill>
                  <a:srgbClr val="1D2A53"/>
                </a:solidFill>
                <a:latin typeface="Maiandra GD" panose="020E0502030308020204" pitchFamily="34" charset="0"/>
                <a:ea typeface="Calibri"/>
                <a:sym typeface="Calibri"/>
              </a:rPr>
              <a:t>: A</a:t>
            </a:r>
            <a:r>
              <a:rPr lang="en-US" sz="3000" b="0" i="0" u="none" strike="noStrike" cap="none" baseline="0" dirty="0" smtClean="0">
                <a:solidFill>
                  <a:srgbClr val="1D2A53"/>
                </a:solidFill>
                <a:latin typeface="Maiandra GD" panose="020E0502030308020204" pitchFamily="34" charset="0"/>
                <a:ea typeface="Calibri"/>
                <a:sym typeface="Calibri"/>
              </a:rPr>
              <a:t>ll </a:t>
            </a:r>
            <a:r>
              <a:rPr lang="en-US" sz="3000" b="0" i="0" u="none" strike="noStrike" cap="none" baseline="0" dirty="0">
                <a:solidFill>
                  <a:srgbClr val="1D2A53"/>
                </a:solidFill>
                <a:latin typeface="Maiandra GD" panose="020E0502030308020204" pitchFamily="34" charset="0"/>
                <a:ea typeface="Calibri"/>
                <a:sym typeface="Calibri"/>
              </a:rPr>
              <a:t>students </a:t>
            </a:r>
            <a:endParaRPr lang="en-US" sz="3000" b="0" i="0" u="none" strike="noStrike" cap="none" baseline="0" dirty="0" smtClean="0">
              <a:solidFill>
                <a:srgbClr val="1D2A53"/>
              </a:solidFill>
              <a:latin typeface="Maiandra GD" panose="020E0502030308020204" pitchFamily="34" charset="0"/>
              <a:ea typeface="Calibri"/>
              <a:sym typeface="Calibri"/>
            </a:endParaRPr>
          </a:p>
          <a:p>
            <a:pPr marL="50800" marR="0" lvl="0" indent="0" algn="l" rtl="0">
              <a:spcBef>
                <a:spcPts val="0"/>
              </a:spcBef>
              <a:buClr>
                <a:schemeClr val="dk1"/>
              </a:buClr>
              <a:buSzPct val="100000"/>
              <a:buNone/>
            </a:pPr>
            <a:r>
              <a:rPr lang="en-US" sz="3000" dirty="0">
                <a:solidFill>
                  <a:srgbClr val="1D2A53"/>
                </a:solidFill>
                <a:latin typeface="Maiandra GD" panose="020E0502030308020204" pitchFamily="34" charset="0"/>
                <a:ea typeface="Calibri"/>
                <a:sym typeface="Calibri"/>
              </a:rPr>
              <a:t>i</a:t>
            </a:r>
            <a:r>
              <a:rPr lang="en-US" sz="3000" b="0" i="0" u="none" strike="noStrike" cap="none" baseline="0" dirty="0" smtClean="0">
                <a:solidFill>
                  <a:srgbClr val="1D2A53"/>
                </a:solidFill>
                <a:latin typeface="Maiandra GD" panose="020E0502030308020204" pitchFamily="34" charset="0"/>
                <a:ea typeface="Calibri"/>
                <a:sym typeface="Calibri"/>
              </a:rPr>
              <a:t>n</a:t>
            </a:r>
            <a:r>
              <a:rPr lang="en-US" sz="3000" b="0" i="0" u="none" strike="noStrike" cap="none" dirty="0" smtClean="0">
                <a:solidFill>
                  <a:srgbClr val="1D2A53"/>
                </a:solidFill>
                <a:latin typeface="Maiandra GD" panose="020E0502030308020204" pitchFamily="34" charset="0"/>
                <a:ea typeface="Calibri"/>
                <a:sym typeface="Calibri"/>
              </a:rPr>
              <a:t> </a:t>
            </a:r>
            <a:r>
              <a:rPr lang="en-US" sz="3000" b="0" i="0" u="none" strike="noStrike" cap="none" baseline="0" dirty="0" smtClean="0">
                <a:solidFill>
                  <a:srgbClr val="1D2A53"/>
                </a:solidFill>
                <a:latin typeface="Maiandra GD" panose="020E0502030308020204" pitchFamily="34" charset="0"/>
                <a:ea typeface="Calibri"/>
                <a:sym typeface="Calibri"/>
              </a:rPr>
              <a:t>class </a:t>
            </a:r>
            <a:r>
              <a:rPr lang="en-US" sz="3000" b="0" i="0" u="none" strike="noStrike" cap="none" baseline="0" dirty="0">
                <a:solidFill>
                  <a:srgbClr val="1D2A53"/>
                </a:solidFill>
                <a:latin typeface="Maiandra GD" panose="020E0502030308020204" pitchFamily="34" charset="0"/>
                <a:ea typeface="Calibri"/>
                <a:sym typeface="Calibri"/>
              </a:rPr>
              <a:t>respond </a:t>
            </a:r>
            <a:r>
              <a:rPr lang="en-US" sz="3000" b="1" strike="noStrike" cap="none" baseline="0" dirty="0">
                <a:solidFill>
                  <a:srgbClr val="DD8047"/>
                </a:solidFill>
                <a:latin typeface="Maiandra GD" panose="020E0502030308020204" pitchFamily="34" charset="0"/>
                <a:ea typeface="Calibri"/>
                <a:sym typeface="Calibri"/>
              </a:rPr>
              <a:t>in unison</a:t>
            </a:r>
            <a:r>
              <a:rPr lang="en-US" sz="3000" b="1" i="1" strike="noStrike" cap="none" baseline="0" dirty="0">
                <a:solidFill>
                  <a:srgbClr val="DD8047"/>
                </a:solidFill>
                <a:latin typeface="Maiandra GD" panose="020E0502030308020204" pitchFamily="34" charset="0"/>
                <a:ea typeface="Calibri"/>
                <a:sym typeface="Calibri"/>
              </a:rPr>
              <a:t> </a:t>
            </a:r>
            <a:r>
              <a:rPr lang="en-US" sz="3000" b="0" i="0" u="none" strike="noStrike" cap="none" baseline="0" dirty="0">
                <a:solidFill>
                  <a:srgbClr val="1D2A53"/>
                </a:solidFill>
                <a:latin typeface="Maiandra GD" panose="020E0502030308020204" pitchFamily="34" charset="0"/>
                <a:ea typeface="Calibri"/>
                <a:sym typeface="Calibri"/>
              </a:rPr>
              <a:t>to a teacher </a:t>
            </a:r>
            <a:r>
              <a:rPr lang="en-US" sz="3000" b="0" i="0" u="none" strike="noStrike" cap="none" baseline="0" dirty="0" smtClean="0">
                <a:solidFill>
                  <a:srgbClr val="1D2A53"/>
                </a:solidFill>
                <a:latin typeface="Maiandra GD" panose="020E0502030308020204" pitchFamily="34" charset="0"/>
                <a:ea typeface="Calibri"/>
                <a:sym typeface="Calibri"/>
              </a:rPr>
              <a:t>question.</a:t>
            </a:r>
            <a:endParaRPr lang="en-US" sz="3000" b="0" i="0" u="none" strike="noStrike" cap="none" baseline="0" dirty="0">
              <a:solidFill>
                <a:srgbClr val="1D2A53"/>
              </a:solidFill>
              <a:latin typeface="Maiandra GD" panose="020E0502030308020204" pitchFamily="34" charset="0"/>
              <a:ea typeface="Calibri"/>
              <a:sym typeface="Calibri"/>
            </a:endParaRPr>
          </a:p>
          <a:p>
            <a:pPr marR="0" lvl="1" algn="l" rtl="0">
              <a:spcBef>
                <a:spcPts val="560"/>
              </a:spcBef>
              <a:buClr>
                <a:schemeClr val="accent6"/>
              </a:buClr>
              <a:buSzPct val="100000"/>
              <a:buFont typeface="Wingdings" panose="05000000000000000000" pitchFamily="2" charset="2"/>
              <a:buChar char="§"/>
            </a:pPr>
            <a:r>
              <a:rPr lang="en-US" sz="3000" dirty="0">
                <a:solidFill>
                  <a:srgbClr val="1D2A53"/>
                </a:solidFill>
                <a:latin typeface="Maiandra GD" panose="020E0502030308020204" pitchFamily="34" charset="0"/>
                <a:ea typeface="Calibri"/>
                <a:sym typeface="Calibri"/>
              </a:rPr>
              <a:t>s</a:t>
            </a:r>
            <a:r>
              <a:rPr lang="en-US" sz="3000" b="0" i="0" u="none" strike="noStrike" cap="none" baseline="0" dirty="0" smtClean="0">
                <a:solidFill>
                  <a:srgbClr val="1D2A53"/>
                </a:solidFill>
                <a:latin typeface="Maiandra GD" panose="020E0502030308020204" pitchFamily="34" charset="0"/>
                <a:ea typeface="Calibri"/>
                <a:sym typeface="Calibri"/>
              </a:rPr>
              <a:t>uitable </a:t>
            </a:r>
            <a:r>
              <a:rPr lang="en-US" sz="3000" b="0" i="0" u="none" strike="noStrike" cap="none" baseline="0" dirty="0">
                <a:solidFill>
                  <a:srgbClr val="1D2A53"/>
                </a:solidFill>
                <a:latin typeface="Maiandra GD" panose="020E0502030308020204" pitchFamily="34" charset="0"/>
                <a:ea typeface="Calibri"/>
                <a:sym typeface="Calibri"/>
              </a:rPr>
              <a:t>for review, to teach new skills, as a drill, or as a lesson </a:t>
            </a:r>
            <a:r>
              <a:rPr lang="en-US" sz="3000" b="0" i="0" u="none" strike="noStrike" cap="none" baseline="0" dirty="0" smtClean="0">
                <a:solidFill>
                  <a:srgbClr val="1D2A53"/>
                </a:solidFill>
                <a:latin typeface="Maiandra GD" panose="020E0502030308020204" pitchFamily="34" charset="0"/>
                <a:ea typeface="Calibri"/>
                <a:sym typeface="Calibri"/>
              </a:rPr>
              <a:t>summary</a:t>
            </a:r>
            <a:endParaRPr lang="en-US" sz="3000" b="0" i="0" u="none" strike="noStrike" cap="none" baseline="0" dirty="0">
              <a:solidFill>
                <a:srgbClr val="1D2A53"/>
              </a:solidFill>
              <a:latin typeface="Maiandra GD" panose="020E0502030308020204" pitchFamily="34" charset="0"/>
              <a:ea typeface="Calibri"/>
              <a:sym typeface="Calibri"/>
            </a:endParaRPr>
          </a:p>
          <a:p>
            <a:pPr marR="0" lvl="1" algn="l" rtl="0">
              <a:spcBef>
                <a:spcPts val="560"/>
              </a:spcBef>
              <a:buClr>
                <a:schemeClr val="accent6"/>
              </a:buClr>
              <a:buSzPct val="100000"/>
              <a:buFont typeface="Wingdings" panose="05000000000000000000" pitchFamily="2" charset="2"/>
              <a:buChar char="§"/>
            </a:pPr>
            <a:r>
              <a:rPr lang="en-US" sz="3000" dirty="0">
                <a:solidFill>
                  <a:srgbClr val="1D2A53"/>
                </a:solidFill>
                <a:latin typeface="Maiandra GD" panose="020E0502030308020204" pitchFamily="34" charset="0"/>
                <a:ea typeface="Calibri"/>
                <a:sym typeface="Calibri"/>
              </a:rPr>
              <a:t>d</a:t>
            </a:r>
            <a:r>
              <a:rPr lang="en-US" sz="3000" b="0" i="0" u="none" strike="noStrike" cap="none" baseline="0" dirty="0" smtClean="0">
                <a:solidFill>
                  <a:srgbClr val="1D2A53"/>
                </a:solidFill>
                <a:latin typeface="Maiandra GD" panose="020E0502030308020204" pitchFamily="34" charset="0"/>
                <a:ea typeface="Calibri"/>
                <a:sym typeface="Calibri"/>
              </a:rPr>
              <a:t>emonstrated </a:t>
            </a:r>
            <a:r>
              <a:rPr lang="en-US" sz="3000" b="0" i="0" u="none" strike="noStrike" cap="none" baseline="0" dirty="0">
                <a:solidFill>
                  <a:srgbClr val="1D2A53"/>
                </a:solidFill>
                <a:latin typeface="Maiandra GD" panose="020E0502030308020204" pitchFamily="34" charset="0"/>
                <a:ea typeface="Calibri"/>
                <a:sym typeface="Calibri"/>
              </a:rPr>
              <a:t>at all grade levels, K-</a:t>
            </a:r>
            <a:r>
              <a:rPr lang="en-US" sz="3000" b="0" i="0" u="none" strike="noStrike" cap="none" baseline="0" dirty="0" smtClean="0">
                <a:solidFill>
                  <a:srgbClr val="1D2A53"/>
                </a:solidFill>
                <a:latin typeface="Maiandra GD" panose="020E0502030308020204" pitchFamily="34" charset="0"/>
                <a:ea typeface="Calibri"/>
                <a:sym typeface="Calibri"/>
              </a:rPr>
              <a:t>12</a:t>
            </a:r>
            <a:endParaRPr lang="en-US" sz="3000" b="0" i="0" u="none" strike="noStrike" cap="none" baseline="0" dirty="0">
              <a:solidFill>
                <a:srgbClr val="1D2A53"/>
              </a:solidFill>
              <a:latin typeface="Maiandra GD" panose="020E0502030308020204" pitchFamily="34" charset="0"/>
              <a:ea typeface="Calibri"/>
              <a:sym typeface="Calibri"/>
            </a:endParaRPr>
          </a:p>
        </p:txBody>
      </p:sp>
      <p:sp>
        <p:nvSpPr>
          <p:cNvPr id="4" name="TextBox 3"/>
          <p:cNvSpPr txBox="1"/>
          <p:nvPr/>
        </p:nvSpPr>
        <p:spPr>
          <a:xfrm>
            <a:off x="5791200" y="1689407"/>
            <a:ext cx="2971799" cy="193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smtClean="0">
                <a:latin typeface="Maiandra GD" panose="020E0502030308020204" pitchFamily="34" charset="0"/>
              </a:rPr>
              <a:t>Example 1: When I say respond and drop my hand, tell me what OTR stands for…</a:t>
            </a:r>
            <a:endParaRPr lang="en-US" sz="2400" dirty="0">
              <a:latin typeface="Maiandra GD" panose="020E0502030308020204" pitchFamily="34" charset="0"/>
            </a:endParaRPr>
          </a:p>
        </p:txBody>
      </p:sp>
      <p:sp>
        <p:nvSpPr>
          <p:cNvPr id="6" name="TextBox 5"/>
          <p:cNvSpPr txBox="1"/>
          <p:nvPr/>
        </p:nvSpPr>
        <p:spPr>
          <a:xfrm>
            <a:off x="5791200" y="4022406"/>
            <a:ext cx="2971799"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smtClean="0">
                <a:latin typeface="Maiandra GD" panose="020E0502030308020204" pitchFamily="34" charset="0"/>
              </a:rPr>
              <a:t>Example 2: </a:t>
            </a:r>
            <a:r>
              <a:rPr lang="en-US" sz="2400" dirty="0">
                <a:latin typeface="Maiandra GD" panose="020E0502030308020204" pitchFamily="34" charset="0"/>
              </a:rPr>
              <a:t>When I say respond and drop my </a:t>
            </a:r>
            <a:r>
              <a:rPr lang="en-US" sz="2400" dirty="0" smtClean="0">
                <a:latin typeface="Maiandra GD" panose="020E0502030308020204" pitchFamily="34" charset="0"/>
              </a:rPr>
              <a:t>hand, tell me what it’s called when all students respond in unison…</a:t>
            </a:r>
            <a:endParaRPr lang="en-US" sz="2400" dirty="0">
              <a:latin typeface="Maiandra GD" panose="020E0502030308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6781800" y="215811"/>
            <a:ext cx="2209800" cy="1079589"/>
          </a:xfrm>
          <a:prstGeom prst="rect">
            <a:avLst/>
          </a:prstGeom>
        </p:spPr>
      </p:pic>
    </p:spTree>
    <p:extLst>
      <p:ext uri="{BB962C8B-B14F-4D97-AF65-F5344CB8AC3E}">
        <p14:creationId xmlns:p14="http://schemas.microsoft.com/office/powerpoint/2010/main" val="3975085617"/>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7206"/>
            <a:ext cx="8166100" cy="1805214"/>
          </a:xfrm>
        </p:spPr>
        <p:txBody>
          <a:bodyPr>
            <a:normAutofit fontScale="70000" lnSpcReduction="20000"/>
          </a:bodyPr>
          <a:lstStyle/>
          <a:p>
            <a:pPr marL="0" indent="0">
              <a:buNone/>
            </a:pPr>
            <a:endParaRPr lang="en-US" dirty="0">
              <a:solidFill>
                <a:schemeClr val="accent6"/>
              </a:solidFill>
            </a:endParaRPr>
          </a:p>
          <a:p>
            <a:pPr marL="114300" indent="0">
              <a:buNone/>
            </a:pPr>
            <a:r>
              <a:rPr lang="en-US" sz="4600" dirty="0" smtClean="0">
                <a:solidFill>
                  <a:schemeClr val="accent6"/>
                </a:solidFill>
                <a:latin typeface="Maiandra GD" panose="020E0502030308020204" pitchFamily="34" charset="0"/>
              </a:rPr>
              <a:t>Tap on your desk each time you hear the teacher provide an opportunity to respond:</a:t>
            </a:r>
            <a:endParaRPr lang="en-US" sz="4600" u="sng" dirty="0">
              <a:solidFill>
                <a:schemeClr val="accent6"/>
              </a:solidFill>
              <a:latin typeface="Maiandra GD" panose="020E0502030308020204" pitchFamily="34" charset="0"/>
            </a:endParaRPr>
          </a:p>
          <a:p>
            <a:pPr lvl="1"/>
            <a:endParaRPr lang="en-US" dirty="0"/>
          </a:p>
          <a:p>
            <a:pPr marL="411480" lvl="1" indent="0">
              <a:buNone/>
            </a:pPr>
            <a:r>
              <a:rPr lang="en-US" dirty="0" smtClean="0"/>
              <a:t>				</a:t>
            </a:r>
            <a:endParaRPr lang="en-US" dirty="0"/>
          </a:p>
        </p:txBody>
      </p:sp>
      <p:pic>
        <p:nvPicPr>
          <p:cNvPr id="10" name="response activity.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524000"/>
            <a:ext cx="6477000" cy="485775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262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 name="Title 1"/>
          <p:cNvSpPr>
            <a:spLocks noGrp="1"/>
          </p:cNvSpPr>
          <p:nvPr>
            <p:ph type="title"/>
          </p:nvPr>
        </p:nvSpPr>
        <p:spPr>
          <a:xfrm>
            <a:off x="304800" y="228600"/>
            <a:ext cx="7733489" cy="1143000"/>
          </a:xfrm>
        </p:spPr>
        <p:txBody>
          <a:bodyPr>
            <a:noAutofit/>
          </a:bodyPr>
          <a:lstStyle/>
          <a:p>
            <a:pPr algn="l"/>
            <a:r>
              <a:rPr lang="en-US" sz="4000" dirty="0" smtClean="0">
                <a:solidFill>
                  <a:schemeClr val="accent6"/>
                </a:solidFill>
                <a:latin typeface="Maiandra GD" panose="020E0502030308020204" pitchFamily="34" charset="0"/>
              </a:rPr>
              <a:t>Non-Verbal Response Strategies</a:t>
            </a:r>
            <a:endParaRPr lang="en-US" sz="4000" dirty="0">
              <a:solidFill>
                <a:schemeClr val="accent6"/>
              </a:solidFill>
              <a:latin typeface="Maiandra GD" panose="020E0502030308020204" pitchFamily="34" charset="0"/>
            </a:endParaRPr>
          </a:p>
        </p:txBody>
      </p:sp>
      <p:sp>
        <p:nvSpPr>
          <p:cNvPr id="214" name="Shape 214"/>
          <p:cNvSpPr txBox="1">
            <a:spLocks noGrp="1"/>
          </p:cNvSpPr>
          <p:nvPr>
            <p:ph idx="1"/>
          </p:nvPr>
        </p:nvSpPr>
        <p:spPr>
          <a:xfrm>
            <a:off x="70263" y="1600200"/>
            <a:ext cx="8153400" cy="3916363"/>
          </a:xfrm>
          <a:prstGeom prst="rect">
            <a:avLst/>
          </a:prstGeom>
          <a:noFill/>
          <a:ln>
            <a:noFill/>
          </a:ln>
        </p:spPr>
        <p:txBody>
          <a:bodyPr lIns="91425" tIns="45700" rIns="91425" bIns="45700" anchor="t" anchorCtr="0">
            <a:noAutofit/>
          </a:bodyPr>
          <a:lstStyle/>
          <a:p>
            <a:pPr marR="0" lvl="0" algn="l" rtl="0">
              <a:spcBef>
                <a:spcPts val="0"/>
              </a:spcBef>
              <a:buClr>
                <a:schemeClr val="accent6"/>
              </a:buClr>
              <a:buSzPct val="100000"/>
              <a:buFont typeface="Wingdings" panose="05000000000000000000" pitchFamily="2" charset="2"/>
              <a:buChar char="§"/>
            </a:pPr>
            <a:r>
              <a:rPr lang="en-US" b="1" i="0" u="none" strike="noStrike" cap="none" baseline="0" dirty="0">
                <a:solidFill>
                  <a:srgbClr val="1D2A53"/>
                </a:solidFill>
                <a:latin typeface="Maiandra GD" panose="020E0502030308020204" pitchFamily="34" charset="0"/>
                <a:ea typeface="Calibri"/>
                <a:sym typeface="Calibri"/>
              </a:rPr>
              <a:t>White Boards</a:t>
            </a:r>
            <a:r>
              <a:rPr lang="en-US" dirty="0">
                <a:solidFill>
                  <a:srgbClr val="1D2A53"/>
                </a:solidFill>
                <a:latin typeface="Maiandra GD" panose="020E0502030308020204" pitchFamily="34" charset="0"/>
                <a:ea typeface="Calibri"/>
                <a:sym typeface="Calibri"/>
              </a:rPr>
              <a:t>: </a:t>
            </a:r>
            <a:r>
              <a:rPr lang="en-US" b="0" i="0" u="none" strike="noStrike" cap="none" baseline="0" dirty="0">
                <a:solidFill>
                  <a:srgbClr val="1D2A53"/>
                </a:solidFill>
                <a:latin typeface="Maiandra GD" panose="020E0502030308020204" pitchFamily="34" charset="0"/>
                <a:ea typeface="Calibri"/>
                <a:sym typeface="Calibri"/>
              </a:rPr>
              <a:t>students have personal white board to write answers to teacher’s </a:t>
            </a:r>
            <a:r>
              <a:rPr lang="en-US" b="0" i="0" u="none" strike="noStrike" cap="none" baseline="0" dirty="0" smtClean="0">
                <a:solidFill>
                  <a:srgbClr val="1D2A53"/>
                </a:solidFill>
                <a:latin typeface="Maiandra GD" panose="020E0502030308020204" pitchFamily="34" charset="0"/>
                <a:ea typeface="Calibri"/>
                <a:sym typeface="Calibri"/>
              </a:rPr>
              <a:t>questions.</a:t>
            </a:r>
            <a:endParaRPr lang="en-US" b="0" i="0" u="none" strike="noStrike" cap="none" baseline="0" dirty="0">
              <a:solidFill>
                <a:srgbClr val="1D2A53"/>
              </a:solidFill>
              <a:latin typeface="Maiandra GD" panose="020E0502030308020204" pitchFamily="34" charset="0"/>
              <a:ea typeface="Calibri"/>
              <a:sym typeface="Calibri"/>
            </a:endParaRPr>
          </a:p>
          <a:p>
            <a:pPr marR="0" lvl="1" algn="l" rtl="0">
              <a:spcBef>
                <a:spcPts val="560"/>
              </a:spcBef>
              <a:buClr>
                <a:schemeClr val="accent6"/>
              </a:buClr>
              <a:buSzPct val="100000"/>
              <a:buFont typeface="Wingdings" panose="05000000000000000000" pitchFamily="2" charset="2"/>
              <a:buChar char="§"/>
            </a:pPr>
            <a:r>
              <a:rPr lang="en-US" sz="2400" b="0" i="0" u="none" strike="noStrike" cap="none" baseline="0" dirty="0" smtClean="0">
                <a:solidFill>
                  <a:srgbClr val="1D2A53"/>
                </a:solidFill>
                <a:latin typeface="Maiandra GD" panose="020E0502030308020204" pitchFamily="34" charset="0"/>
                <a:ea typeface="Calibri"/>
                <a:sym typeface="Calibri"/>
              </a:rPr>
              <a:t>When </a:t>
            </a:r>
            <a:r>
              <a:rPr lang="en-US" sz="2400" b="0" i="0" u="none" strike="noStrike" cap="none" baseline="0" dirty="0">
                <a:solidFill>
                  <a:srgbClr val="1D2A53"/>
                </a:solidFill>
                <a:latin typeface="Maiandra GD" panose="020E0502030308020204" pitchFamily="34" charset="0"/>
                <a:ea typeface="Calibri"/>
                <a:sym typeface="Calibri"/>
              </a:rPr>
              <a:t>cued, </a:t>
            </a:r>
            <a:r>
              <a:rPr lang="en-US" sz="2400" b="0" strike="noStrike" cap="none" baseline="0" dirty="0">
                <a:solidFill>
                  <a:srgbClr val="1D2A53"/>
                </a:solidFill>
                <a:latin typeface="Maiandra GD" panose="020E0502030308020204" pitchFamily="34" charset="0"/>
                <a:ea typeface="Calibri"/>
                <a:sym typeface="Calibri"/>
              </a:rPr>
              <a:t>hold up board </a:t>
            </a:r>
            <a:r>
              <a:rPr lang="en-US" sz="2400" b="0" i="0" u="none" strike="noStrike" cap="none" baseline="0" dirty="0">
                <a:solidFill>
                  <a:srgbClr val="1D2A53"/>
                </a:solidFill>
                <a:latin typeface="Maiandra GD" panose="020E0502030308020204" pitchFamily="34" charset="0"/>
                <a:ea typeface="Calibri"/>
                <a:sym typeface="Calibri"/>
              </a:rPr>
              <a:t>to display answers</a:t>
            </a:r>
            <a:r>
              <a:rPr lang="en-US" sz="2400" b="0" i="0" u="none" strike="noStrike" cap="none" baseline="0" dirty="0" smtClean="0">
                <a:solidFill>
                  <a:srgbClr val="1D2A53"/>
                </a:solidFill>
                <a:latin typeface="Maiandra GD" panose="020E0502030308020204" pitchFamily="34" charset="0"/>
                <a:ea typeface="Calibri"/>
                <a:sym typeface="Calibri"/>
              </a:rPr>
              <a:t>.</a:t>
            </a:r>
          </a:p>
          <a:p>
            <a:pPr marR="0" lvl="1" algn="l" rtl="0">
              <a:spcBef>
                <a:spcPts val="560"/>
              </a:spcBef>
              <a:buClr>
                <a:schemeClr val="accent6"/>
              </a:buClr>
              <a:buSzPct val="100000"/>
              <a:buFont typeface="Wingdings" panose="05000000000000000000" pitchFamily="2" charset="2"/>
              <a:buChar char="§"/>
            </a:pPr>
            <a:r>
              <a:rPr lang="en-US" sz="2400" dirty="0" smtClean="0">
                <a:solidFill>
                  <a:srgbClr val="1D2A53"/>
                </a:solidFill>
                <a:latin typeface="Maiandra GD" panose="020E0502030308020204" pitchFamily="34" charset="0"/>
                <a:ea typeface="Calibri"/>
                <a:sym typeface="Calibri"/>
              </a:rPr>
              <a:t>i.e. “When I say ‘flip it’, show me your  </a:t>
            </a:r>
          </a:p>
          <a:p>
            <a:pPr marL="342900" marR="0" lvl="1" indent="0" algn="l" rtl="0">
              <a:spcBef>
                <a:spcPts val="560"/>
              </a:spcBef>
              <a:buClr>
                <a:schemeClr val="accent6"/>
              </a:buClr>
              <a:buSzPct val="100000"/>
              <a:buNone/>
            </a:pPr>
            <a:r>
              <a:rPr lang="en-US" sz="2400" dirty="0" smtClean="0">
                <a:solidFill>
                  <a:srgbClr val="1D2A53"/>
                </a:solidFill>
                <a:latin typeface="Maiandra GD" panose="020E0502030308020204" pitchFamily="34" charset="0"/>
                <a:ea typeface="Calibri"/>
                <a:sym typeface="Calibri"/>
              </a:rPr>
              <a:t>          answer.”</a:t>
            </a:r>
          </a:p>
          <a:p>
            <a:pPr marR="0" lvl="1" algn="l" rtl="0">
              <a:spcBef>
                <a:spcPts val="560"/>
              </a:spcBef>
              <a:buClr>
                <a:schemeClr val="accent6"/>
              </a:buClr>
              <a:buSzPct val="100000"/>
              <a:buFont typeface="Wingdings" panose="05000000000000000000" pitchFamily="2" charset="2"/>
              <a:buChar char="§"/>
            </a:pPr>
            <a:r>
              <a:rPr lang="en-US" sz="2400" dirty="0" smtClean="0">
                <a:solidFill>
                  <a:srgbClr val="1D2A53"/>
                </a:solidFill>
                <a:latin typeface="Maiandra GD" panose="020E0502030308020204" pitchFamily="34" charset="0"/>
                <a:ea typeface="Calibri"/>
                <a:sym typeface="Calibri"/>
              </a:rPr>
              <a:t>i.e. “I will count down from 3, and then 			  show me your answer.”</a:t>
            </a:r>
            <a:endParaRPr lang="en-US" sz="2400" b="0" i="0" u="none" strike="noStrike" cap="none" baseline="0" dirty="0">
              <a:solidFill>
                <a:srgbClr val="1D2A53"/>
              </a:solidFill>
              <a:latin typeface="Maiandra GD" panose="020E0502030308020204" pitchFamily="34" charset="0"/>
              <a:ea typeface="Calibri"/>
              <a:sym typeface="Calibri"/>
            </a:endParaRPr>
          </a:p>
          <a:p>
            <a:pPr marL="342900" marR="0" lvl="0" indent="-139700" algn="l" rtl="0">
              <a:spcBef>
                <a:spcPts val="640"/>
              </a:spcBef>
              <a:buClr>
                <a:schemeClr val="dk1"/>
              </a:buClr>
              <a:buFont typeface="Arial"/>
              <a:buNone/>
            </a:pPr>
            <a:endParaRPr sz="3200" b="0" i="0" u="none" strike="noStrike" cap="none" baseline="0" dirty="0">
              <a:solidFill>
                <a:srgbClr val="1D2A53"/>
              </a:solidFill>
              <a:ea typeface="Calibri"/>
              <a:sym typeface="Calibri"/>
            </a:endParaRPr>
          </a:p>
        </p:txBody>
      </p:sp>
      <p:pic>
        <p:nvPicPr>
          <p:cNvPr id="4" name="Picture 3"/>
          <p:cNvPicPr>
            <a:picLocks noChangeAspect="1"/>
          </p:cNvPicPr>
          <p:nvPr/>
        </p:nvPicPr>
        <p:blipFill>
          <a:blip r:embed="rId3"/>
          <a:stretch>
            <a:fillRect/>
          </a:stretch>
        </p:blipFill>
        <p:spPr>
          <a:xfrm>
            <a:off x="4146963" y="6349604"/>
            <a:ext cx="4953000" cy="380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4572000" y="4267200"/>
            <a:ext cx="4191000" cy="2062739"/>
          </a:xfrm>
          <a:prstGeom prst="rect">
            <a:avLst/>
          </a:prstGeom>
        </p:spPr>
      </p:pic>
    </p:spTree>
    <p:extLst>
      <p:ext uri="{BB962C8B-B14F-4D97-AF65-F5344CB8AC3E}">
        <p14:creationId xmlns:p14="http://schemas.microsoft.com/office/powerpoint/2010/main" val="83851297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itle 1"/>
          <p:cNvSpPr>
            <a:spLocks noGrp="1"/>
          </p:cNvSpPr>
          <p:nvPr>
            <p:ph type="title"/>
          </p:nvPr>
        </p:nvSpPr>
        <p:spPr>
          <a:xfrm>
            <a:off x="228600" y="152400"/>
            <a:ext cx="7391400" cy="1143000"/>
          </a:xfrm>
        </p:spPr>
        <p:txBody>
          <a:bodyPr>
            <a:noAutofit/>
          </a:bodyPr>
          <a:lstStyle/>
          <a:p>
            <a:pPr algn="l"/>
            <a:r>
              <a:rPr lang="en-US" sz="4000" dirty="0" smtClean="0">
                <a:solidFill>
                  <a:schemeClr val="accent6"/>
                </a:solidFill>
                <a:latin typeface="Maiandra GD" panose="020E0502030308020204" pitchFamily="34" charset="0"/>
              </a:rPr>
              <a:t>Non-Verbal Response Strategies</a:t>
            </a:r>
            <a:endParaRPr lang="en-US" sz="4000" dirty="0">
              <a:solidFill>
                <a:schemeClr val="accent6"/>
              </a:solidFill>
              <a:latin typeface="Maiandra GD" panose="020E0502030308020204" pitchFamily="34" charset="0"/>
            </a:endParaRPr>
          </a:p>
        </p:txBody>
      </p:sp>
      <p:sp>
        <p:nvSpPr>
          <p:cNvPr id="220" name="Shape 220"/>
          <p:cNvSpPr txBox="1">
            <a:spLocks noGrp="1"/>
          </p:cNvSpPr>
          <p:nvPr>
            <p:ph idx="1"/>
          </p:nvPr>
        </p:nvSpPr>
        <p:spPr>
          <a:xfrm>
            <a:off x="457199" y="1600200"/>
            <a:ext cx="8314268" cy="4525963"/>
          </a:xfrm>
          <a:prstGeom prst="rect">
            <a:avLst/>
          </a:prstGeom>
          <a:noFill/>
          <a:ln>
            <a:noFill/>
          </a:ln>
        </p:spPr>
        <p:txBody>
          <a:bodyPr lIns="91425" tIns="45700" rIns="91425" bIns="45700" anchor="t" anchorCtr="0">
            <a:noAutofit/>
          </a:bodyPr>
          <a:lstStyle/>
          <a:p>
            <a:pPr marR="0" lvl="0" algn="l" rtl="0">
              <a:spcBef>
                <a:spcPts val="0"/>
              </a:spcBef>
              <a:buClr>
                <a:schemeClr val="accent6"/>
              </a:buClr>
              <a:buSzPct val="100000"/>
            </a:pPr>
            <a:r>
              <a:rPr lang="en-US" sz="2800" b="1" i="0" u="none" strike="noStrike" cap="none" baseline="0" dirty="0">
                <a:solidFill>
                  <a:srgbClr val="1D2A53"/>
                </a:solidFill>
                <a:latin typeface="Maiandra GD" panose="020E0502030308020204" pitchFamily="34" charset="0"/>
                <a:ea typeface="Calibri"/>
                <a:sym typeface="Calibri"/>
              </a:rPr>
              <a:t>Response Cards</a:t>
            </a:r>
            <a:r>
              <a:rPr lang="en-US" sz="2800" dirty="0">
                <a:solidFill>
                  <a:srgbClr val="1D2A53"/>
                </a:solidFill>
                <a:latin typeface="Maiandra GD" panose="020E0502030308020204" pitchFamily="34" charset="0"/>
                <a:ea typeface="Calibri"/>
                <a:sym typeface="Calibri"/>
              </a:rPr>
              <a:t>: </a:t>
            </a:r>
            <a:r>
              <a:rPr lang="en-US" sz="2800" b="0" i="0" u="none" strike="noStrike" cap="none" baseline="0" dirty="0">
                <a:solidFill>
                  <a:srgbClr val="1D2A53"/>
                </a:solidFill>
                <a:latin typeface="Maiandra GD" panose="020E0502030308020204" pitchFamily="34" charset="0"/>
                <a:ea typeface="Calibri"/>
                <a:sym typeface="Calibri"/>
              </a:rPr>
              <a:t>pre-printed cards that have </a:t>
            </a:r>
            <a:r>
              <a:rPr lang="en-US" sz="2800" dirty="0" smtClean="0">
                <a:solidFill>
                  <a:srgbClr val="1D2A53"/>
                </a:solidFill>
                <a:latin typeface="Maiandra GD" panose="020E0502030308020204" pitchFamily="34" charset="0"/>
                <a:ea typeface="Calibri"/>
                <a:sym typeface="Calibri"/>
              </a:rPr>
              <a:t>words </a:t>
            </a:r>
            <a:r>
              <a:rPr lang="en-US" sz="2800" b="0" i="0" u="none" strike="noStrike" cap="none" baseline="0" dirty="0" smtClean="0">
                <a:solidFill>
                  <a:srgbClr val="1D2A53"/>
                </a:solidFill>
                <a:latin typeface="Maiandra GD" panose="020E0502030308020204" pitchFamily="34" charset="0"/>
                <a:ea typeface="Calibri"/>
                <a:sym typeface="Calibri"/>
              </a:rPr>
              <a:t>on both sides.</a:t>
            </a:r>
            <a:endParaRPr lang="en-US" sz="2800" b="0" i="0" u="none" strike="noStrike" cap="none" baseline="0" dirty="0">
              <a:solidFill>
                <a:srgbClr val="1D2A53"/>
              </a:solidFill>
              <a:latin typeface="Maiandra GD" panose="020E0502030308020204" pitchFamily="34" charset="0"/>
              <a:ea typeface="Calibri"/>
              <a:sym typeface="Calibri"/>
            </a:endParaRPr>
          </a:p>
          <a:p>
            <a:pPr marR="0" lvl="1" algn="l" rtl="0">
              <a:spcBef>
                <a:spcPts val="560"/>
              </a:spcBef>
              <a:buClr>
                <a:schemeClr val="accent6"/>
              </a:buClr>
              <a:buSzPct val="100000"/>
            </a:pPr>
            <a:r>
              <a:rPr lang="en-US" sz="2800" b="0" strike="noStrike" cap="none" baseline="0" dirty="0" smtClean="0">
                <a:solidFill>
                  <a:srgbClr val="1D2A53"/>
                </a:solidFill>
                <a:latin typeface="Maiandra GD" panose="020E0502030308020204" pitchFamily="34" charset="0"/>
                <a:ea typeface="Calibri"/>
                <a:sym typeface="Calibri"/>
              </a:rPr>
              <a:t> Yes</a:t>
            </a:r>
            <a:r>
              <a:rPr lang="en-US" sz="2800" b="0" strike="noStrike" cap="none" baseline="0" dirty="0">
                <a:solidFill>
                  <a:srgbClr val="1D2A53"/>
                </a:solidFill>
                <a:latin typeface="Maiandra GD" panose="020E0502030308020204" pitchFamily="34" charset="0"/>
                <a:ea typeface="Calibri"/>
                <a:sym typeface="Calibri"/>
              </a:rPr>
              <a:t>/</a:t>
            </a:r>
            <a:r>
              <a:rPr lang="en-US" sz="2800" b="0" strike="noStrike" cap="none" baseline="0" dirty="0" smtClean="0">
                <a:solidFill>
                  <a:srgbClr val="1D2A53"/>
                </a:solidFill>
                <a:latin typeface="Maiandra GD" panose="020E0502030308020204" pitchFamily="34" charset="0"/>
                <a:ea typeface="Calibri"/>
                <a:sym typeface="Calibri"/>
              </a:rPr>
              <a:t>No</a:t>
            </a:r>
          </a:p>
          <a:p>
            <a:pPr marR="0" lvl="1" algn="l" rtl="0">
              <a:spcBef>
                <a:spcPts val="560"/>
              </a:spcBef>
              <a:buClr>
                <a:schemeClr val="accent6"/>
              </a:buClr>
              <a:buSzPct val="100000"/>
            </a:pPr>
            <a:r>
              <a:rPr lang="en-US" sz="2800" b="0" strike="noStrike" cap="none" baseline="0" dirty="0" smtClean="0">
                <a:solidFill>
                  <a:srgbClr val="1D2A53"/>
                </a:solidFill>
                <a:latin typeface="Maiandra GD" panose="020E0502030308020204" pitchFamily="34" charset="0"/>
                <a:ea typeface="Calibri"/>
                <a:sym typeface="Calibri"/>
              </a:rPr>
              <a:t> </a:t>
            </a:r>
            <a:r>
              <a:rPr lang="en-US" sz="2800" b="0" strike="noStrike" cap="none" baseline="0" dirty="0">
                <a:solidFill>
                  <a:srgbClr val="1D2A53"/>
                </a:solidFill>
                <a:latin typeface="Maiandra GD" panose="020E0502030308020204" pitchFamily="34" charset="0"/>
                <a:ea typeface="Calibri"/>
                <a:sym typeface="Calibri"/>
              </a:rPr>
              <a:t>True/</a:t>
            </a:r>
            <a:r>
              <a:rPr lang="en-US" sz="2800" b="0" strike="noStrike" cap="none" baseline="0" dirty="0" smtClean="0">
                <a:solidFill>
                  <a:srgbClr val="1D2A53"/>
                </a:solidFill>
                <a:latin typeface="Maiandra GD" panose="020E0502030308020204" pitchFamily="34" charset="0"/>
                <a:ea typeface="Calibri"/>
                <a:sym typeface="Calibri"/>
              </a:rPr>
              <a:t>False</a:t>
            </a:r>
          </a:p>
          <a:p>
            <a:pPr marR="0" lvl="1" algn="l" rtl="0">
              <a:spcBef>
                <a:spcPts val="560"/>
              </a:spcBef>
              <a:buClr>
                <a:schemeClr val="accent6"/>
              </a:buClr>
              <a:buSzPct val="100000"/>
            </a:pPr>
            <a:r>
              <a:rPr lang="en-US" sz="2800" b="0" strike="noStrike" cap="none" baseline="0" dirty="0" smtClean="0">
                <a:solidFill>
                  <a:srgbClr val="1D2A53"/>
                </a:solidFill>
                <a:latin typeface="Maiandra GD" panose="020E0502030308020204" pitchFamily="34" charset="0"/>
                <a:ea typeface="Calibri"/>
                <a:sym typeface="Calibri"/>
              </a:rPr>
              <a:t> </a:t>
            </a:r>
            <a:r>
              <a:rPr lang="en-US" sz="2800" b="0" strike="noStrike" cap="none" baseline="0" dirty="0">
                <a:solidFill>
                  <a:srgbClr val="1D2A53"/>
                </a:solidFill>
                <a:latin typeface="Maiandra GD" panose="020E0502030308020204" pitchFamily="34" charset="0"/>
                <a:ea typeface="Calibri"/>
                <a:sym typeface="Calibri"/>
              </a:rPr>
              <a:t>Odd/Even</a:t>
            </a:r>
            <a:r>
              <a:rPr lang="en-US" sz="2800" b="0" i="1" strike="noStrike" cap="none" baseline="0" dirty="0">
                <a:solidFill>
                  <a:srgbClr val="1D2A53"/>
                </a:solidFill>
                <a:latin typeface="Maiandra GD" panose="020E0502030308020204" pitchFamily="34" charset="0"/>
                <a:ea typeface="Calibri"/>
                <a:sym typeface="Calibri"/>
              </a:rPr>
              <a:t> </a:t>
            </a:r>
          </a:p>
          <a:p>
            <a:pPr marR="0" lvl="1" algn="l" rtl="0">
              <a:spcBef>
                <a:spcPts val="560"/>
              </a:spcBef>
              <a:buClr>
                <a:schemeClr val="accent6"/>
              </a:buClr>
              <a:buSzPct val="100000"/>
            </a:pPr>
            <a:r>
              <a:rPr lang="en-US" sz="2800" b="0" i="0" u="none" strike="noStrike" cap="none" baseline="0" dirty="0" smtClean="0">
                <a:solidFill>
                  <a:srgbClr val="1D2A53"/>
                </a:solidFill>
                <a:latin typeface="Maiandra GD" panose="020E0502030308020204" pitchFamily="34" charset="0"/>
                <a:ea typeface="Calibri"/>
                <a:sym typeface="Calibri"/>
              </a:rPr>
              <a:t> </a:t>
            </a:r>
            <a:r>
              <a:rPr lang="en-US" sz="2800" dirty="0" smtClean="0">
                <a:solidFill>
                  <a:srgbClr val="1D2A53"/>
                </a:solidFill>
                <a:latin typeface="Maiandra GD" panose="020E0502030308020204" pitchFamily="34" charset="0"/>
                <a:ea typeface="Calibri"/>
                <a:sym typeface="Calibri"/>
              </a:rPr>
              <a:t>Card </a:t>
            </a:r>
            <a:r>
              <a:rPr lang="en-US" sz="2800" dirty="0">
                <a:solidFill>
                  <a:srgbClr val="1D2A53"/>
                </a:solidFill>
                <a:latin typeface="Maiandra GD" panose="020E0502030308020204" pitchFamily="34" charset="0"/>
                <a:ea typeface="Calibri"/>
                <a:sym typeface="Calibri"/>
              </a:rPr>
              <a:t>s</a:t>
            </a:r>
            <a:r>
              <a:rPr lang="en-US" sz="2800" b="0" i="0" u="none" strike="noStrike" cap="none" baseline="0" dirty="0" smtClean="0">
                <a:solidFill>
                  <a:srgbClr val="1D2A53"/>
                </a:solidFill>
                <a:latin typeface="Maiandra GD" panose="020E0502030308020204" pitchFamily="34" charset="0"/>
                <a:ea typeface="Calibri"/>
                <a:sym typeface="Calibri"/>
              </a:rPr>
              <a:t>et </a:t>
            </a:r>
            <a:r>
              <a:rPr lang="en-US" sz="2800" b="0" i="0" u="none" strike="noStrike" cap="none" baseline="0" dirty="0">
                <a:solidFill>
                  <a:srgbClr val="1D2A53"/>
                </a:solidFill>
                <a:latin typeface="Maiandra GD" panose="020E0502030308020204" pitchFamily="34" charset="0"/>
                <a:ea typeface="Calibri"/>
                <a:sym typeface="Calibri"/>
              </a:rPr>
              <a:t>of few choices </a:t>
            </a:r>
            <a:endParaRPr lang="en-US" sz="2800" b="0" i="0" u="none" strike="noStrike" cap="none" baseline="0" dirty="0" smtClean="0">
              <a:solidFill>
                <a:srgbClr val="1D2A53"/>
              </a:solidFill>
              <a:latin typeface="Maiandra GD" panose="020E0502030308020204" pitchFamily="34" charset="0"/>
              <a:ea typeface="Calibri"/>
              <a:sym typeface="Calibri"/>
            </a:endParaRPr>
          </a:p>
          <a:p>
            <a:pPr lvl="2">
              <a:spcBef>
                <a:spcPts val="560"/>
              </a:spcBef>
              <a:buClr>
                <a:schemeClr val="accent6"/>
              </a:buClr>
              <a:buSzPct val="100000"/>
            </a:pPr>
            <a:r>
              <a:rPr lang="en-US" sz="2500" dirty="0" smtClean="0">
                <a:solidFill>
                  <a:srgbClr val="1D2A53"/>
                </a:solidFill>
                <a:latin typeface="Maiandra GD" panose="020E0502030308020204" pitchFamily="34" charset="0"/>
                <a:ea typeface="Calibri"/>
                <a:sym typeface="Calibri"/>
              </a:rPr>
              <a:t>i.e.</a:t>
            </a:r>
            <a:r>
              <a:rPr lang="en-US" sz="2500" dirty="0">
                <a:solidFill>
                  <a:srgbClr val="1D2A53"/>
                </a:solidFill>
                <a:latin typeface="Maiandra GD" panose="020E0502030308020204" pitchFamily="34" charset="0"/>
                <a:ea typeface="Calibri"/>
                <a:sym typeface="Calibri"/>
              </a:rPr>
              <a:t> </a:t>
            </a:r>
            <a:r>
              <a:rPr lang="en-US" sz="2500" b="0" u="none" strike="noStrike" cap="none" baseline="0" dirty="0" smtClean="0">
                <a:solidFill>
                  <a:srgbClr val="1D2A53"/>
                </a:solidFill>
                <a:latin typeface="Maiandra GD" panose="020E0502030308020204" pitchFamily="34" charset="0"/>
                <a:ea typeface="Calibri"/>
                <a:sym typeface="Calibri"/>
              </a:rPr>
              <a:t>noun</a:t>
            </a:r>
            <a:r>
              <a:rPr lang="en-US" sz="2500" b="0" u="none" strike="noStrike" cap="none" baseline="0" dirty="0">
                <a:solidFill>
                  <a:srgbClr val="1D2A53"/>
                </a:solidFill>
                <a:latin typeface="Maiandra GD" panose="020E0502030308020204" pitchFamily="34" charset="0"/>
                <a:ea typeface="Calibri"/>
                <a:sym typeface="Calibri"/>
              </a:rPr>
              <a:t>, </a:t>
            </a:r>
            <a:r>
              <a:rPr lang="en-US" sz="2500" b="0" u="none" strike="noStrike" cap="none" baseline="0" dirty="0" smtClean="0">
                <a:solidFill>
                  <a:srgbClr val="1D2A53"/>
                </a:solidFill>
                <a:latin typeface="Maiandra GD" panose="020E0502030308020204" pitchFamily="34" charset="0"/>
                <a:ea typeface="Calibri"/>
                <a:sym typeface="Calibri"/>
              </a:rPr>
              <a:t>pronoun,</a:t>
            </a:r>
            <a:r>
              <a:rPr lang="en-US" sz="2500" b="0" u="none" strike="noStrike" cap="none" dirty="0" smtClean="0">
                <a:solidFill>
                  <a:srgbClr val="1D2A53"/>
                </a:solidFill>
                <a:latin typeface="Maiandra GD" panose="020E0502030308020204" pitchFamily="34" charset="0"/>
                <a:ea typeface="Calibri"/>
                <a:sym typeface="Calibri"/>
              </a:rPr>
              <a:t> </a:t>
            </a:r>
            <a:r>
              <a:rPr lang="en-US" sz="2500" b="0" u="none" strike="noStrike" cap="none" baseline="0" dirty="0" smtClean="0">
                <a:solidFill>
                  <a:srgbClr val="1D2A53"/>
                </a:solidFill>
                <a:latin typeface="Maiandra GD" panose="020E0502030308020204" pitchFamily="34" charset="0"/>
                <a:ea typeface="Calibri"/>
                <a:sym typeface="Calibri"/>
              </a:rPr>
              <a:t>verb, adverb </a:t>
            </a:r>
          </a:p>
          <a:p>
            <a:pPr lvl="2">
              <a:spcBef>
                <a:spcPts val="560"/>
              </a:spcBef>
              <a:buClr>
                <a:schemeClr val="accent6"/>
              </a:buClr>
              <a:buSzPct val="100000"/>
            </a:pPr>
            <a:r>
              <a:rPr lang="en-US" sz="2500" dirty="0" smtClean="0">
                <a:solidFill>
                  <a:srgbClr val="1D2A53"/>
                </a:solidFill>
                <a:latin typeface="Maiandra GD" panose="020E0502030308020204" pitchFamily="34" charset="0"/>
                <a:ea typeface="Calibri"/>
                <a:sym typeface="Calibri"/>
              </a:rPr>
              <a:t>i.e. addition, subtraction, multiplication, division</a:t>
            </a:r>
          </a:p>
          <a:p>
            <a:pPr lvl="2">
              <a:spcBef>
                <a:spcPts val="560"/>
              </a:spcBef>
              <a:buClr>
                <a:schemeClr val="accent6"/>
              </a:buClr>
              <a:buSzPct val="100000"/>
            </a:pPr>
            <a:r>
              <a:rPr lang="en-US" sz="2500" b="0" u="none" strike="noStrike" cap="none" baseline="0" dirty="0" smtClean="0">
                <a:solidFill>
                  <a:srgbClr val="1D2A53"/>
                </a:solidFill>
                <a:latin typeface="Maiandra GD" panose="020E0502030308020204" pitchFamily="34" charset="0"/>
                <a:ea typeface="Calibri"/>
                <a:sym typeface="Calibri"/>
              </a:rPr>
              <a:t>i.e. </a:t>
            </a:r>
            <a:r>
              <a:rPr lang="en-US" sz="2500" dirty="0" smtClean="0">
                <a:solidFill>
                  <a:srgbClr val="1D2A53"/>
                </a:solidFill>
                <a:latin typeface="Maiandra GD" panose="020E0502030308020204" pitchFamily="34" charset="0"/>
                <a:ea typeface="Calibri"/>
                <a:sym typeface="Calibri"/>
              </a:rPr>
              <a:t>setting, rising action, falling action, conclusion</a:t>
            </a:r>
            <a:endParaRPr lang="en-US" sz="2500" b="0" u="none" strike="noStrike" cap="none" baseline="0" dirty="0">
              <a:solidFill>
                <a:srgbClr val="1D2A53"/>
              </a:solidFill>
              <a:latin typeface="Maiandra GD" panose="020E0502030308020204" pitchFamily="34" charset="0"/>
              <a:ea typeface="Calibri"/>
              <a:sym typeface="Calibri"/>
            </a:endParaRPr>
          </a:p>
        </p:txBody>
      </p:sp>
      <p:pic>
        <p:nvPicPr>
          <p:cNvPr id="3" name="Picture 2" descr="votec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208552"/>
            <a:ext cx="2759383" cy="1676400"/>
          </a:xfrm>
          <a:prstGeom prst="rect">
            <a:avLst/>
          </a:prstGeom>
          <a:ln w="28575" cmpd="sng">
            <a:solidFill>
              <a:srgbClr val="1D2A53"/>
            </a:solidFill>
          </a:ln>
        </p:spPr>
      </p:pic>
      <p:pic>
        <p:nvPicPr>
          <p:cNvPr id="5" name="Picture 4"/>
          <p:cNvPicPr>
            <a:picLocks noChangeAspect="1"/>
          </p:cNvPicPr>
          <p:nvPr/>
        </p:nvPicPr>
        <p:blipFill>
          <a:blip r:embed="rId4"/>
          <a:stretch>
            <a:fillRect/>
          </a:stretch>
        </p:blipFill>
        <p:spPr>
          <a:xfrm>
            <a:off x="3612126" y="6324600"/>
            <a:ext cx="5531874" cy="533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41303"/>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8" y="386461"/>
            <a:ext cx="9067800" cy="1252728"/>
          </a:xfrm>
        </p:spPr>
        <p:txBody>
          <a:bodyPr>
            <a:noAutofit/>
          </a:bodyPr>
          <a:lstStyle/>
          <a:p>
            <a:pPr algn="l"/>
            <a:r>
              <a:rPr lang="en-US" sz="4000" dirty="0" smtClean="0">
                <a:solidFill>
                  <a:schemeClr val="accent6"/>
                </a:solidFill>
                <a:latin typeface="Maiandra GD" panose="020E0502030308020204" pitchFamily="34" charset="0"/>
              </a:rPr>
              <a:t>Non-Verbal Response Strategies </a:t>
            </a:r>
            <a:br>
              <a:rPr lang="en-US" sz="4000" dirty="0" smtClean="0">
                <a:solidFill>
                  <a:schemeClr val="accent6"/>
                </a:solidFill>
                <a:latin typeface="Maiandra GD" panose="020E0502030308020204" pitchFamily="34" charset="0"/>
              </a:rPr>
            </a:br>
            <a:endParaRPr lang="en-US" sz="40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304800" y="1752600"/>
            <a:ext cx="6781800" cy="4625975"/>
          </a:xfrm>
        </p:spPr>
        <p:txBody>
          <a:bodyPr>
            <a:normAutofit/>
          </a:bodyPr>
          <a:lstStyle/>
          <a:p>
            <a:pPr marL="89297" indent="0">
              <a:buClr>
                <a:schemeClr val="accent6"/>
              </a:buClr>
              <a:buNone/>
            </a:pPr>
            <a:r>
              <a:rPr lang="en-US" dirty="0" smtClean="0">
                <a:latin typeface="Maiandra GD" panose="020E0502030308020204" pitchFamily="34" charset="0"/>
              </a:rPr>
              <a:t>Use student cell phones in a positive way:</a:t>
            </a:r>
          </a:p>
          <a:p>
            <a:pPr marL="89297" indent="0">
              <a:buClr>
                <a:schemeClr val="accent6"/>
              </a:buClr>
              <a:buNone/>
            </a:pPr>
            <a:endParaRPr lang="en-US" dirty="0" smtClean="0">
              <a:latin typeface="Maiandra GD" panose="020E0502030308020204" pitchFamily="34" charset="0"/>
            </a:endParaRPr>
          </a:p>
          <a:p>
            <a:pPr>
              <a:buClr>
                <a:schemeClr val="accent6"/>
              </a:buClr>
              <a:buFont typeface="Wingdings" panose="05000000000000000000" pitchFamily="2" charset="2"/>
              <a:buChar char="§"/>
            </a:pPr>
            <a:r>
              <a:rPr lang="en-US" dirty="0" smtClean="0">
                <a:latin typeface="Maiandra GD" panose="020E0502030308020204" pitchFamily="34" charset="0"/>
              </a:rPr>
              <a:t>Two outstanding free resources that can transform student cell phones and smartphones into handheld classroom response systems:</a:t>
            </a:r>
          </a:p>
          <a:p>
            <a:pPr lvl="5">
              <a:buFont typeface="Wingdings" panose="05000000000000000000" pitchFamily="2" charset="2"/>
              <a:buChar char="§"/>
            </a:pPr>
            <a:r>
              <a:rPr lang="en-US" sz="2800" dirty="0" smtClean="0">
                <a:solidFill>
                  <a:srgbClr val="DD8047"/>
                </a:solidFill>
                <a:latin typeface="Maiandra GD" panose="020E0502030308020204" pitchFamily="34" charset="0"/>
              </a:rPr>
              <a:t>Poll Everywhere </a:t>
            </a:r>
            <a:endParaRPr lang="en-US" sz="2800" dirty="0">
              <a:latin typeface="Maiandra GD" panose="020E0502030308020204" pitchFamily="34" charset="0"/>
            </a:endParaRPr>
          </a:p>
          <a:p>
            <a:pPr lvl="5">
              <a:buFont typeface="Wingdings" panose="05000000000000000000" pitchFamily="2" charset="2"/>
              <a:buChar char="§"/>
            </a:pPr>
            <a:r>
              <a:rPr lang="en-US" sz="2800" dirty="0" smtClean="0">
                <a:latin typeface="Maiandra GD" panose="020E0502030308020204" pitchFamily="34" charset="0"/>
              </a:rPr>
              <a:t> </a:t>
            </a:r>
            <a:r>
              <a:rPr lang="en-US" sz="2800" dirty="0" err="1" smtClean="0">
                <a:solidFill>
                  <a:srgbClr val="DD8047"/>
                </a:solidFill>
                <a:latin typeface="Maiandra GD" panose="020E0502030308020204" pitchFamily="34" charset="0"/>
              </a:rPr>
              <a:t>Socrative</a:t>
            </a:r>
            <a:r>
              <a:rPr lang="en-US" sz="2800" dirty="0" smtClean="0">
                <a:latin typeface="Maiandra GD" panose="020E0502030308020204" pitchFamily="34" charset="0"/>
              </a:rPr>
              <a:t>     </a:t>
            </a:r>
          </a:p>
          <a:p>
            <a:pPr marL="342900" lvl="1" indent="0">
              <a:buClr>
                <a:schemeClr val="accent6"/>
              </a:buClr>
              <a:buNone/>
            </a:pPr>
            <a:r>
              <a:rPr lang="en-US" dirty="0" smtClean="0">
                <a:solidFill>
                  <a:srgbClr val="1D2A53"/>
                </a:solidFill>
                <a:latin typeface="Maiandra GD" panose="020E0502030308020204" pitchFamily="34" charset="0"/>
                <a:ea typeface="Calibri"/>
                <a:sym typeface="Calibri"/>
              </a:rPr>
              <a:t>~Information </a:t>
            </a:r>
            <a:r>
              <a:rPr lang="en-US" dirty="0">
                <a:solidFill>
                  <a:srgbClr val="1D2A53"/>
                </a:solidFill>
                <a:latin typeface="Maiandra GD" panose="020E0502030308020204" pitchFamily="34" charset="0"/>
                <a:ea typeface="Calibri"/>
                <a:sym typeface="Calibri"/>
              </a:rPr>
              <a:t>taken from teachinghistory.org: Cell </a:t>
            </a:r>
            <a:r>
              <a:rPr lang="en-US" dirty="0" smtClean="0">
                <a:solidFill>
                  <a:srgbClr val="1D2A53"/>
                </a:solidFill>
                <a:latin typeface="Maiandra GD" panose="020E0502030308020204" pitchFamily="34" charset="0"/>
                <a:ea typeface="Calibri"/>
                <a:sym typeface="Calibri"/>
              </a:rPr>
              <a:t>	Phones </a:t>
            </a:r>
            <a:r>
              <a:rPr lang="en-US" dirty="0">
                <a:solidFill>
                  <a:srgbClr val="1D2A53"/>
                </a:solidFill>
                <a:latin typeface="Maiandra GD" panose="020E0502030308020204" pitchFamily="34" charset="0"/>
                <a:ea typeface="Calibri"/>
                <a:sym typeface="Calibri"/>
              </a:rPr>
              <a:t>as Classroom Tools</a:t>
            </a:r>
            <a:endParaRPr lang="en-US" dirty="0">
              <a:solidFill>
                <a:schemeClr val="dk1"/>
              </a:solidFill>
              <a:latin typeface="Maiandra GD" panose="020E0502030308020204" pitchFamily="34" charset="0"/>
              <a:ea typeface="Calibri"/>
              <a:sym typeface="Calibri"/>
            </a:endParaRPr>
          </a:p>
          <a:p>
            <a:pPr>
              <a:buClr>
                <a:schemeClr val="accent6"/>
              </a:buClr>
            </a:pPr>
            <a:endParaRPr lang="en-US" dirty="0" smtClean="0"/>
          </a:p>
        </p:txBody>
      </p:sp>
      <p:pic>
        <p:nvPicPr>
          <p:cNvPr id="5" name="Picture 4" descr="IMG_006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133600"/>
            <a:ext cx="1841500" cy="3505200"/>
          </a:xfrm>
          <a:prstGeom prst="rect">
            <a:avLst/>
          </a:prstGeom>
          <a:ln w="28575" cmpd="sng">
            <a:solidFill>
              <a:srgbClr val="1D2A53"/>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76" y="6061862"/>
            <a:ext cx="1317523" cy="66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489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p:cNvSpPr>
            <a:spLocks noGrp="1"/>
          </p:cNvSpPr>
          <p:nvPr>
            <p:ph type="title"/>
          </p:nvPr>
        </p:nvSpPr>
        <p:spPr>
          <a:xfrm>
            <a:off x="425245" y="152400"/>
            <a:ext cx="7575755" cy="1143000"/>
          </a:xfrm>
        </p:spPr>
        <p:txBody>
          <a:bodyPr>
            <a:noAutofit/>
          </a:bodyPr>
          <a:lstStyle/>
          <a:p>
            <a:r>
              <a:rPr lang="en-US" sz="4000" dirty="0" smtClean="0">
                <a:solidFill>
                  <a:schemeClr val="accent6"/>
                </a:solidFill>
                <a:latin typeface="Maiandra GD" panose="020E0502030308020204" pitchFamily="34" charset="0"/>
              </a:rPr>
              <a:t>Non-Verbal Response Strategies</a:t>
            </a:r>
            <a:endParaRPr lang="en-US" sz="4000" dirty="0">
              <a:solidFill>
                <a:schemeClr val="accent6"/>
              </a:solidFill>
              <a:latin typeface="Maiandra GD" panose="020E0502030308020204" pitchFamily="34" charset="0"/>
            </a:endParaRPr>
          </a:p>
        </p:txBody>
      </p:sp>
      <p:sp>
        <p:nvSpPr>
          <p:cNvPr id="245" name="Shape 245"/>
          <p:cNvSpPr txBox="1">
            <a:spLocks noGrp="1"/>
          </p:cNvSpPr>
          <p:nvPr>
            <p:ph idx="1"/>
          </p:nvPr>
        </p:nvSpPr>
        <p:spPr>
          <a:xfrm>
            <a:off x="228600" y="1676400"/>
            <a:ext cx="8229600" cy="4625975"/>
          </a:xfrm>
          <a:prstGeom prst="rect">
            <a:avLst/>
          </a:prstGeom>
          <a:noFill/>
          <a:ln>
            <a:noFill/>
          </a:ln>
        </p:spPr>
        <p:txBody>
          <a:bodyPr lIns="91425" tIns="45700" rIns="91425" bIns="45700" anchor="t" anchorCtr="0">
            <a:noAutofit/>
          </a:bodyPr>
          <a:lstStyle/>
          <a:p>
            <a:pPr marR="0" lvl="0" algn="l" rtl="0">
              <a:spcBef>
                <a:spcPts val="0"/>
              </a:spcBef>
              <a:buClr>
                <a:schemeClr val="accent6"/>
              </a:buClr>
              <a:buSzPct val="100000"/>
              <a:buFont typeface="Wingdings" panose="05000000000000000000" pitchFamily="2" charset="2"/>
              <a:buChar char="§"/>
            </a:pPr>
            <a:r>
              <a:rPr lang="en-US" sz="3600" b="1" i="0" u="none" strike="noStrike" cap="none" baseline="0" dirty="0">
                <a:latin typeface="Maiandra GD" panose="020E0502030308020204" pitchFamily="34" charset="0"/>
                <a:ea typeface="Calibri"/>
                <a:sym typeface="Calibri"/>
              </a:rPr>
              <a:t>Signaling or Movement </a:t>
            </a:r>
            <a:r>
              <a:rPr lang="en-US" sz="3600" b="1" i="0" u="none" strike="noStrike" cap="none" baseline="0" dirty="0" smtClean="0">
                <a:latin typeface="Maiandra GD" panose="020E0502030308020204" pitchFamily="34" charset="0"/>
                <a:ea typeface="Calibri"/>
                <a:sym typeface="Calibri"/>
              </a:rPr>
              <a:t>Activities:</a:t>
            </a:r>
            <a:endParaRPr lang="en-US" sz="3600" b="1" i="0" u="none" strike="noStrike" cap="none" baseline="0" dirty="0">
              <a:latin typeface="Maiandra GD" panose="020E0502030308020204" pitchFamily="34" charset="0"/>
              <a:ea typeface="Calibri"/>
              <a:sym typeface="Calibri"/>
            </a:endParaRPr>
          </a:p>
          <a:p>
            <a:pPr marR="0" lvl="1" algn="l" rtl="0">
              <a:spcBef>
                <a:spcPts val="560"/>
              </a:spcBef>
              <a:buClr>
                <a:schemeClr val="accent6"/>
              </a:buClr>
              <a:buSzPct val="100000"/>
              <a:buFont typeface="Wingdings" panose="05000000000000000000" pitchFamily="2" charset="2"/>
              <a:buChar char="§"/>
            </a:pPr>
            <a:r>
              <a:rPr lang="en-US" sz="2800" b="0" i="0" u="none" strike="noStrike" cap="none" baseline="0" dirty="0">
                <a:latin typeface="Maiandra GD" panose="020E0502030308020204" pitchFamily="34" charset="0"/>
                <a:ea typeface="Calibri"/>
                <a:sym typeface="Calibri"/>
              </a:rPr>
              <a:t>Thumbs up/thumbs </a:t>
            </a:r>
            <a:r>
              <a:rPr lang="en-US" sz="2800" b="0" i="0" u="none" strike="noStrike" cap="none" baseline="0" dirty="0" smtClean="0">
                <a:latin typeface="Maiandra GD" panose="020E0502030308020204" pitchFamily="34" charset="0"/>
                <a:ea typeface="Calibri"/>
                <a:sym typeface="Calibri"/>
              </a:rPr>
              <a:t>down</a:t>
            </a:r>
          </a:p>
          <a:p>
            <a:pPr marR="0" lvl="1" algn="l" rtl="0">
              <a:spcBef>
                <a:spcPts val="560"/>
              </a:spcBef>
              <a:buClr>
                <a:schemeClr val="accent6"/>
              </a:buClr>
              <a:buSzPct val="100000"/>
              <a:buFont typeface="Wingdings" panose="05000000000000000000" pitchFamily="2" charset="2"/>
              <a:buChar char="§"/>
            </a:pPr>
            <a:r>
              <a:rPr lang="en-US" sz="2800" dirty="0" smtClean="0">
                <a:latin typeface="Maiandra GD" panose="020E0502030308020204" pitchFamily="34" charset="0"/>
                <a:ea typeface="Calibri"/>
                <a:sym typeface="Calibri"/>
              </a:rPr>
              <a:t>S</a:t>
            </a:r>
            <a:r>
              <a:rPr lang="en-US" sz="2800" b="0" i="0" u="none" strike="noStrike" cap="none" baseline="0" dirty="0" smtClean="0">
                <a:latin typeface="Maiandra GD" panose="020E0502030308020204" pitchFamily="34" charset="0"/>
                <a:ea typeface="Calibri"/>
                <a:sym typeface="Calibri"/>
              </a:rPr>
              <a:t>tand </a:t>
            </a:r>
            <a:r>
              <a:rPr lang="en-US" sz="2800" b="0" i="0" u="none" strike="noStrike" cap="none" baseline="0" dirty="0">
                <a:latin typeface="Maiandra GD" panose="020E0502030308020204" pitchFamily="34" charset="0"/>
                <a:ea typeface="Calibri"/>
                <a:sym typeface="Calibri"/>
              </a:rPr>
              <a:t>up/sit </a:t>
            </a:r>
            <a:r>
              <a:rPr lang="en-US" sz="2800" b="0" i="0" u="none" strike="noStrike" cap="none" baseline="0" dirty="0" smtClean="0">
                <a:latin typeface="Maiandra GD" panose="020E0502030308020204" pitchFamily="34" charset="0"/>
                <a:ea typeface="Calibri"/>
                <a:sym typeface="Calibri"/>
              </a:rPr>
              <a:t>down</a:t>
            </a:r>
          </a:p>
          <a:p>
            <a:pPr marR="0" lvl="1" algn="l" rtl="0">
              <a:spcBef>
                <a:spcPts val="560"/>
              </a:spcBef>
              <a:buClr>
                <a:schemeClr val="accent6"/>
              </a:buClr>
              <a:buSzPct val="100000"/>
              <a:buFont typeface="Wingdings" panose="05000000000000000000" pitchFamily="2" charset="2"/>
              <a:buChar char="§"/>
            </a:pPr>
            <a:r>
              <a:rPr lang="en-US" sz="2800" dirty="0" smtClean="0">
                <a:latin typeface="Maiandra GD" panose="020E0502030308020204" pitchFamily="34" charset="0"/>
                <a:ea typeface="Calibri"/>
                <a:sym typeface="Calibri"/>
              </a:rPr>
              <a:t>M</a:t>
            </a:r>
            <a:r>
              <a:rPr lang="en-US" sz="2800" b="0" i="0" u="none" strike="noStrike" cap="none" baseline="0" dirty="0" smtClean="0">
                <a:latin typeface="Maiandra GD" panose="020E0502030308020204" pitchFamily="34" charset="0"/>
                <a:ea typeface="Calibri"/>
                <a:sym typeface="Calibri"/>
              </a:rPr>
              <a:t>ove </a:t>
            </a:r>
            <a:r>
              <a:rPr lang="en-US" sz="2800" b="0" i="0" u="none" strike="noStrike" cap="none" baseline="0" dirty="0">
                <a:latin typeface="Maiandra GD" panose="020E0502030308020204" pitchFamily="34" charset="0"/>
                <a:ea typeface="Calibri"/>
                <a:sym typeface="Calibri"/>
              </a:rPr>
              <a:t>to four corners, etc</a:t>
            </a:r>
            <a:r>
              <a:rPr lang="en-US" sz="2800" b="0" i="0" u="none" strike="noStrike" cap="none" baseline="0" dirty="0" smtClean="0">
                <a:latin typeface="Maiandra GD" panose="020E0502030308020204" pitchFamily="34" charset="0"/>
                <a:ea typeface="Calibri"/>
                <a:sym typeface="Calibri"/>
              </a:rPr>
              <a:t>.</a:t>
            </a:r>
          </a:p>
          <a:p>
            <a:pPr marR="0" lvl="1" algn="l" rtl="0">
              <a:spcBef>
                <a:spcPts val="560"/>
              </a:spcBef>
              <a:buClr>
                <a:schemeClr val="accent6"/>
              </a:buClr>
              <a:buSzPct val="100000"/>
              <a:buFont typeface="Wingdings" panose="05000000000000000000" pitchFamily="2" charset="2"/>
              <a:buChar char="§"/>
            </a:pPr>
            <a:r>
              <a:rPr lang="en-US" sz="2800" dirty="0" smtClean="0">
                <a:latin typeface="Maiandra GD" panose="020E0502030308020204" pitchFamily="34" charset="0"/>
                <a:ea typeface="Calibri"/>
                <a:sym typeface="Calibri"/>
              </a:rPr>
              <a:t>Raise your right/left hand</a:t>
            </a:r>
          </a:p>
          <a:p>
            <a:pPr marR="0" lvl="1" algn="l" rtl="0">
              <a:spcBef>
                <a:spcPts val="560"/>
              </a:spcBef>
              <a:buClr>
                <a:schemeClr val="accent6"/>
              </a:buClr>
              <a:buSzPct val="100000"/>
              <a:buFont typeface="Wingdings" panose="05000000000000000000" pitchFamily="2" charset="2"/>
              <a:buChar char="§"/>
            </a:pPr>
            <a:r>
              <a:rPr lang="en-US" sz="2800" b="0" i="0" u="none" strike="noStrike" cap="none" baseline="0" dirty="0" smtClean="0">
                <a:latin typeface="Maiandra GD" panose="020E0502030308020204" pitchFamily="34" charset="0"/>
                <a:ea typeface="Calibri"/>
                <a:sym typeface="Calibri"/>
              </a:rPr>
              <a:t>Give</a:t>
            </a:r>
            <a:r>
              <a:rPr lang="en-US" sz="2800" b="0" i="0" u="none" strike="noStrike" cap="none" dirty="0" smtClean="0">
                <a:latin typeface="Maiandra GD" panose="020E0502030308020204" pitchFamily="34" charset="0"/>
                <a:ea typeface="Calibri"/>
                <a:sym typeface="Calibri"/>
              </a:rPr>
              <a:t> me a ‘silent cheer’</a:t>
            </a:r>
          </a:p>
          <a:p>
            <a:pPr marR="0" lvl="1" algn="l" rtl="0">
              <a:spcBef>
                <a:spcPts val="560"/>
              </a:spcBef>
              <a:buClr>
                <a:schemeClr val="accent6"/>
              </a:buClr>
              <a:buSzPct val="100000"/>
              <a:buFont typeface="Wingdings" panose="05000000000000000000" pitchFamily="2" charset="2"/>
              <a:buChar char="§"/>
            </a:pPr>
            <a:r>
              <a:rPr lang="en-US" sz="2800" baseline="0" dirty="0" smtClean="0">
                <a:latin typeface="Maiandra GD" panose="020E0502030308020204" pitchFamily="34" charset="0"/>
                <a:ea typeface="Calibri"/>
                <a:sym typeface="Calibri"/>
              </a:rPr>
              <a:t>Use sign language ‘yes’</a:t>
            </a:r>
          </a:p>
          <a:p>
            <a:pPr marR="0" lvl="1" algn="l" rtl="0">
              <a:spcBef>
                <a:spcPts val="560"/>
              </a:spcBef>
              <a:buClr>
                <a:schemeClr val="accent6"/>
              </a:buClr>
              <a:buSzPct val="100000"/>
              <a:buFont typeface="Wingdings" panose="05000000000000000000" pitchFamily="2" charset="2"/>
              <a:buChar char="§"/>
            </a:pPr>
            <a:r>
              <a:rPr lang="en-US" sz="2800" b="0" i="0" u="none" strike="noStrike" cap="none" dirty="0" smtClean="0">
                <a:latin typeface="Maiandra GD" panose="020E0502030308020204" pitchFamily="34" charset="0"/>
                <a:ea typeface="Calibri"/>
                <a:sym typeface="Calibri"/>
              </a:rPr>
              <a:t>Fist of five (for quick assessment)</a:t>
            </a:r>
            <a:endParaRPr lang="en-US" sz="2800" b="0" i="0" u="none" strike="noStrike" cap="none" baseline="0" dirty="0">
              <a:latin typeface="Maiandra GD" panose="020E0502030308020204" pitchFamily="34" charset="0"/>
              <a:ea typeface="Calibri"/>
              <a:sym typeface="Calibri"/>
            </a:endParaRPr>
          </a:p>
          <a:p>
            <a:pPr marL="342900" marR="0" lvl="0" indent="-139700" algn="l" rtl="0">
              <a:spcBef>
                <a:spcPts val="640"/>
              </a:spcBef>
              <a:buClr>
                <a:schemeClr val="dk1"/>
              </a:buClr>
              <a:buFont typeface="Arial"/>
              <a:buNone/>
            </a:pPr>
            <a:endParaRPr sz="3200" b="0" i="0" u="none" strike="noStrike" cap="none" baseline="0" dirty="0">
              <a:solidFill>
                <a:schemeClr val="dk1"/>
              </a:solidFill>
              <a:latin typeface="Calibri"/>
              <a:ea typeface="Calibri"/>
              <a:cs typeface="Calibri"/>
              <a:sym typeface="Calibri"/>
            </a:endParaRPr>
          </a:p>
        </p:txBody>
      </p:sp>
      <p:pic>
        <p:nvPicPr>
          <p:cNvPr id="3" name="Picture 2" descr="EP-1508293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667" y="2438400"/>
            <a:ext cx="2865533" cy="2641600"/>
          </a:xfrm>
          <a:prstGeom prst="rect">
            <a:avLst/>
          </a:prstGeom>
          <a:ln w="28575" cmpd="sng">
            <a:solidFill>
              <a:schemeClr val="tx2"/>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77" y="617220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506976"/>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1189"/>
            <a:ext cx="8305800" cy="1143000"/>
          </a:xfrm>
        </p:spPr>
        <p:txBody>
          <a:bodyPr/>
          <a:lstStyle/>
          <a:p>
            <a:r>
              <a:rPr lang="en-US" dirty="0" smtClean="0">
                <a:solidFill>
                  <a:schemeClr val="accent6"/>
                </a:solidFill>
                <a:latin typeface="Maiandra GD" panose="020E0502030308020204" pitchFamily="34" charset="0"/>
              </a:rPr>
              <a:t>Action Plan, Document 96</a:t>
            </a:r>
            <a:endParaRPr lang="en-US" dirty="0"/>
          </a:p>
        </p:txBody>
      </p:sp>
      <p:pic>
        <p:nvPicPr>
          <p:cNvPr id="4" name="Picture 3"/>
          <p:cNvPicPr>
            <a:picLocks noChangeAspect="1"/>
          </p:cNvPicPr>
          <p:nvPr/>
        </p:nvPicPr>
        <p:blipFill>
          <a:blip r:embed="rId3"/>
          <a:stretch>
            <a:fillRect/>
          </a:stretch>
        </p:blipFill>
        <p:spPr>
          <a:xfrm>
            <a:off x="530987" y="977042"/>
            <a:ext cx="5584099" cy="575786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124200" y="1371600"/>
            <a:ext cx="2819400" cy="369332"/>
          </a:xfrm>
          <a:prstGeom prst="rect">
            <a:avLst/>
          </a:prstGeom>
          <a:noFill/>
        </p:spPr>
        <p:txBody>
          <a:bodyPr wrap="square" rtlCol="0">
            <a:spAutoFit/>
          </a:bodyPr>
          <a:lstStyle/>
          <a:p>
            <a:r>
              <a:rPr lang="en-US" dirty="0" smtClean="0">
                <a:solidFill>
                  <a:srgbClr val="475A8D">
                    <a:lumMod val="75000"/>
                  </a:srgbClr>
                </a:solidFill>
              </a:rPr>
              <a:t>Engagement: OTR</a:t>
            </a:r>
            <a:endParaRPr lang="en-US" dirty="0">
              <a:solidFill>
                <a:srgbClr val="475A8D">
                  <a:lumMod val="75000"/>
                </a:srgbClr>
              </a:solidFill>
            </a:endParaRPr>
          </a:p>
        </p:txBody>
      </p:sp>
      <p:sp>
        <p:nvSpPr>
          <p:cNvPr id="7" name="TextBox 6"/>
          <p:cNvSpPr txBox="1"/>
          <p:nvPr/>
        </p:nvSpPr>
        <p:spPr>
          <a:xfrm>
            <a:off x="1905000" y="1002967"/>
            <a:ext cx="4191000" cy="369332"/>
          </a:xfrm>
          <a:prstGeom prst="rect">
            <a:avLst/>
          </a:prstGeom>
          <a:noFill/>
        </p:spPr>
        <p:txBody>
          <a:bodyPr wrap="square" rtlCol="0">
            <a:spAutoFit/>
          </a:bodyPr>
          <a:lstStyle/>
          <a:p>
            <a:r>
              <a:rPr lang="en-US" dirty="0" smtClean="0">
                <a:solidFill>
                  <a:srgbClr val="475A8D">
                    <a:lumMod val="75000"/>
                  </a:srgbClr>
                </a:solidFill>
              </a:rPr>
              <a:t>4</a:t>
            </a:r>
            <a:r>
              <a:rPr lang="en-US" baseline="30000" dirty="0" smtClean="0">
                <a:solidFill>
                  <a:srgbClr val="475A8D">
                    <a:lumMod val="75000"/>
                  </a:srgbClr>
                </a:solidFill>
              </a:rPr>
              <a:t>th</a:t>
            </a:r>
            <a:r>
              <a:rPr lang="en-US" dirty="0" smtClean="0">
                <a:solidFill>
                  <a:srgbClr val="475A8D">
                    <a:lumMod val="75000"/>
                  </a:srgbClr>
                </a:solidFill>
              </a:rPr>
              <a:t> Grade: Luke, Kerri, Denae, &amp; Alisha</a:t>
            </a:r>
            <a:endParaRPr lang="en-US" dirty="0">
              <a:solidFill>
                <a:srgbClr val="475A8D">
                  <a:lumMod val="75000"/>
                </a:srgbClr>
              </a:solidFill>
            </a:endParaRPr>
          </a:p>
        </p:txBody>
      </p:sp>
      <p:sp>
        <p:nvSpPr>
          <p:cNvPr id="8" name="TextBox 7"/>
          <p:cNvSpPr txBox="1"/>
          <p:nvPr/>
        </p:nvSpPr>
        <p:spPr>
          <a:xfrm>
            <a:off x="838200" y="2614136"/>
            <a:ext cx="1295400" cy="738664"/>
          </a:xfrm>
          <a:prstGeom prst="rect">
            <a:avLst/>
          </a:prstGeom>
          <a:noFill/>
        </p:spPr>
        <p:txBody>
          <a:bodyPr wrap="square" rtlCol="0">
            <a:spAutoFit/>
          </a:bodyPr>
          <a:lstStyle/>
          <a:p>
            <a:r>
              <a:rPr lang="en-US" sz="1400" dirty="0" smtClean="0">
                <a:solidFill>
                  <a:srgbClr val="475A8D">
                    <a:lumMod val="75000"/>
                  </a:srgbClr>
                </a:solidFill>
              </a:rPr>
              <a:t>Acknowledge Appropriate Behavior </a:t>
            </a:r>
            <a:endParaRPr lang="en-US" sz="1400" dirty="0">
              <a:solidFill>
                <a:srgbClr val="475A8D">
                  <a:lumMod val="75000"/>
                </a:srgbClr>
              </a:solidFill>
            </a:endParaRPr>
          </a:p>
        </p:txBody>
      </p:sp>
      <p:sp>
        <p:nvSpPr>
          <p:cNvPr id="9" name="TextBox 8"/>
          <p:cNvSpPr txBox="1"/>
          <p:nvPr/>
        </p:nvSpPr>
        <p:spPr>
          <a:xfrm>
            <a:off x="2209800" y="2614136"/>
            <a:ext cx="2916572" cy="738664"/>
          </a:xfrm>
          <a:prstGeom prst="rect">
            <a:avLst/>
          </a:prstGeom>
          <a:noFill/>
        </p:spPr>
        <p:txBody>
          <a:bodyPr wrap="square" rtlCol="0">
            <a:spAutoFit/>
          </a:bodyPr>
          <a:lstStyle/>
          <a:p>
            <a:r>
              <a:rPr lang="en-US" sz="1400" dirty="0" smtClean="0">
                <a:solidFill>
                  <a:srgbClr val="475A8D">
                    <a:lumMod val="75000"/>
                  </a:srgbClr>
                </a:solidFill>
              </a:rPr>
              <a:t>Continue to use school-wide acknowledgement system and team points </a:t>
            </a:r>
            <a:endParaRPr lang="en-US" sz="1400" dirty="0">
              <a:solidFill>
                <a:srgbClr val="475A8D">
                  <a:lumMod val="75000"/>
                </a:srgbClr>
              </a:solidFill>
            </a:endParaRPr>
          </a:p>
        </p:txBody>
      </p:sp>
      <p:sp>
        <p:nvSpPr>
          <p:cNvPr id="10" name="TextBox 9"/>
          <p:cNvSpPr txBox="1"/>
          <p:nvPr/>
        </p:nvSpPr>
        <p:spPr>
          <a:xfrm>
            <a:off x="5131093" y="2614136"/>
            <a:ext cx="964907" cy="738664"/>
          </a:xfrm>
          <a:prstGeom prst="rect">
            <a:avLst/>
          </a:prstGeom>
          <a:noFill/>
        </p:spPr>
        <p:txBody>
          <a:bodyPr wrap="square" rtlCol="0">
            <a:spAutoFit/>
          </a:bodyPr>
          <a:lstStyle/>
          <a:p>
            <a:r>
              <a:rPr lang="en-US" sz="1400" dirty="0" smtClean="0">
                <a:solidFill>
                  <a:srgbClr val="475A8D">
                    <a:lumMod val="75000"/>
                  </a:srgbClr>
                </a:solidFill>
              </a:rPr>
              <a:t>1/1/17 </a:t>
            </a:r>
          </a:p>
          <a:p>
            <a:endParaRPr lang="en-US" sz="1400" dirty="0">
              <a:solidFill>
                <a:srgbClr val="475A8D">
                  <a:lumMod val="75000"/>
                </a:srgbClr>
              </a:solidFill>
            </a:endParaRPr>
          </a:p>
          <a:p>
            <a:r>
              <a:rPr lang="en-US" sz="1400" dirty="0" smtClean="0">
                <a:solidFill>
                  <a:srgbClr val="475A8D">
                    <a:lumMod val="75000"/>
                  </a:srgbClr>
                </a:solidFill>
              </a:rPr>
              <a:t>2/1/17</a:t>
            </a:r>
            <a:endParaRPr lang="en-US" sz="1400" dirty="0">
              <a:solidFill>
                <a:srgbClr val="475A8D">
                  <a:lumMod val="75000"/>
                </a:srgbClr>
              </a:solidFill>
            </a:endParaRPr>
          </a:p>
        </p:txBody>
      </p:sp>
      <p:sp>
        <p:nvSpPr>
          <p:cNvPr id="11" name="TextBox 10"/>
          <p:cNvSpPr txBox="1"/>
          <p:nvPr/>
        </p:nvSpPr>
        <p:spPr>
          <a:xfrm>
            <a:off x="766194" y="3855973"/>
            <a:ext cx="1443606" cy="738664"/>
          </a:xfrm>
          <a:prstGeom prst="rect">
            <a:avLst/>
          </a:prstGeom>
          <a:noFill/>
        </p:spPr>
        <p:txBody>
          <a:bodyPr wrap="square" rtlCol="0">
            <a:spAutoFit/>
          </a:bodyPr>
          <a:lstStyle/>
          <a:p>
            <a:r>
              <a:rPr lang="en-US" sz="1400" dirty="0" smtClean="0">
                <a:solidFill>
                  <a:srgbClr val="475A8D">
                    <a:lumMod val="75000"/>
                  </a:srgbClr>
                </a:solidFill>
              </a:rPr>
              <a:t>Increase OTRs to at least 1 for every 2 minutes</a:t>
            </a:r>
            <a:endParaRPr lang="en-US" sz="1400" dirty="0">
              <a:solidFill>
                <a:srgbClr val="475A8D">
                  <a:lumMod val="75000"/>
                </a:srgbClr>
              </a:solidFill>
            </a:endParaRPr>
          </a:p>
        </p:txBody>
      </p:sp>
      <p:sp>
        <p:nvSpPr>
          <p:cNvPr id="12" name="TextBox 11"/>
          <p:cNvSpPr txBox="1"/>
          <p:nvPr/>
        </p:nvSpPr>
        <p:spPr>
          <a:xfrm>
            <a:off x="2169866" y="3869531"/>
            <a:ext cx="2783133" cy="738664"/>
          </a:xfrm>
          <a:prstGeom prst="rect">
            <a:avLst/>
          </a:prstGeom>
          <a:noFill/>
        </p:spPr>
        <p:txBody>
          <a:bodyPr wrap="square" rtlCol="0">
            <a:spAutoFit/>
          </a:bodyPr>
          <a:lstStyle/>
          <a:p>
            <a:r>
              <a:rPr lang="en-US" sz="1400" dirty="0" smtClean="0">
                <a:solidFill>
                  <a:srgbClr val="475A8D">
                    <a:lumMod val="75000"/>
                  </a:srgbClr>
                </a:solidFill>
              </a:rPr>
              <a:t>Use white boards and choral responding during math period. </a:t>
            </a:r>
          </a:p>
          <a:p>
            <a:r>
              <a:rPr lang="en-US" sz="1400" dirty="0" smtClean="0">
                <a:solidFill>
                  <a:srgbClr val="475A8D">
                    <a:lumMod val="75000"/>
                  </a:srgbClr>
                </a:solidFill>
              </a:rPr>
              <a:t>Include prompts in lesson plan</a:t>
            </a:r>
            <a:endParaRPr lang="en-US" sz="1400" dirty="0">
              <a:solidFill>
                <a:srgbClr val="475A8D">
                  <a:lumMod val="75000"/>
                </a:srgbClr>
              </a:solidFill>
            </a:endParaRPr>
          </a:p>
        </p:txBody>
      </p:sp>
      <p:sp>
        <p:nvSpPr>
          <p:cNvPr id="13" name="TextBox 12"/>
          <p:cNvSpPr txBox="1"/>
          <p:nvPr/>
        </p:nvSpPr>
        <p:spPr>
          <a:xfrm>
            <a:off x="5142805" y="3869531"/>
            <a:ext cx="964907" cy="738664"/>
          </a:xfrm>
          <a:prstGeom prst="rect">
            <a:avLst/>
          </a:prstGeom>
          <a:noFill/>
        </p:spPr>
        <p:txBody>
          <a:bodyPr wrap="square" rtlCol="0">
            <a:spAutoFit/>
          </a:bodyPr>
          <a:lstStyle/>
          <a:p>
            <a:r>
              <a:rPr lang="en-US" sz="1400" dirty="0" smtClean="0">
                <a:solidFill>
                  <a:srgbClr val="475A8D">
                    <a:lumMod val="75000"/>
                  </a:srgbClr>
                </a:solidFill>
              </a:rPr>
              <a:t>1/1/17 </a:t>
            </a:r>
          </a:p>
          <a:p>
            <a:endParaRPr lang="en-US" sz="1400" dirty="0">
              <a:solidFill>
                <a:srgbClr val="475A8D">
                  <a:lumMod val="75000"/>
                </a:srgbClr>
              </a:solidFill>
            </a:endParaRPr>
          </a:p>
          <a:p>
            <a:r>
              <a:rPr lang="en-US" sz="1400" dirty="0" smtClean="0">
                <a:solidFill>
                  <a:srgbClr val="475A8D">
                    <a:lumMod val="75000"/>
                  </a:srgbClr>
                </a:solidFill>
              </a:rPr>
              <a:t>2/1/17</a:t>
            </a:r>
            <a:endParaRPr lang="en-US" sz="1400" dirty="0">
              <a:solidFill>
                <a:srgbClr val="475A8D">
                  <a:lumMod val="75000"/>
                </a:srgbClr>
              </a:solidFill>
            </a:endParaRPr>
          </a:p>
        </p:txBody>
      </p:sp>
      <p:sp>
        <p:nvSpPr>
          <p:cNvPr id="14" name="TextBox 13"/>
          <p:cNvSpPr txBox="1"/>
          <p:nvPr/>
        </p:nvSpPr>
        <p:spPr>
          <a:xfrm>
            <a:off x="2209800" y="5877995"/>
            <a:ext cx="2783133" cy="307777"/>
          </a:xfrm>
          <a:prstGeom prst="rect">
            <a:avLst/>
          </a:prstGeom>
          <a:noFill/>
        </p:spPr>
        <p:txBody>
          <a:bodyPr wrap="square" rtlCol="0">
            <a:spAutoFit/>
          </a:bodyPr>
          <a:lstStyle/>
          <a:p>
            <a:r>
              <a:rPr lang="en-US" sz="1400" dirty="0" smtClean="0">
                <a:solidFill>
                  <a:srgbClr val="475A8D">
                    <a:lumMod val="75000"/>
                  </a:srgbClr>
                </a:solidFill>
              </a:rPr>
              <a:t>Class set of white boards</a:t>
            </a:r>
            <a:endParaRPr lang="en-US" sz="1400" dirty="0">
              <a:solidFill>
                <a:srgbClr val="475A8D">
                  <a:lumMod val="75000"/>
                </a:srgbClr>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8815" y="6185772"/>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6629400" y="1981200"/>
            <a:ext cx="2019300" cy="3414713"/>
          </a:xfrm>
          <a:prstGeom prst="rect">
            <a:avLst/>
          </a:prstGeom>
        </p:spPr>
      </p:pic>
    </p:spTree>
    <p:extLst>
      <p:ext uri="{BB962C8B-B14F-4D97-AF65-F5344CB8AC3E}">
        <p14:creationId xmlns:p14="http://schemas.microsoft.com/office/powerpoint/2010/main" val="202658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3089"/>
            <a:ext cx="8229600" cy="1252728"/>
          </a:xfrm>
        </p:spPr>
        <p:txBody>
          <a:bodyPr/>
          <a:lstStyle/>
          <a:p>
            <a:pPr>
              <a:defRPr/>
            </a:pPr>
            <a:r>
              <a:rPr lang="en-US" sz="4000" dirty="0" smtClean="0">
                <a:solidFill>
                  <a:srgbClr val="FF9933"/>
                </a:solidFill>
                <a:latin typeface="Maiandra GD" panose="020E0502030308020204" pitchFamily="34" charset="0"/>
              </a:rPr>
              <a:t>Model of Skill Relationships</a:t>
            </a:r>
            <a:endParaRPr lang="en-US" sz="4000" dirty="0">
              <a:solidFill>
                <a:srgbClr val="FF9933"/>
              </a:solidFill>
              <a:latin typeface="Maiandra GD" panose="020E0502030308020204" pitchFamily="34" charset="0"/>
            </a:endParaRPr>
          </a:p>
        </p:txBody>
      </p:sp>
      <p:graphicFrame>
        <p:nvGraphicFramePr>
          <p:cNvPr id="6" name="Content Placeholder 5"/>
          <p:cNvGraphicFramePr>
            <a:graphicFrameLocks noGrp="1"/>
          </p:cNvGraphicFramePr>
          <p:nvPr>
            <p:ph idx="1"/>
          </p:nvPr>
        </p:nvGraphicFramePr>
        <p:xfrm>
          <a:off x="685800" y="3911914"/>
          <a:ext cx="6019800"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036" name="TextBox 6"/>
          <p:cNvSpPr txBox="1">
            <a:spLocks noChangeArrowheads="1"/>
          </p:cNvSpPr>
          <p:nvPr/>
        </p:nvSpPr>
        <p:spPr bwMode="auto">
          <a:xfrm>
            <a:off x="119063" y="2587625"/>
            <a:ext cx="1752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algn="ctr" eaLnBrk="1" fontAlgn="base" hangingPunct="1">
              <a:spcBef>
                <a:spcPct val="0"/>
              </a:spcBef>
              <a:spcAft>
                <a:spcPct val="0"/>
              </a:spcAft>
              <a:buClrTx/>
              <a:buSzTx/>
              <a:buFontTx/>
              <a:buNone/>
            </a:pPr>
            <a:r>
              <a:rPr lang="en-US" altLang="en-US" sz="2300" b="1">
                <a:solidFill>
                  <a:prstClr val="black"/>
                </a:solidFill>
                <a:latin typeface="Arial" charset="0"/>
                <a:cs typeface="Arial" charset="0"/>
              </a:rPr>
              <a:t>Classroom </a:t>
            </a:r>
          </a:p>
          <a:p>
            <a:pPr algn="ctr" eaLnBrk="1" fontAlgn="base" hangingPunct="1">
              <a:spcBef>
                <a:spcPct val="0"/>
              </a:spcBef>
              <a:spcAft>
                <a:spcPct val="0"/>
              </a:spcAft>
              <a:buClrTx/>
              <a:buSzTx/>
              <a:buFontTx/>
              <a:buNone/>
            </a:pPr>
            <a:r>
              <a:rPr lang="en-US" altLang="en-US" sz="2300" b="1">
                <a:solidFill>
                  <a:prstClr val="black"/>
                </a:solidFill>
                <a:latin typeface="Arial" charset="0"/>
                <a:cs typeface="Arial" charset="0"/>
              </a:rPr>
              <a:t>Instruction</a:t>
            </a:r>
          </a:p>
        </p:txBody>
      </p:sp>
      <p:sp>
        <p:nvSpPr>
          <p:cNvPr id="44037" name="TextBox 7"/>
          <p:cNvSpPr txBox="1">
            <a:spLocks noChangeArrowheads="1"/>
          </p:cNvSpPr>
          <p:nvPr/>
        </p:nvSpPr>
        <p:spPr bwMode="auto">
          <a:xfrm>
            <a:off x="2136775" y="2503488"/>
            <a:ext cx="1676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algn="ctr" eaLnBrk="1" fontAlgn="base" hangingPunct="1">
              <a:spcBef>
                <a:spcPct val="0"/>
              </a:spcBef>
              <a:spcAft>
                <a:spcPct val="0"/>
              </a:spcAft>
              <a:buClrTx/>
              <a:buSzTx/>
              <a:buFontTx/>
              <a:buNone/>
            </a:pPr>
            <a:r>
              <a:rPr lang="en-US" altLang="en-US" sz="2400" b="1">
                <a:solidFill>
                  <a:prstClr val="black"/>
                </a:solidFill>
                <a:latin typeface="Arial" charset="0"/>
                <a:cs typeface="Arial" charset="0"/>
              </a:rPr>
              <a:t>Academic Enablers</a:t>
            </a:r>
          </a:p>
        </p:txBody>
      </p:sp>
      <p:sp>
        <p:nvSpPr>
          <p:cNvPr id="44038" name="TextBox 8"/>
          <p:cNvSpPr txBox="1">
            <a:spLocks noChangeArrowheads="1"/>
          </p:cNvSpPr>
          <p:nvPr/>
        </p:nvSpPr>
        <p:spPr bwMode="auto">
          <a:xfrm>
            <a:off x="3916363" y="2687638"/>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algn="ctr" eaLnBrk="1" fontAlgn="base" hangingPunct="1">
              <a:spcBef>
                <a:spcPct val="0"/>
              </a:spcBef>
              <a:spcAft>
                <a:spcPct val="0"/>
              </a:spcAft>
              <a:buClrTx/>
              <a:buSzTx/>
              <a:buFontTx/>
              <a:buNone/>
            </a:pPr>
            <a:r>
              <a:rPr lang="en-US" altLang="en-US" sz="2400" b="1">
                <a:solidFill>
                  <a:prstClr val="black"/>
                </a:solidFill>
                <a:latin typeface="Arial" charset="0"/>
                <a:cs typeface="Arial" charset="0"/>
              </a:rPr>
              <a:t>Academic Skills</a:t>
            </a:r>
          </a:p>
        </p:txBody>
      </p:sp>
      <p:sp>
        <p:nvSpPr>
          <p:cNvPr id="44039" name="TextBox 9"/>
          <p:cNvSpPr txBox="1">
            <a:spLocks noChangeArrowheads="1"/>
          </p:cNvSpPr>
          <p:nvPr/>
        </p:nvSpPr>
        <p:spPr bwMode="auto">
          <a:xfrm>
            <a:off x="6208713" y="2503488"/>
            <a:ext cx="2851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algn="ctr" eaLnBrk="1" fontAlgn="base" hangingPunct="1">
              <a:spcBef>
                <a:spcPct val="0"/>
              </a:spcBef>
              <a:spcAft>
                <a:spcPct val="0"/>
              </a:spcAft>
              <a:buClrTx/>
              <a:buSzTx/>
              <a:buFontTx/>
              <a:buNone/>
            </a:pPr>
            <a:r>
              <a:rPr lang="en-US" altLang="en-US" sz="2400" b="1">
                <a:solidFill>
                  <a:prstClr val="black"/>
                </a:solidFill>
                <a:latin typeface="Arial" charset="0"/>
                <a:cs typeface="Arial" charset="0"/>
              </a:rPr>
              <a:t>Academic Proficiency/</a:t>
            </a:r>
          </a:p>
          <a:p>
            <a:pPr algn="ctr" eaLnBrk="1" fontAlgn="base" hangingPunct="1">
              <a:spcBef>
                <a:spcPct val="0"/>
              </a:spcBef>
              <a:spcAft>
                <a:spcPct val="0"/>
              </a:spcAft>
              <a:buClrTx/>
              <a:buSzTx/>
              <a:buFontTx/>
              <a:buNone/>
            </a:pPr>
            <a:r>
              <a:rPr lang="en-US" altLang="en-US" sz="2400" b="1">
                <a:solidFill>
                  <a:prstClr val="black"/>
                </a:solidFill>
                <a:latin typeface="Arial" charset="0"/>
                <a:cs typeface="Arial" charset="0"/>
              </a:rPr>
              <a:t>Mastery</a:t>
            </a:r>
          </a:p>
        </p:txBody>
      </p:sp>
      <p:sp>
        <p:nvSpPr>
          <p:cNvPr id="18" name="Down Arrow 17"/>
          <p:cNvSpPr/>
          <p:nvPr/>
        </p:nvSpPr>
        <p:spPr>
          <a:xfrm>
            <a:off x="2820974" y="3319776"/>
            <a:ext cx="307949" cy="628631"/>
          </a:xfrm>
          <a:prstGeom prst="downArrow">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9" name="Right Arrow 18"/>
          <p:cNvSpPr/>
          <p:nvPr/>
        </p:nvSpPr>
        <p:spPr>
          <a:xfrm>
            <a:off x="762000" y="2133600"/>
            <a:ext cx="7010400" cy="369172"/>
          </a:xfrm>
          <a:prstGeom prst="rightArrow">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prstClr val="black"/>
                </a:solidFill>
              </a:rPr>
              <a:t>Teaching and Learning Progression</a:t>
            </a:r>
          </a:p>
        </p:txBody>
      </p:sp>
      <p:sp>
        <p:nvSpPr>
          <p:cNvPr id="20" name="Curved Down Arrow 19"/>
          <p:cNvSpPr/>
          <p:nvPr/>
        </p:nvSpPr>
        <p:spPr>
          <a:xfrm>
            <a:off x="795338" y="1414463"/>
            <a:ext cx="719455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black"/>
              </a:solidFill>
            </a:endParaRPr>
          </a:p>
        </p:txBody>
      </p:sp>
      <p:sp>
        <p:nvSpPr>
          <p:cNvPr id="44047" name="TextBox 20"/>
          <p:cNvSpPr txBox="1">
            <a:spLocks noChangeArrowheads="1"/>
          </p:cNvSpPr>
          <p:nvPr/>
        </p:nvSpPr>
        <p:spPr bwMode="auto">
          <a:xfrm>
            <a:off x="1219200" y="1795463"/>
            <a:ext cx="6248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algn="ctr" eaLnBrk="1" fontAlgn="base" hangingPunct="1">
              <a:spcBef>
                <a:spcPct val="0"/>
              </a:spcBef>
              <a:spcAft>
                <a:spcPct val="0"/>
              </a:spcAft>
              <a:buClrTx/>
              <a:buSzTx/>
              <a:buFontTx/>
              <a:buNone/>
            </a:pPr>
            <a:r>
              <a:rPr lang="en-US" altLang="en-US" sz="1600" b="1">
                <a:solidFill>
                  <a:prstClr val="black"/>
                </a:solidFill>
                <a:latin typeface="Arial" charset="0"/>
                <a:cs typeface="Arial" charset="0"/>
              </a:rPr>
              <a:t>Student Response to Instruction and Classroom Environment</a:t>
            </a:r>
          </a:p>
        </p:txBody>
      </p:sp>
      <p:sp>
        <p:nvSpPr>
          <p:cNvPr id="44048" name="TextBox 21"/>
          <p:cNvSpPr txBox="1">
            <a:spLocks noChangeArrowheads="1"/>
          </p:cNvSpPr>
          <p:nvPr/>
        </p:nvSpPr>
        <p:spPr bwMode="auto">
          <a:xfrm>
            <a:off x="3422650" y="6170613"/>
            <a:ext cx="5561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algn="ctr" eaLnBrk="1" fontAlgn="base" hangingPunct="1">
              <a:spcBef>
                <a:spcPct val="0"/>
              </a:spcBef>
              <a:spcAft>
                <a:spcPct val="0"/>
              </a:spcAft>
              <a:buClrTx/>
              <a:buSzTx/>
              <a:buFontTx/>
              <a:buNone/>
            </a:pPr>
            <a:r>
              <a:rPr lang="en-US" altLang="en-US" sz="1400">
                <a:solidFill>
                  <a:prstClr val="black"/>
                </a:solidFill>
                <a:latin typeface="Arial" charset="0"/>
                <a:cs typeface="Arial" charset="0"/>
              </a:rPr>
              <a:t>Adapted from Diperna &amp; Elliott, 2000; Elliott, DiPerna &amp; Shapiro, 2001</a:t>
            </a:r>
          </a:p>
        </p:txBody>
      </p:sp>
      <p:sp>
        <p:nvSpPr>
          <p:cNvPr id="44049" name="TextBox 22"/>
          <p:cNvSpPr txBox="1">
            <a:spLocks noChangeArrowheads="1"/>
          </p:cNvSpPr>
          <p:nvPr/>
        </p:nvSpPr>
        <p:spPr bwMode="auto">
          <a:xfrm>
            <a:off x="6705600" y="3948113"/>
            <a:ext cx="23542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9BBB59"/>
              </a:buClr>
              <a:buFont typeface="Arial" charset="0"/>
              <a:buChar char="▪"/>
              <a:defRPr sz="2400">
                <a:solidFill>
                  <a:schemeClr val="tx1"/>
                </a:solidFill>
                <a:latin typeface="Corbel" pitchFamily="34" charset="0"/>
              </a:defRPr>
            </a:lvl3pPr>
            <a:lvl4pPr marL="1600200" indent="-228600" eaLnBrk="0" hangingPunct="0">
              <a:spcBef>
                <a:spcPct val="20000"/>
              </a:spcBef>
              <a:buClr>
                <a:srgbClr val="8064A2"/>
              </a:buClr>
              <a:buFont typeface="Arial" charset="0"/>
              <a:buChar char="▪"/>
              <a:defRPr sz="2000">
                <a:solidFill>
                  <a:schemeClr val="tx1"/>
                </a:solidFill>
                <a:latin typeface="Corbel" pitchFamily="34" charset="0"/>
              </a:defRPr>
            </a:lvl4pPr>
            <a:lvl5pPr marL="2057400" indent="-228600" eaLnBrk="0" hangingPunct="0">
              <a:spcBef>
                <a:spcPct val="20000"/>
              </a:spcBef>
              <a:buClr>
                <a:srgbClr val="4BACC6"/>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4BACC6"/>
              </a:buClr>
              <a:buFont typeface="Wingdings 3" pitchFamily="18" charset="2"/>
              <a:buChar char=""/>
              <a:defRPr sz="2000">
                <a:solidFill>
                  <a:schemeClr val="tx1"/>
                </a:solidFill>
                <a:latin typeface="Corbel" pitchFamily="34" charset="0"/>
              </a:defRPr>
            </a:lvl9pPr>
          </a:lstStyle>
          <a:p>
            <a:pPr eaLnBrk="1" fontAlgn="base" hangingPunct="1">
              <a:spcBef>
                <a:spcPct val="0"/>
              </a:spcBef>
              <a:spcAft>
                <a:spcPct val="0"/>
              </a:spcAft>
              <a:buClrTx/>
              <a:buSzTx/>
              <a:buFontTx/>
              <a:buNone/>
            </a:pPr>
            <a:r>
              <a:rPr lang="en-US" altLang="en-US" sz="1400" b="1" i="1">
                <a:solidFill>
                  <a:prstClr val="black"/>
                </a:solidFill>
                <a:latin typeface="Arial" charset="0"/>
                <a:cs typeface="Arial" charset="0"/>
              </a:rPr>
              <a:t>Understanding the essential link between the Common Core State Standards and direct behavioral instruction.</a:t>
            </a:r>
          </a:p>
        </p:txBody>
      </p:sp>
      <p:pic>
        <p:nvPicPr>
          <p:cNvPr id="4405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3350" y="6030913"/>
            <a:ext cx="14668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15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9128326"/>
              </p:ext>
            </p:extLst>
          </p:nvPr>
        </p:nvGraphicFramePr>
        <p:xfrm>
          <a:off x="457200" y="1515499"/>
          <a:ext cx="8382000" cy="4685855"/>
        </p:xfrm>
        <a:graphic>
          <a:graphicData uri="http://schemas.openxmlformats.org/drawingml/2006/table">
            <a:tbl>
              <a:tblPr firstRow="1" bandRow="1">
                <a:tableStyleId>{69012ECD-51FC-41F1-AA8D-1B2483CD663E}</a:tableStyleId>
              </a:tblPr>
              <a:tblGrid>
                <a:gridCol w="2514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481006">
                <a:tc>
                  <a:txBody>
                    <a:bodyPr/>
                    <a:lstStyle/>
                    <a:p>
                      <a:r>
                        <a:rPr lang="en-US" sz="2400" dirty="0" smtClean="0">
                          <a:latin typeface="Maiandra GD" panose="020E0502030308020204" pitchFamily="34" charset="0"/>
                        </a:rPr>
                        <a:t>Guiding</a:t>
                      </a:r>
                      <a:r>
                        <a:rPr lang="en-US" sz="2400" baseline="0" dirty="0" smtClean="0">
                          <a:latin typeface="Maiandra GD" panose="020E0502030308020204" pitchFamily="34" charset="0"/>
                        </a:rPr>
                        <a:t> question</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Team</a:t>
                      </a:r>
                      <a:r>
                        <a:rPr lang="en-US" sz="2400" baseline="0" dirty="0" smtClean="0">
                          <a:latin typeface="Maiandra GD" panose="020E0502030308020204" pitchFamily="34" charset="0"/>
                        </a:rPr>
                        <a:t> task</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Use</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48286">
                <a:tc>
                  <a:txBody>
                    <a:bodyPr/>
                    <a:lstStyle/>
                    <a:p>
                      <a:r>
                        <a:rPr lang="en-US" sz="2000" dirty="0" smtClean="0">
                          <a:latin typeface="Maiandra GD" panose="020E0502030308020204" pitchFamily="34" charset="0"/>
                        </a:rPr>
                        <a:t>How will your team</a:t>
                      </a:r>
                      <a:r>
                        <a:rPr lang="en-US" sz="2000" baseline="0" dirty="0" smtClean="0">
                          <a:latin typeface="Maiandra GD" panose="020E0502030308020204" pitchFamily="34" charset="0"/>
                        </a:rPr>
                        <a:t> support PBIS practices in the classroom?</a:t>
                      </a:r>
                      <a:endParaRPr lang="en-US" sz="20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000" b="0" dirty="0" smtClean="0">
                          <a:solidFill>
                            <a:schemeClr val="tx1"/>
                          </a:solidFill>
                          <a:latin typeface="Maiandra GD" panose="020E0502030308020204" pitchFamily="34" charset="0"/>
                        </a:rPr>
                        <a:t>Schedule when you</a:t>
                      </a:r>
                      <a:r>
                        <a:rPr lang="en-US" sz="2000" b="0" baseline="0" dirty="0" smtClean="0">
                          <a:solidFill>
                            <a:schemeClr val="tx1"/>
                          </a:solidFill>
                          <a:latin typeface="Maiandra GD" panose="020E0502030308020204" pitchFamily="34" charset="0"/>
                        </a:rPr>
                        <a:t> will give the Self Assessment</a:t>
                      </a:r>
                    </a:p>
                    <a:p>
                      <a:pPr marL="342900" indent="-342900">
                        <a:buFont typeface="Arial" panose="020B0604020202020204" pitchFamily="34" charset="0"/>
                        <a:buChar char="•"/>
                      </a:pPr>
                      <a:r>
                        <a:rPr lang="en-US" sz="2000" b="0" baseline="0" dirty="0" smtClean="0">
                          <a:solidFill>
                            <a:schemeClr val="tx1"/>
                          </a:solidFill>
                          <a:latin typeface="Maiandra GD" panose="020E0502030308020204" pitchFamily="34" charset="0"/>
                        </a:rPr>
                        <a:t>Decide who will conduct observations and when</a:t>
                      </a:r>
                    </a:p>
                    <a:p>
                      <a:pPr marL="342900" indent="-342900">
                        <a:buFont typeface="Arial" panose="020B0604020202020204" pitchFamily="34" charset="0"/>
                        <a:buChar char="•"/>
                      </a:pPr>
                      <a:r>
                        <a:rPr lang="en-US" sz="2000" b="0" baseline="0" dirty="0" smtClean="0">
                          <a:solidFill>
                            <a:schemeClr val="tx1"/>
                          </a:solidFill>
                          <a:latin typeface="Maiandra GD" panose="020E0502030308020204" pitchFamily="34" charset="0"/>
                        </a:rPr>
                        <a:t>Schedule out time to review classroom PBIS practices at future staff meeting (after assessment is complete)</a:t>
                      </a:r>
                      <a:endParaRPr lang="en-US" sz="2000" b="1" dirty="0">
                        <a:solidFill>
                          <a:schemeClr val="accent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tx1"/>
                          </a:solidFill>
                          <a:latin typeface="Maiandra GD" panose="020E0502030308020204" pitchFamily="34" charset="0"/>
                        </a:rPr>
                        <a:t>Document</a:t>
                      </a:r>
                      <a:r>
                        <a:rPr lang="en-US" sz="2000" baseline="0" dirty="0" smtClean="0">
                          <a:solidFill>
                            <a:schemeClr val="tx1"/>
                          </a:solidFill>
                          <a:latin typeface="Maiandra GD" panose="020E0502030308020204" pitchFamily="34" charset="0"/>
                        </a:rPr>
                        <a:t> 96 </a:t>
                      </a:r>
                      <a:endParaRPr lang="en-US" sz="2000" dirty="0" smtClean="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75009">
                <a:tc>
                  <a:txBody>
                    <a:bodyPr/>
                    <a:lstStyle/>
                    <a:p>
                      <a:r>
                        <a:rPr lang="en-US" sz="2000" dirty="0" smtClean="0">
                          <a:latin typeface="Maiandra GD" panose="020E0502030308020204" pitchFamily="34" charset="0"/>
                        </a:rPr>
                        <a:t>How will you ensure</a:t>
                      </a:r>
                      <a:r>
                        <a:rPr lang="en-US" sz="2000" baseline="0" dirty="0" smtClean="0">
                          <a:latin typeface="Maiandra GD" panose="020E0502030308020204" pitchFamily="34" charset="0"/>
                        </a:rPr>
                        <a:t> your students know the classroom expectations</a:t>
                      </a:r>
                      <a:endParaRPr lang="en-US" sz="20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000" b="0" dirty="0" smtClean="0">
                          <a:solidFill>
                            <a:schemeClr val="tx1"/>
                          </a:solidFill>
                          <a:latin typeface="Maiandra GD" panose="020E0502030308020204" pitchFamily="34" charset="0"/>
                        </a:rPr>
                        <a:t>Plan to ensure the classroom</a:t>
                      </a:r>
                      <a:r>
                        <a:rPr lang="en-US" sz="2000" b="0" baseline="0" dirty="0" smtClean="0">
                          <a:solidFill>
                            <a:schemeClr val="tx1"/>
                          </a:solidFill>
                          <a:latin typeface="Maiandra GD" panose="020E0502030308020204" pitchFamily="34" charset="0"/>
                        </a:rPr>
                        <a:t> expectations matrix is completed </a:t>
                      </a:r>
                      <a:endParaRPr lang="en-US" sz="2000" b="0" dirty="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tx1"/>
                          </a:solidFill>
                          <a:latin typeface="Maiandra GD" panose="020E0502030308020204" pitchFamily="34" charset="0"/>
                        </a:rPr>
                        <a:t>Document 10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228600" y="152400"/>
            <a:ext cx="8229600" cy="1401762"/>
          </a:xfrm>
        </p:spPr>
        <p:txBody>
          <a:bodyPr>
            <a:normAutofit fontScale="90000"/>
          </a:bodyPr>
          <a:lstStyle/>
          <a:p>
            <a:r>
              <a:rPr lang="en-US" dirty="0" smtClean="0"/>
              <a:t/>
            </a:r>
            <a:br>
              <a:rPr lang="en-US" dirty="0" smtClean="0"/>
            </a:br>
            <a:r>
              <a:rPr lang="en-US" sz="4400" b="1" dirty="0" smtClean="0">
                <a:solidFill>
                  <a:schemeClr val="accent6"/>
                </a:solidFill>
                <a:latin typeface="Maiandra GD" panose="020E0502030308020204" pitchFamily="34" charset="0"/>
              </a:rPr>
              <a:t>Team Activity &amp; Discussion</a:t>
            </a:r>
            <a:r>
              <a:rPr lang="en-US" dirty="0" smtClean="0"/>
              <a:t/>
            </a:r>
            <a:br>
              <a:rPr lang="en-US" dirty="0" smtClean="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862" y="61119"/>
            <a:ext cx="2238738" cy="13104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310" y="6206270"/>
            <a:ext cx="11001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233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3657600"/>
            <a:ext cx="9677400" cy="1227582"/>
          </a:xfrm>
        </p:spPr>
        <p:txBody>
          <a:bodyPr>
            <a:noAutofit/>
          </a:bodyPr>
          <a:lstStyle/>
          <a:p>
            <a:pPr algn="ctr">
              <a:defRPr/>
            </a:pPr>
            <a:r>
              <a:rPr lang="en-US" sz="4800" dirty="0" smtClean="0">
                <a:solidFill>
                  <a:schemeClr val="bg1"/>
                </a:solidFill>
                <a:latin typeface="Maiandra GD" panose="020E0502030308020204" pitchFamily="34" charset="0"/>
              </a:rPr>
              <a:t>Team Initiated Problem Solving (TIPS) Review</a:t>
            </a:r>
            <a:endParaRPr lang="en-US" sz="48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2057400" y="106353"/>
            <a:ext cx="5450230" cy="2362200"/>
          </a:xfrm>
          <a:prstGeom prst="rect">
            <a:avLst/>
          </a:prstGeom>
        </p:spPr>
      </p:pic>
    </p:spTree>
    <p:extLst>
      <p:ext uri="{BB962C8B-B14F-4D97-AF65-F5344CB8AC3E}">
        <p14:creationId xmlns:p14="http://schemas.microsoft.com/office/powerpoint/2010/main" val="3550313908"/>
      </p:ext>
    </p:extLst>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238250" y="15529"/>
            <a:ext cx="7132638" cy="6765925"/>
          </a:xfrm>
          <a:prstGeom prst="ellipse">
            <a:avLst/>
          </a:prstGeom>
          <a:solidFill>
            <a:schemeClr val="bg2"/>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srgbClr val="FFFFFF"/>
              </a:solidFill>
            </a:endParaRPr>
          </a:p>
        </p:txBody>
      </p:sp>
      <p:sp>
        <p:nvSpPr>
          <p:cNvPr id="3077" name="Oval 5"/>
          <p:cNvSpPr>
            <a:spLocks noChangeArrowheads="1"/>
          </p:cNvSpPr>
          <p:nvPr/>
        </p:nvSpPr>
        <p:spPr bwMode="auto">
          <a:xfrm>
            <a:off x="3730625" y="434340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en-US" sz="1400" dirty="0">
                <a:solidFill>
                  <a:srgbClr val="000000"/>
                </a:solidFill>
                <a:latin typeface="Times New Roman" pitchFamily="18" charset="0"/>
                <a:cs typeface="Times New Roman" pitchFamily="18" charset="0"/>
              </a:rPr>
              <a:t>Implement</a:t>
            </a:r>
          </a:p>
          <a:p>
            <a:pPr algn="ctr" eaLnBrk="0" hangingPunct="0">
              <a:defRPr/>
            </a:pPr>
            <a:r>
              <a:rPr lang="en-US" sz="1400" dirty="0">
                <a:solidFill>
                  <a:srgbClr val="000000"/>
                </a:solidFill>
                <a:latin typeface="Times New Roman" pitchFamily="18" charset="0"/>
                <a:cs typeface="Times New Roman" pitchFamily="18" charset="0"/>
              </a:rPr>
              <a:t>Solution with</a:t>
            </a:r>
          </a:p>
          <a:p>
            <a:pPr algn="ctr" eaLnBrk="0" hangingPunct="0">
              <a:defRPr/>
            </a:pPr>
            <a:r>
              <a:rPr lang="en-US" sz="1400" dirty="0">
                <a:solidFill>
                  <a:srgbClr val="000000"/>
                </a:solidFill>
                <a:latin typeface="Times New Roman" pitchFamily="18" charset="0"/>
                <a:cs typeface="Times New Roman" pitchFamily="18" charset="0"/>
              </a:rPr>
              <a:t>High Integrity</a:t>
            </a:r>
          </a:p>
        </p:txBody>
      </p:sp>
      <p:sp>
        <p:nvSpPr>
          <p:cNvPr id="3079" name="Oval 7"/>
          <p:cNvSpPr>
            <a:spLocks noChangeArrowheads="1"/>
          </p:cNvSpPr>
          <p:nvPr/>
        </p:nvSpPr>
        <p:spPr bwMode="auto">
          <a:xfrm>
            <a:off x="5878513" y="1406525"/>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en-US" sz="1400" dirty="0">
                <a:solidFill>
                  <a:srgbClr val="000000"/>
                </a:solidFill>
                <a:latin typeface="Times New Roman" pitchFamily="18" charset="0"/>
                <a:cs typeface="Times New Roman" pitchFamily="18" charset="0"/>
              </a:rPr>
              <a:t>Identify Goal</a:t>
            </a:r>
          </a:p>
          <a:p>
            <a:pPr algn="ctr" eaLnBrk="0" hangingPunct="0">
              <a:defRPr/>
            </a:pPr>
            <a:r>
              <a:rPr lang="en-US" sz="1400" dirty="0">
                <a:solidFill>
                  <a:srgbClr val="000000"/>
                </a:solidFill>
                <a:latin typeface="Times New Roman" pitchFamily="18" charset="0"/>
                <a:cs typeface="Times New Roman" pitchFamily="18" charset="0"/>
              </a:rPr>
              <a:t>for Change</a:t>
            </a:r>
          </a:p>
        </p:txBody>
      </p:sp>
      <p:sp>
        <p:nvSpPr>
          <p:cNvPr id="3080" name="Oval 8"/>
          <p:cNvSpPr>
            <a:spLocks noChangeArrowheads="1"/>
          </p:cNvSpPr>
          <p:nvPr/>
        </p:nvSpPr>
        <p:spPr bwMode="auto">
          <a:xfrm>
            <a:off x="3703638" y="30480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en-US" sz="1400" dirty="0">
                <a:solidFill>
                  <a:srgbClr val="000000"/>
                </a:solidFill>
                <a:latin typeface="Times New Roman" pitchFamily="18" charset="0"/>
                <a:cs typeface="Times New Roman" pitchFamily="18" charset="0"/>
              </a:rPr>
              <a:t>Identify Problem</a:t>
            </a:r>
          </a:p>
          <a:p>
            <a:pPr algn="ctr" eaLnBrk="0" hangingPunct="0">
              <a:defRPr/>
            </a:pPr>
            <a:r>
              <a:rPr lang="en-US" sz="1400" dirty="0">
                <a:solidFill>
                  <a:srgbClr val="000000"/>
                </a:solidFill>
                <a:latin typeface="Times New Roman" pitchFamily="18" charset="0"/>
                <a:cs typeface="Times New Roman" pitchFamily="18" charset="0"/>
              </a:rPr>
              <a:t>with</a:t>
            </a:r>
          </a:p>
          <a:p>
            <a:pPr algn="ctr" eaLnBrk="0" hangingPunct="0">
              <a:defRPr/>
            </a:pPr>
            <a:r>
              <a:rPr lang="en-US" sz="1400" dirty="0">
                <a:solidFill>
                  <a:srgbClr val="000000"/>
                </a:solidFill>
                <a:latin typeface="Times New Roman" pitchFamily="18" charset="0"/>
                <a:cs typeface="Times New Roman" pitchFamily="18" charset="0"/>
              </a:rPr>
              <a:t>Precision</a:t>
            </a:r>
          </a:p>
        </p:txBody>
      </p:sp>
      <p:sp>
        <p:nvSpPr>
          <p:cNvPr id="3081" name="Oval 9"/>
          <p:cNvSpPr>
            <a:spLocks noChangeArrowheads="1"/>
          </p:cNvSpPr>
          <p:nvPr/>
        </p:nvSpPr>
        <p:spPr bwMode="auto">
          <a:xfrm>
            <a:off x="1714500" y="3452813"/>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en-US" sz="1400" dirty="0">
                <a:solidFill>
                  <a:srgbClr val="000000"/>
                </a:solidFill>
                <a:latin typeface="Times New Roman" pitchFamily="18" charset="0"/>
                <a:cs typeface="Times New Roman" pitchFamily="18" charset="0"/>
              </a:rPr>
              <a:t>Monitor Impact of</a:t>
            </a:r>
          </a:p>
          <a:p>
            <a:pPr algn="ctr" eaLnBrk="0" hangingPunct="0">
              <a:defRPr/>
            </a:pPr>
            <a:r>
              <a:rPr lang="en-US" sz="1400" dirty="0">
                <a:solidFill>
                  <a:srgbClr val="000000"/>
                </a:solidFill>
                <a:latin typeface="Times New Roman" pitchFamily="18" charset="0"/>
                <a:cs typeface="Times New Roman" pitchFamily="18" charset="0"/>
              </a:rPr>
              <a:t>Solution and</a:t>
            </a:r>
          </a:p>
          <a:p>
            <a:pPr algn="ctr" eaLnBrk="0" hangingPunct="0">
              <a:defRPr/>
            </a:pPr>
            <a:r>
              <a:rPr lang="en-US" sz="1400" dirty="0">
                <a:solidFill>
                  <a:srgbClr val="000000"/>
                </a:solidFill>
                <a:latin typeface="Times New Roman" pitchFamily="18" charset="0"/>
                <a:cs typeface="Times New Roman" pitchFamily="18" charset="0"/>
              </a:rPr>
              <a:t>Compare Against</a:t>
            </a:r>
          </a:p>
          <a:p>
            <a:pPr algn="ctr" eaLnBrk="0" hangingPunct="0">
              <a:defRPr/>
            </a:pPr>
            <a:r>
              <a:rPr lang="en-US" sz="1400" dirty="0">
                <a:solidFill>
                  <a:srgbClr val="000000"/>
                </a:solidFill>
                <a:latin typeface="Times New Roman" pitchFamily="18" charset="0"/>
                <a:cs typeface="Times New Roman" pitchFamily="18" charset="0"/>
              </a:rPr>
              <a:t>Goal</a:t>
            </a:r>
          </a:p>
        </p:txBody>
      </p:sp>
      <p:sp>
        <p:nvSpPr>
          <p:cNvPr id="3082" name="Oval 10"/>
          <p:cNvSpPr>
            <a:spLocks noChangeArrowheads="1"/>
          </p:cNvSpPr>
          <p:nvPr/>
        </p:nvSpPr>
        <p:spPr bwMode="auto">
          <a:xfrm>
            <a:off x="1817688" y="137795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en-US" sz="1400" dirty="0">
                <a:solidFill>
                  <a:srgbClr val="000000"/>
                </a:solidFill>
                <a:latin typeface="Times New Roman" pitchFamily="18" charset="0"/>
                <a:cs typeface="Times New Roman" pitchFamily="18" charset="0"/>
              </a:rPr>
              <a:t>Make Summative</a:t>
            </a:r>
          </a:p>
          <a:p>
            <a:pPr algn="ctr" eaLnBrk="0" hangingPunct="0">
              <a:defRPr/>
            </a:pPr>
            <a:r>
              <a:rPr lang="en-US" sz="1400" dirty="0">
                <a:solidFill>
                  <a:srgbClr val="000000"/>
                </a:solidFill>
                <a:latin typeface="Times New Roman" pitchFamily="18" charset="0"/>
                <a:cs typeface="Times New Roman" pitchFamily="18" charset="0"/>
              </a:rPr>
              <a:t>Evaluation</a:t>
            </a:r>
          </a:p>
          <a:p>
            <a:pPr algn="ctr" eaLnBrk="0" hangingPunct="0">
              <a:defRPr/>
            </a:pPr>
            <a:r>
              <a:rPr lang="en-US" sz="1400" dirty="0" smtClean="0">
                <a:solidFill>
                  <a:srgbClr val="000000"/>
                </a:solidFill>
                <a:latin typeface="Times New Roman" pitchFamily="18" charset="0"/>
                <a:cs typeface="Times New Roman" pitchFamily="18" charset="0"/>
              </a:rPr>
              <a:t>Decision</a:t>
            </a:r>
            <a:endParaRPr lang="en-US" sz="1400" dirty="0">
              <a:solidFill>
                <a:srgbClr val="000000"/>
              </a:solidFill>
              <a:latin typeface="Times New Roman" pitchFamily="18" charset="0"/>
              <a:cs typeface="Times New Roman" pitchFamily="18" charset="0"/>
            </a:endParaRPr>
          </a:p>
        </p:txBody>
      </p:sp>
      <p:sp>
        <p:nvSpPr>
          <p:cNvPr id="46087" name="Rectangle 15"/>
          <p:cNvSpPr>
            <a:spLocks noChangeArrowheads="1"/>
          </p:cNvSpPr>
          <p:nvPr/>
        </p:nvSpPr>
        <p:spPr bwMode="auto">
          <a:xfrm>
            <a:off x="3703638" y="6257925"/>
            <a:ext cx="2019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sz="1600" b="1" dirty="0">
                <a:solidFill>
                  <a:srgbClr val="000000"/>
                </a:solidFill>
                <a:latin typeface="Times New Roman" pitchFamily="18" charset="0"/>
                <a:cs typeface="Times New Roman" pitchFamily="18" charset="0"/>
              </a:rPr>
              <a:t>Meeting</a:t>
            </a:r>
          </a:p>
          <a:p>
            <a:pPr algn="ctr" eaLnBrk="0" fontAlgn="base" hangingPunct="0">
              <a:spcBef>
                <a:spcPct val="0"/>
              </a:spcBef>
              <a:spcAft>
                <a:spcPct val="0"/>
              </a:spcAft>
            </a:pPr>
            <a:r>
              <a:rPr lang="en-US" sz="1600" b="1" dirty="0">
                <a:solidFill>
                  <a:srgbClr val="000000"/>
                </a:solidFill>
                <a:latin typeface="Times New Roman" pitchFamily="18" charset="0"/>
                <a:cs typeface="Times New Roman" pitchFamily="18" charset="0"/>
              </a:rPr>
              <a:t>Foundations</a:t>
            </a:r>
          </a:p>
        </p:txBody>
      </p:sp>
      <p:sp>
        <p:nvSpPr>
          <p:cNvPr id="46088" name="TextBox 2"/>
          <p:cNvSpPr txBox="1">
            <a:spLocks noChangeArrowheads="1"/>
          </p:cNvSpPr>
          <p:nvPr/>
        </p:nvSpPr>
        <p:spPr bwMode="auto">
          <a:xfrm>
            <a:off x="224965" y="80338"/>
            <a:ext cx="228963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sz="2000" b="1" dirty="0">
                <a:solidFill>
                  <a:srgbClr val="000000"/>
                </a:solidFill>
                <a:latin typeface="Times New Roman"/>
              </a:rPr>
              <a:t>Team-Initiated Problem </a:t>
            </a:r>
            <a:r>
              <a:rPr lang="en-US" sz="2000" b="1" dirty="0" smtClean="0">
                <a:solidFill>
                  <a:srgbClr val="000000"/>
                </a:solidFill>
                <a:latin typeface="Times New Roman"/>
              </a:rPr>
              <a:t>Solving II</a:t>
            </a:r>
          </a:p>
          <a:p>
            <a:pPr eaLnBrk="1" fontAlgn="base" hangingPunct="1">
              <a:spcBef>
                <a:spcPct val="0"/>
              </a:spcBef>
              <a:spcAft>
                <a:spcPct val="0"/>
              </a:spcAft>
            </a:pPr>
            <a:r>
              <a:rPr lang="en-US" sz="2000" b="1" dirty="0" smtClean="0">
                <a:solidFill>
                  <a:srgbClr val="000000"/>
                </a:solidFill>
                <a:latin typeface="Times New Roman"/>
              </a:rPr>
              <a:t>(TIPS II) Model</a:t>
            </a:r>
            <a:endParaRPr lang="en-US" sz="2000" b="1" dirty="0">
              <a:solidFill>
                <a:srgbClr val="000000"/>
              </a:solidFill>
              <a:latin typeface="Times New Roman"/>
            </a:endParaRPr>
          </a:p>
        </p:txBody>
      </p:sp>
      <p:sp>
        <p:nvSpPr>
          <p:cNvPr id="29" name="Oval 7"/>
          <p:cNvSpPr>
            <a:spLocks noChangeArrowheads="1"/>
          </p:cNvSpPr>
          <p:nvPr/>
        </p:nvSpPr>
        <p:spPr bwMode="auto">
          <a:xfrm>
            <a:off x="5876925" y="360045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en-US" sz="1400" dirty="0">
                <a:solidFill>
                  <a:srgbClr val="000000"/>
                </a:solidFill>
                <a:latin typeface="Times New Roman" pitchFamily="18" charset="0"/>
                <a:cs typeface="Times New Roman" pitchFamily="18" charset="0"/>
              </a:rPr>
              <a:t>Identify Solution and </a:t>
            </a:r>
          </a:p>
          <a:p>
            <a:pPr algn="ctr" eaLnBrk="0" hangingPunct="0">
              <a:defRPr/>
            </a:pPr>
            <a:r>
              <a:rPr lang="en-US" sz="1400" dirty="0">
                <a:solidFill>
                  <a:srgbClr val="000000"/>
                </a:solidFill>
                <a:latin typeface="Times New Roman" pitchFamily="18" charset="0"/>
                <a:cs typeface="Times New Roman" pitchFamily="18" charset="0"/>
              </a:rPr>
              <a:t>Create Implementation</a:t>
            </a:r>
          </a:p>
          <a:p>
            <a:pPr algn="ctr" eaLnBrk="0" hangingPunct="0">
              <a:defRPr/>
            </a:pPr>
            <a:r>
              <a:rPr lang="en-US" sz="1400" dirty="0">
                <a:solidFill>
                  <a:srgbClr val="000000"/>
                </a:solidFill>
                <a:latin typeface="Times New Roman" pitchFamily="18" charset="0"/>
                <a:cs typeface="Times New Roman" pitchFamily="18" charset="0"/>
              </a:rPr>
              <a:t>Plan with Contextual</a:t>
            </a:r>
          </a:p>
          <a:p>
            <a:pPr algn="ctr" eaLnBrk="0" hangingPunct="0">
              <a:defRPr/>
            </a:pPr>
            <a:r>
              <a:rPr lang="en-US" sz="1400" dirty="0">
                <a:solidFill>
                  <a:srgbClr val="000000"/>
                </a:solidFill>
                <a:latin typeface="Times New Roman" pitchFamily="18" charset="0"/>
                <a:cs typeface="Times New Roman" pitchFamily="18" charset="0"/>
              </a:rPr>
              <a:t>Fit</a:t>
            </a:r>
          </a:p>
        </p:txBody>
      </p:sp>
      <p:sp>
        <p:nvSpPr>
          <p:cNvPr id="4" name="Hexagon 3"/>
          <p:cNvSpPr/>
          <p:nvPr/>
        </p:nvSpPr>
        <p:spPr>
          <a:xfrm>
            <a:off x="3805238" y="2474913"/>
            <a:ext cx="1755775" cy="1568450"/>
          </a:xfrm>
          <a:prstGeom prst="hexagon">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600" dirty="0">
                <a:solidFill>
                  <a:srgbClr val="000000"/>
                </a:solidFill>
                <a:latin typeface="Times New Roman" pitchFamily="18" charset="0"/>
                <a:cs typeface="Times New Roman" pitchFamily="18" charset="0"/>
              </a:rPr>
              <a:t>Collect and Use Data</a:t>
            </a:r>
          </a:p>
        </p:txBody>
      </p:sp>
      <p:sp>
        <p:nvSpPr>
          <p:cNvPr id="5" name="Right Arrow 4"/>
          <p:cNvSpPr/>
          <p:nvPr/>
        </p:nvSpPr>
        <p:spPr>
          <a:xfrm rot="1779815">
            <a:off x="5680075" y="1143000"/>
            <a:ext cx="533400" cy="16827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34" name="Right Arrow 33"/>
          <p:cNvSpPr/>
          <p:nvPr/>
        </p:nvSpPr>
        <p:spPr>
          <a:xfrm rot="5400000">
            <a:off x="7280275" y="3305175"/>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a:solidFill>
                <a:srgbClr val="FFFFFF"/>
              </a:solidFill>
            </a:endParaRPr>
          </a:p>
        </p:txBody>
      </p:sp>
      <p:sp>
        <p:nvSpPr>
          <p:cNvPr id="37" name="Right Arrow 36"/>
          <p:cNvSpPr/>
          <p:nvPr/>
        </p:nvSpPr>
        <p:spPr>
          <a:xfrm rot="9767626">
            <a:off x="5719763" y="5424488"/>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a:solidFill>
                <a:srgbClr val="FFFFFF"/>
              </a:solidFill>
            </a:endParaRPr>
          </a:p>
        </p:txBody>
      </p:sp>
      <p:sp>
        <p:nvSpPr>
          <p:cNvPr id="40" name="Right Arrow 39"/>
          <p:cNvSpPr/>
          <p:nvPr/>
        </p:nvSpPr>
        <p:spPr>
          <a:xfrm rot="12717604">
            <a:off x="3006725" y="5410200"/>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a:solidFill>
                <a:srgbClr val="FFFFFF"/>
              </a:solidFill>
            </a:endParaRPr>
          </a:p>
        </p:txBody>
      </p:sp>
      <p:sp>
        <p:nvSpPr>
          <p:cNvPr id="43" name="Right Arrow 42"/>
          <p:cNvSpPr/>
          <p:nvPr/>
        </p:nvSpPr>
        <p:spPr>
          <a:xfrm rot="16373633">
            <a:off x="1671638" y="3182938"/>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a:solidFill>
                <a:srgbClr val="FFFFFF"/>
              </a:solidFill>
            </a:endParaRPr>
          </a:p>
        </p:txBody>
      </p:sp>
      <p:sp>
        <p:nvSpPr>
          <p:cNvPr id="44" name="Right Arrow 43"/>
          <p:cNvSpPr/>
          <p:nvPr/>
        </p:nvSpPr>
        <p:spPr>
          <a:xfrm rot="20278685">
            <a:off x="3063875" y="1150938"/>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a:solidFill>
                <a:srgbClr val="FFFFFF"/>
              </a:solidFill>
            </a:endParaRPr>
          </a:p>
        </p:txBody>
      </p:sp>
      <p:sp>
        <p:nvSpPr>
          <p:cNvPr id="6" name="Up-Down Arrow 5"/>
          <p:cNvSpPr/>
          <p:nvPr/>
        </p:nvSpPr>
        <p:spPr>
          <a:xfrm>
            <a:off x="4611688" y="2178050"/>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45" name="Up-Down Arrow 44"/>
          <p:cNvSpPr/>
          <p:nvPr/>
        </p:nvSpPr>
        <p:spPr>
          <a:xfrm>
            <a:off x="4611688" y="4079875"/>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46" name="Up-Down Arrow 45"/>
          <p:cNvSpPr/>
          <p:nvPr/>
        </p:nvSpPr>
        <p:spPr>
          <a:xfrm rot="3836952">
            <a:off x="5638007" y="2647156"/>
            <a:ext cx="139700" cy="26193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47" name="Up-Down Arrow 46"/>
          <p:cNvSpPr/>
          <p:nvPr/>
        </p:nvSpPr>
        <p:spPr>
          <a:xfrm rot="3836952">
            <a:off x="3684588" y="3665538"/>
            <a:ext cx="139700" cy="26035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48" name="Up-Down Arrow 47"/>
          <p:cNvSpPr/>
          <p:nvPr/>
        </p:nvSpPr>
        <p:spPr>
          <a:xfrm rot="7557062">
            <a:off x="5636419" y="3683794"/>
            <a:ext cx="161925" cy="28098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49" name="Up-Down Arrow 48"/>
          <p:cNvSpPr/>
          <p:nvPr/>
        </p:nvSpPr>
        <p:spPr>
          <a:xfrm rot="7557062">
            <a:off x="3725069" y="2637631"/>
            <a:ext cx="160338" cy="282575"/>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3" name="Footer Placeholder 2"/>
          <p:cNvSpPr>
            <a:spLocks noGrp="1"/>
          </p:cNvSpPr>
          <p:nvPr>
            <p:ph type="ftr" sz="quarter" idx="11"/>
          </p:nvPr>
        </p:nvSpPr>
        <p:spPr>
          <a:xfrm rot="16200000">
            <a:off x="6751885" y="3213735"/>
            <a:ext cx="4037331" cy="365760"/>
          </a:xfrm>
        </p:spPr>
        <p:txBody>
          <a:bodyPr/>
          <a:lstStyle/>
          <a:p>
            <a:pPr algn="l">
              <a:defRPr/>
            </a:pPr>
            <a:r>
              <a:rPr lang="en-US" dirty="0" smtClean="0">
                <a:solidFill>
                  <a:schemeClr val="tx1"/>
                </a:solidFill>
                <a:latin typeface="Times New Roman" pitchFamily="18" charset="0"/>
                <a:cs typeface="Times New Roman" pitchFamily="18" charset="0"/>
              </a:rPr>
              <a:t>TIPS II Training Manual (2013)    </a:t>
            </a:r>
            <a:r>
              <a:rPr lang="en-US" dirty="0" smtClean="0">
                <a:latin typeface="Times New Roman" pitchFamily="18" charset="0"/>
                <a:cs typeface="Times New Roman" pitchFamily="18" charset="0"/>
                <a:hlinkClick r:id="rId3"/>
              </a:rPr>
              <a:t>www.uoecs.org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34406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dissolve">
                                      <p:cBhvr>
                                        <p:cTn id="7" dur="500"/>
                                        <p:tgtEl>
                                          <p:spTgt spid="308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9"/>
                                        </p:tgtEl>
                                        <p:attrNameLst>
                                          <p:attrName>style.visibility</p:attrName>
                                        </p:attrNameLst>
                                      </p:cBhvr>
                                      <p:to>
                                        <p:strVal val="visible"/>
                                      </p:to>
                                    </p:set>
                                    <p:animEffect transition="in" filter="dissolve">
                                      <p:cBhvr>
                                        <p:cTn id="12" dur="500"/>
                                        <p:tgtEl>
                                          <p:spTgt spid="307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dissolv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81"/>
                                        </p:tgtEl>
                                        <p:attrNameLst>
                                          <p:attrName>style.visibility</p:attrName>
                                        </p:attrNameLst>
                                      </p:cBhvr>
                                      <p:to>
                                        <p:strVal val="visible"/>
                                      </p:to>
                                    </p:set>
                                    <p:animEffect transition="in" filter="dissolve">
                                      <p:cBhvr>
                                        <p:cTn id="27" dur="500"/>
                                        <p:tgtEl>
                                          <p:spTgt spid="308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82"/>
                                        </p:tgtEl>
                                        <p:attrNameLst>
                                          <p:attrName>style.visibility</p:attrName>
                                        </p:attrNameLst>
                                      </p:cBhvr>
                                      <p:to>
                                        <p:strVal val="visible"/>
                                      </p:to>
                                    </p:set>
                                    <p:animEffect transition="in" filter="dissolve">
                                      <p:cBhvr>
                                        <p:cTn id="32" dur="500"/>
                                        <p:tgtEl>
                                          <p:spTgt spid="308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3079" grpId="0" animBg="1"/>
      <p:bldP spid="3080" grpId="0" animBg="1"/>
      <p:bldP spid="3081" grpId="0" animBg="1"/>
      <p:bldP spid="3082" grpId="0" animBg="1"/>
      <p:bldP spid="29"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457200"/>
            <a:ext cx="8305800" cy="6219319"/>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5410200" y="5638800"/>
            <a:ext cx="914400" cy="914400"/>
          </a:xfrm>
          <a:prstGeom prst="roundRect">
            <a:avLst/>
          </a:prstGeom>
          <a:noFill/>
          <a:ln w="57150">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ounded Rectangle 6"/>
          <p:cNvSpPr/>
          <p:nvPr/>
        </p:nvSpPr>
        <p:spPr>
          <a:xfrm>
            <a:off x="7391400" y="2971800"/>
            <a:ext cx="1151792" cy="1371600"/>
          </a:xfrm>
          <a:prstGeom prst="roundRect">
            <a:avLst/>
          </a:prstGeom>
          <a:noFill/>
          <a:ln w="57150">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ounded Rectangle 7"/>
          <p:cNvSpPr/>
          <p:nvPr/>
        </p:nvSpPr>
        <p:spPr>
          <a:xfrm>
            <a:off x="6477000" y="2971800"/>
            <a:ext cx="914400" cy="1371600"/>
          </a:xfrm>
          <a:prstGeom prst="roundRect">
            <a:avLst/>
          </a:prstGeom>
          <a:noFill/>
          <a:ln w="57150">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Box 1"/>
          <p:cNvSpPr txBox="1"/>
          <p:nvPr/>
        </p:nvSpPr>
        <p:spPr>
          <a:xfrm>
            <a:off x="457200" y="87868"/>
            <a:ext cx="1905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Document 45b</a:t>
            </a:r>
            <a:endParaRPr lang="en-US" dirty="0"/>
          </a:p>
        </p:txBody>
      </p:sp>
    </p:spTree>
    <p:extLst>
      <p:ext uri="{BB962C8B-B14F-4D97-AF65-F5344CB8AC3E}">
        <p14:creationId xmlns:p14="http://schemas.microsoft.com/office/powerpoint/2010/main" val="7205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047" y="14654"/>
            <a:ext cx="8974784" cy="5476875"/>
          </a:xfrm>
          <a:prstGeom prst="rect">
            <a:avLst/>
          </a:prstGeom>
        </p:spPr>
      </p:pic>
      <p:pic>
        <p:nvPicPr>
          <p:cNvPr id="3" name="Picture 2"/>
          <p:cNvPicPr>
            <a:picLocks noChangeAspect="1"/>
          </p:cNvPicPr>
          <p:nvPr/>
        </p:nvPicPr>
        <p:blipFill>
          <a:blip r:embed="rId4"/>
          <a:stretch>
            <a:fillRect/>
          </a:stretch>
        </p:blipFill>
        <p:spPr>
          <a:xfrm>
            <a:off x="134047" y="5410200"/>
            <a:ext cx="8974784" cy="2286844"/>
          </a:xfrm>
          <a:prstGeom prst="rect">
            <a:avLst/>
          </a:prstGeom>
        </p:spPr>
      </p:pic>
      <p:sp>
        <p:nvSpPr>
          <p:cNvPr id="5" name="Rounded Rectangle 4"/>
          <p:cNvSpPr>
            <a:spLocks noChangeArrowheads="1"/>
          </p:cNvSpPr>
          <p:nvPr/>
        </p:nvSpPr>
        <p:spPr bwMode="auto">
          <a:xfrm>
            <a:off x="4618508" y="882584"/>
            <a:ext cx="3429000" cy="5638800"/>
          </a:xfrm>
          <a:prstGeom prst="roundRect">
            <a:avLst>
              <a:gd name="adj" fmla="val 16667"/>
            </a:avLst>
          </a:prstGeom>
          <a:gradFill rotWithShape="1">
            <a:gsLst>
              <a:gs pos="0">
                <a:srgbClr val="D6F3FF"/>
              </a:gs>
              <a:gs pos="35001">
                <a:srgbClr val="C9ECFD"/>
              </a:gs>
              <a:gs pos="100000">
                <a:srgbClr val="95D4EE"/>
              </a:gs>
            </a:gsLst>
            <a:lin ang="5400000"/>
          </a:gradFill>
          <a:ln w="9525">
            <a:solidFill>
              <a:schemeClr val="accent1"/>
            </a:solidFill>
            <a:round/>
            <a:headEnd/>
            <a:tailEnd/>
          </a:ln>
          <a:effectLst>
            <a:outerShdw blurRad="50800" dist="38100" dir="5400000" rotWithShape="0">
              <a:srgbClr val="808080">
                <a:alpha val="34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orbel"/>
                <a:ea typeface="+mn-ea"/>
                <a:cs typeface="Times New Roman" pitchFamily="18" charset="0"/>
              </a:rPr>
              <a:t>Respond</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is the baseline for the previously defined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9BBB59"/>
                </a:solidFill>
                <a:effectLst/>
                <a:uLnTx/>
                <a:uFillTx/>
                <a:latin typeface="Calibri"/>
                <a:ea typeface="+mn-ea"/>
                <a:cs typeface="+mn-cs"/>
              </a:rPr>
              <a:t>3 Referrals per day</a:t>
            </a:r>
            <a:endParaRPr kumimoji="0" lang="en-US" sz="1800" b="0" i="1" u="none" strike="noStrike" kern="1200" cap="none" spc="0" normalizeH="0" baseline="0" noProof="0" dirty="0">
              <a:ln>
                <a:noFill/>
              </a:ln>
              <a:solidFill>
                <a:srgbClr val="9BBB59"/>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When is the previously defined problem happening?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1" u="none" strike="noStrike" kern="1200" cap="none" spc="0" normalizeH="0" baseline="0" noProof="0" dirty="0" smtClean="0">
                <a:ln>
                  <a:noFill/>
                </a:ln>
                <a:solidFill>
                  <a:srgbClr val="9BBB59"/>
                </a:solidFill>
                <a:effectLst/>
                <a:uLnTx/>
                <a:uFillTx/>
                <a:latin typeface="Calibri"/>
                <a:cs typeface="+mn-cs"/>
              </a:rPr>
              <a:t>12:15-12:35</a:t>
            </a:r>
            <a:endParaRPr kumimoji="0" lang="en-US" altLang="ja-JP" sz="1800" b="0" i="1" u="none" strike="noStrike" kern="1200" cap="none" spc="0" normalizeH="0" baseline="0" noProof="0" dirty="0">
              <a:ln>
                <a:noFill/>
              </a:ln>
              <a:solidFill>
                <a:srgbClr val="9BBB59"/>
              </a:solidFill>
              <a:effectLst/>
              <a:uLnTx/>
              <a:uFillTx/>
              <a:latin typeface="Calibri"/>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Who missed today’s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9BBB59"/>
                </a:solidFill>
                <a:effectLst/>
                <a:uLnTx/>
                <a:uFillTx/>
                <a:latin typeface="Calibri"/>
                <a:ea typeface="+mn-ea"/>
                <a:cs typeface="+mn-cs"/>
              </a:rPr>
              <a:t>Celeste </a:t>
            </a:r>
            <a:endParaRPr kumimoji="0" lang="en-US" sz="1800" b="0" i="1" u="none" strike="noStrike" kern="1200" cap="none" spc="0" normalizeH="0" baseline="0" noProof="0" dirty="0">
              <a:ln>
                <a:noFill/>
              </a:ln>
              <a:solidFill>
                <a:srgbClr val="9BBB59"/>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will the team complete at their next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9BBB59"/>
                </a:solidFill>
                <a:effectLst/>
                <a:uLnTx/>
                <a:uFillTx/>
                <a:latin typeface="Calibri"/>
                <a:ea typeface="+mn-ea"/>
                <a:cs typeface="+mn-cs"/>
              </a:rPr>
              <a:t>Fidelity form</a:t>
            </a:r>
            <a:endParaRPr kumimoji="0" lang="en-US" sz="1800" b="0" i="1" u="none" strike="noStrike" kern="1200" cap="none" spc="0" normalizeH="0" baseline="0" noProof="0" dirty="0">
              <a:ln>
                <a:noFill/>
              </a:ln>
              <a:solidFill>
                <a:srgbClr val="9BBB59"/>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is the problem behavior for the new problem?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9BBB59"/>
                </a:solidFill>
                <a:effectLst/>
                <a:uLnTx/>
                <a:uFillTx/>
                <a:latin typeface="Calibri"/>
                <a:ea typeface="+mn-ea"/>
                <a:cs typeface="+mn-cs"/>
              </a:rPr>
              <a:t>Physical Aggression </a:t>
            </a:r>
            <a:endParaRPr kumimoji="0" lang="en-US" sz="1800" b="0" i="1" u="none" strike="noStrike" kern="1200" cap="none" spc="0" normalizeH="0" baseline="0" noProof="0" dirty="0">
              <a:ln>
                <a:noFill/>
              </a:ln>
              <a:solidFill>
                <a:srgbClr val="9BBB59"/>
              </a:solidFill>
              <a:effectLst/>
              <a:uLnTx/>
              <a:uFillTx/>
              <a:latin typeface="Calibri"/>
              <a:ea typeface="+mn-ea"/>
              <a:cs typeface="+mn-cs"/>
            </a:endParaRPr>
          </a:p>
        </p:txBody>
      </p:sp>
      <p:sp>
        <p:nvSpPr>
          <p:cNvPr id="6" name="TextBox 5"/>
          <p:cNvSpPr txBox="1"/>
          <p:nvPr/>
        </p:nvSpPr>
        <p:spPr>
          <a:xfrm>
            <a:off x="1752600" y="15353"/>
            <a:ext cx="1905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a:ea typeface="+mn-ea"/>
                <a:cs typeface="+mn-cs"/>
              </a:rPr>
              <a:t>Document 45a</a:t>
            </a:r>
            <a:endParaRPr kumimoji="0" lang="en-US" sz="1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101906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4712091" y="3843633"/>
            <a:ext cx="4353356" cy="1954530"/>
          </a:xfrm>
          <a:prstGeom prst="cloudCallout">
            <a:avLst>
              <a:gd name="adj1" fmla="val -31623"/>
              <a:gd name="adj2" fmla="val 63670"/>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57346" name="Title 1"/>
          <p:cNvSpPr>
            <a:spLocks noGrp="1"/>
          </p:cNvSpPr>
          <p:nvPr>
            <p:ph type="title" idx="4294967295"/>
          </p:nvPr>
        </p:nvSpPr>
        <p:spPr>
          <a:xfrm>
            <a:off x="533400" y="390923"/>
            <a:ext cx="4957301" cy="556625"/>
          </a:xfrm>
        </p:spPr>
        <p:txBody>
          <a:bodyPr>
            <a:noAutofit/>
          </a:bodyPr>
          <a:lstStyle/>
          <a:p>
            <a:pPr eaLnBrk="1" hangingPunct="1">
              <a:defRPr/>
            </a:pPr>
            <a:r>
              <a:rPr lang="en-US" sz="5400" dirty="0">
                <a:solidFill>
                  <a:schemeClr val="accent6"/>
                </a:solidFill>
                <a:latin typeface="Maiandra GD" panose="020E0502030308020204" pitchFamily="34" charset="0"/>
                <a:ea typeface="ＭＳ Ｐゴシック" pitchFamily="-65" charset="-128"/>
                <a:cs typeface="Times New Roman" pitchFamily="18" charset="0"/>
              </a:rPr>
              <a:t>TIPS Team Roles</a:t>
            </a:r>
          </a:p>
        </p:txBody>
      </p:sp>
      <p:sp>
        <p:nvSpPr>
          <p:cNvPr id="54274" name="Content Placeholder 2"/>
          <p:cNvSpPr>
            <a:spLocks noGrp="1"/>
          </p:cNvSpPr>
          <p:nvPr>
            <p:ph idx="4294967295"/>
          </p:nvPr>
        </p:nvSpPr>
        <p:spPr>
          <a:xfrm>
            <a:off x="268190" y="1752600"/>
            <a:ext cx="7199409" cy="3676581"/>
          </a:xfrm>
        </p:spPr>
        <p:txBody>
          <a:bodyPr>
            <a:normAutofit/>
          </a:bodyPr>
          <a:lstStyle/>
          <a:p>
            <a:pPr lvl="1" eaLnBrk="1" hangingPunct="1">
              <a:buClr>
                <a:schemeClr val="accent6"/>
              </a:buClr>
            </a:pPr>
            <a:r>
              <a:rPr lang="en-US" sz="3200" dirty="0" smtClean="0">
                <a:latin typeface="Maiandra GD" panose="020E0502030308020204" pitchFamily="34" charset="0"/>
                <a:ea typeface="ＭＳ Ｐゴシック" pitchFamily="34" charset="-128"/>
                <a:cs typeface="Times New Roman" pitchFamily="18" charset="0"/>
              </a:rPr>
              <a:t>Team </a:t>
            </a:r>
            <a:r>
              <a:rPr lang="en-US" sz="3200" dirty="0">
                <a:latin typeface="Maiandra GD" panose="020E0502030308020204" pitchFamily="34" charset="0"/>
                <a:ea typeface="ＭＳ Ｐゴシック" pitchFamily="34" charset="-128"/>
                <a:cs typeface="Times New Roman" pitchFamily="18" charset="0"/>
              </a:rPr>
              <a:t>Facilitator/Lead</a:t>
            </a:r>
          </a:p>
          <a:p>
            <a:pPr lvl="1" eaLnBrk="1" hangingPunct="1">
              <a:buClr>
                <a:schemeClr val="accent6"/>
              </a:buClr>
            </a:pPr>
            <a:r>
              <a:rPr lang="en-US" sz="3200" dirty="0">
                <a:latin typeface="Maiandra GD" panose="020E0502030308020204" pitchFamily="34" charset="0"/>
                <a:ea typeface="ＭＳ Ｐゴシック" pitchFamily="34" charset="-128"/>
                <a:cs typeface="Times New Roman" pitchFamily="18" charset="0"/>
              </a:rPr>
              <a:t>Minute taker</a:t>
            </a:r>
          </a:p>
          <a:p>
            <a:pPr lvl="1" eaLnBrk="1" hangingPunct="1">
              <a:buClr>
                <a:schemeClr val="accent6"/>
              </a:buClr>
            </a:pPr>
            <a:r>
              <a:rPr lang="en-US" sz="3200" dirty="0">
                <a:latin typeface="Maiandra GD" panose="020E0502030308020204" pitchFamily="34" charset="0"/>
                <a:ea typeface="ＭＳ Ｐゴシック" pitchFamily="34" charset="-128"/>
                <a:cs typeface="Times New Roman" pitchFamily="18" charset="0"/>
              </a:rPr>
              <a:t>Data Analyst		</a:t>
            </a:r>
          </a:p>
          <a:p>
            <a:pPr lvl="1" eaLnBrk="1" hangingPunct="1">
              <a:buClr>
                <a:schemeClr val="accent6"/>
              </a:buClr>
            </a:pPr>
            <a:r>
              <a:rPr lang="en-US" sz="3200" dirty="0">
                <a:latin typeface="Maiandra GD" panose="020E0502030308020204" pitchFamily="34" charset="0"/>
                <a:ea typeface="ＭＳ Ｐゴシック" pitchFamily="34" charset="-128"/>
                <a:cs typeface="Times New Roman" pitchFamily="18" charset="0"/>
              </a:rPr>
              <a:t>Active team members</a:t>
            </a:r>
          </a:p>
          <a:p>
            <a:pPr lvl="1" eaLnBrk="1" hangingPunct="1">
              <a:buClr>
                <a:schemeClr val="accent6"/>
              </a:buClr>
            </a:pPr>
            <a:r>
              <a:rPr lang="en-US" sz="3200" dirty="0" smtClean="0">
                <a:latin typeface="Maiandra GD" panose="020E0502030308020204" pitchFamily="34" charset="0"/>
                <a:ea typeface="ＭＳ Ｐゴシック" pitchFamily="34" charset="-128"/>
                <a:cs typeface="Times New Roman" pitchFamily="18" charset="0"/>
              </a:rPr>
              <a:t>Administrator</a:t>
            </a:r>
          </a:p>
          <a:p>
            <a:pPr lvl="1" eaLnBrk="1" hangingPunct="1">
              <a:buClr>
                <a:schemeClr val="accent6"/>
              </a:buClr>
            </a:pPr>
            <a:r>
              <a:rPr lang="en-US" sz="3200" dirty="0" smtClean="0">
                <a:latin typeface="Maiandra GD" panose="020E0502030308020204" pitchFamily="34" charset="0"/>
                <a:ea typeface="ＭＳ Ｐゴシック" pitchFamily="34" charset="-128"/>
                <a:cs typeface="Times New Roman" pitchFamily="18" charset="0"/>
              </a:rPr>
              <a:t>Back-up for each role</a:t>
            </a:r>
            <a:endParaRPr lang="en-US" sz="3200" dirty="0">
              <a:latin typeface="Maiandra GD" panose="020E0502030308020204" pitchFamily="34" charset="0"/>
              <a:ea typeface="ＭＳ Ｐゴシック" pitchFamily="34" charset="-128"/>
              <a:cs typeface="Times New Roman" pitchFamily="18" charset="0"/>
            </a:endParaRPr>
          </a:p>
          <a:p>
            <a:pPr eaLnBrk="1" hangingPunct="1">
              <a:buFont typeface="Wingdings 2" pitchFamily="18" charset="2"/>
              <a:buNone/>
            </a:pPr>
            <a:endParaRPr lang="en-US" dirty="0" smtClean="0">
              <a:ea typeface="ＭＳ Ｐゴシック" pitchFamily="34" charset="-128"/>
            </a:endParaRPr>
          </a:p>
          <a:p>
            <a:pPr eaLnBrk="1" hangingPunct="1">
              <a:buFont typeface="Wingdings 2" pitchFamily="18" charset="2"/>
              <a:buNone/>
            </a:pPr>
            <a:endParaRPr lang="en-US" dirty="0" smtClean="0">
              <a:ea typeface="ＭＳ Ｐゴシック" pitchFamily="34" charset="-128"/>
            </a:endParaRPr>
          </a:p>
        </p:txBody>
      </p:sp>
      <p:sp>
        <p:nvSpPr>
          <p:cNvPr id="4" name="Right Brace 3"/>
          <p:cNvSpPr/>
          <p:nvPr/>
        </p:nvSpPr>
        <p:spPr>
          <a:xfrm>
            <a:off x="4468911" y="2543226"/>
            <a:ext cx="754809" cy="1699240"/>
          </a:xfrm>
          <a:prstGeom prst="rightBrace">
            <a:avLst>
              <a:gd name="adj1" fmla="val 39010"/>
              <a:gd name="adj2" fmla="val 45311"/>
            </a:avLst>
          </a:pr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79646">
                  <a:lumMod val="75000"/>
                </a:srgbClr>
              </a:solidFill>
              <a:effectLst/>
              <a:uLnTx/>
              <a:uFillTx/>
              <a:latin typeface="Corbel"/>
              <a:ea typeface="+mn-ea"/>
              <a:cs typeface="+mn-cs"/>
            </a:endParaRPr>
          </a:p>
        </p:txBody>
      </p:sp>
      <p:sp>
        <p:nvSpPr>
          <p:cNvPr id="5" name="TextBox 4"/>
          <p:cNvSpPr txBox="1">
            <a:spLocks noChangeArrowheads="1"/>
          </p:cNvSpPr>
          <p:nvPr/>
        </p:nvSpPr>
        <p:spPr bwMode="auto">
          <a:xfrm>
            <a:off x="5053748" y="4567371"/>
            <a:ext cx="4181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Maiandra GD" panose="020E0502030308020204" pitchFamily="34" charset="0"/>
                <a:ea typeface="ＭＳ Ｐゴシック" pitchFamily="34" charset="-128"/>
                <a:cs typeface="Times New Roman" pitchFamily="18" charset="0"/>
              </a:rPr>
              <a:t>Can one person serve multiple roles?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Maiandra GD" panose="020E0502030308020204" pitchFamily="34" charset="0"/>
                <a:ea typeface="ＭＳ Ｐゴシック" pitchFamily="34" charset="-128"/>
                <a:cs typeface="Times New Roman" pitchFamily="18" charset="0"/>
              </a:rPr>
              <a:t>Are there other roles needed?  </a:t>
            </a:r>
          </a:p>
        </p:txBody>
      </p:sp>
      <p:sp>
        <p:nvSpPr>
          <p:cNvPr id="6" name="TextBox 5"/>
          <p:cNvSpPr txBox="1">
            <a:spLocks noChangeArrowheads="1"/>
          </p:cNvSpPr>
          <p:nvPr/>
        </p:nvSpPr>
        <p:spPr bwMode="auto">
          <a:xfrm>
            <a:off x="5257800" y="2532340"/>
            <a:ext cx="26940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79646">
                    <a:lumMod val="75000"/>
                  </a:srgbClr>
                </a:solidFill>
                <a:effectLst/>
                <a:uLnTx/>
                <a:uFillTx/>
                <a:latin typeface="Maiandra GD" panose="020E0502030308020204" pitchFamily="34" charset="0"/>
                <a:ea typeface="ＭＳ Ｐゴシック" pitchFamily="34" charset="-128"/>
                <a:cs typeface="Times New Roman" pitchFamily="18" charset="0"/>
              </a:rPr>
              <a:t>Typically NOT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79646">
                    <a:lumMod val="75000"/>
                  </a:srgbClr>
                </a:solidFill>
                <a:effectLst/>
                <a:uLnTx/>
                <a:uFillTx/>
                <a:latin typeface="Maiandra GD" panose="020E0502030308020204" pitchFamily="34" charset="0"/>
                <a:ea typeface="ＭＳ Ｐゴシック" pitchFamily="34" charset="-128"/>
                <a:cs typeface="Times New Roman" pitchFamily="18" charset="0"/>
              </a:rPr>
              <a:t>the administrator</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90" y="5798164"/>
            <a:ext cx="1686922" cy="85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 result for t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7808"/>
            <a:ext cx="2857500" cy="19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2503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txBox="1">
            <a:spLocks noGrp="1"/>
          </p:cNvSpPr>
          <p:nvPr>
            <p:ph type="title" idx="4294967295"/>
          </p:nvPr>
        </p:nvSpPr>
        <p:spPr>
          <a:xfrm>
            <a:off x="293914" y="304800"/>
            <a:ext cx="8229600" cy="838200"/>
          </a:xfrm>
        </p:spPr>
        <p:txBody>
          <a:bodyPr lIns="91425" tIns="45700" rIns="91425" bIns="45700" anchor="ctr">
            <a:noAutofit/>
          </a:bodyPr>
          <a:lstStyle/>
          <a:p>
            <a:pPr algn="l">
              <a:spcBef>
                <a:spcPts val="0"/>
              </a:spcBef>
              <a:spcAft>
                <a:spcPts val="0"/>
              </a:spcAft>
              <a:buClr>
                <a:schemeClr val="dk1"/>
              </a:buClr>
              <a:buSzPct val="25000"/>
              <a:buFont typeface="Arial"/>
              <a:buNone/>
              <a:defRPr/>
            </a:pPr>
            <a:r>
              <a:rPr lang="en-US" sz="5400" b="1" dirty="0">
                <a:solidFill>
                  <a:schemeClr val="accent6"/>
                </a:solidFill>
                <a:latin typeface="Maiandra GD" panose="020E0502030308020204" pitchFamily="34" charset="0"/>
                <a:sym typeface="Arial"/>
              </a:rPr>
              <a:t>Team Work Time</a:t>
            </a:r>
          </a:p>
        </p:txBody>
      </p:sp>
      <p:graphicFrame>
        <p:nvGraphicFramePr>
          <p:cNvPr id="6" name="Table 7"/>
          <p:cNvGraphicFramePr>
            <a:graphicFrameLocks noGrp="1"/>
          </p:cNvGraphicFramePr>
          <p:nvPr>
            <p:extLst/>
          </p:nvPr>
        </p:nvGraphicFramePr>
        <p:xfrm>
          <a:off x="304800" y="1584206"/>
          <a:ext cx="8382000" cy="5262908"/>
        </p:xfrm>
        <a:graphic>
          <a:graphicData uri="http://schemas.openxmlformats.org/drawingml/2006/table">
            <a:tbl>
              <a:tblPr firstRow="1" bandRow="1">
                <a:tableStyleId>{69012ECD-51FC-41F1-AA8D-1B2483CD663E}</a:tableStyleId>
              </a:tblPr>
              <a:tblGrid>
                <a:gridCol w="2942617">
                  <a:extLst>
                    <a:ext uri="{9D8B030D-6E8A-4147-A177-3AD203B41FA5}">
                      <a16:colId xmlns:a16="http://schemas.microsoft.com/office/drawing/2014/main" val="20000"/>
                    </a:ext>
                  </a:extLst>
                </a:gridCol>
                <a:gridCol w="3269575">
                  <a:extLst>
                    <a:ext uri="{9D8B030D-6E8A-4147-A177-3AD203B41FA5}">
                      <a16:colId xmlns:a16="http://schemas.microsoft.com/office/drawing/2014/main" val="20001"/>
                    </a:ext>
                  </a:extLst>
                </a:gridCol>
                <a:gridCol w="2169808">
                  <a:extLst>
                    <a:ext uri="{9D8B030D-6E8A-4147-A177-3AD203B41FA5}">
                      <a16:colId xmlns:a16="http://schemas.microsoft.com/office/drawing/2014/main" val="20002"/>
                    </a:ext>
                  </a:extLst>
                </a:gridCol>
              </a:tblGrid>
              <a:tr h="447432">
                <a:tc>
                  <a:txBody>
                    <a:bodyPr/>
                    <a:lstStyle/>
                    <a:p>
                      <a:r>
                        <a:rPr lang="en-US" sz="2400" dirty="0" smtClean="0"/>
                        <a:t>Guiding</a:t>
                      </a:r>
                      <a:r>
                        <a:rPr lang="en-US" sz="2400" baseline="0" dirty="0" smtClean="0"/>
                        <a:t> question</a:t>
                      </a:r>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t>Team</a:t>
                      </a:r>
                      <a:r>
                        <a:rPr lang="en-US" sz="2400" baseline="0" dirty="0" smtClean="0"/>
                        <a:t> task</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t>Use</a:t>
                      </a:r>
                      <a:endParaRPr lang="en-US"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33431">
                <a:tc>
                  <a:txBody>
                    <a:bodyPr/>
                    <a:lstStyle/>
                    <a:p>
                      <a:r>
                        <a:rPr lang="en-US" sz="2400" dirty="0" smtClean="0">
                          <a:latin typeface="Maiandra GD" panose="020E0502030308020204" pitchFamily="34" charset="0"/>
                        </a:rPr>
                        <a:t>Are all of your roles still</a:t>
                      </a:r>
                      <a:r>
                        <a:rPr lang="en-US" sz="2400" baseline="0" dirty="0" smtClean="0">
                          <a:latin typeface="Maiandra GD" panose="020E0502030308020204" pitchFamily="34" charset="0"/>
                        </a:rPr>
                        <a:t> established? </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aseline="0" dirty="0" smtClean="0">
                          <a:latin typeface="Maiandra GD" panose="020E0502030308020204" pitchFamily="34" charset="0"/>
                        </a:rPr>
                        <a:t>Update roles and backups to team members and record these roles on the PBIS Team Roster</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solidFill>
                            <a:schemeClr val="tx1"/>
                          </a:solidFill>
                          <a:latin typeface="Maiandra GD" panose="020E0502030308020204" pitchFamily="34" charset="0"/>
                        </a:rPr>
                        <a:t>Team Role</a:t>
                      </a:r>
                      <a:r>
                        <a:rPr lang="en-US" sz="2400" baseline="0" dirty="0" smtClean="0">
                          <a:solidFill>
                            <a:schemeClr val="tx1"/>
                          </a:solidFill>
                          <a:latin typeface="Maiandra GD" panose="020E0502030308020204" pitchFamily="34" charset="0"/>
                        </a:rPr>
                        <a:t> Descriptions: </a:t>
                      </a:r>
                      <a:r>
                        <a:rPr lang="en-US" sz="2400" dirty="0" smtClean="0">
                          <a:solidFill>
                            <a:schemeClr val="tx1"/>
                          </a:solidFill>
                          <a:latin typeface="Maiandra GD" panose="020E0502030308020204" pitchFamily="34" charset="0"/>
                        </a:rPr>
                        <a:t>Document 101 </a:t>
                      </a:r>
                    </a:p>
                    <a:p>
                      <a:endParaRPr lang="en-US" sz="2400" dirty="0" smtClean="0">
                        <a:solidFill>
                          <a:schemeClr val="tx1"/>
                        </a:solidFill>
                        <a:latin typeface="Maiandra GD" panose="020E0502030308020204" pitchFamily="34" charset="0"/>
                      </a:endParaRPr>
                    </a:p>
                    <a:p>
                      <a:r>
                        <a:rPr lang="en-US" sz="2400" dirty="0" smtClean="0">
                          <a:solidFill>
                            <a:schemeClr val="tx1"/>
                          </a:solidFill>
                          <a:latin typeface="Maiandra GD" panose="020E0502030308020204" pitchFamily="34" charset="0"/>
                        </a:rPr>
                        <a:t>Blank Team Roster: Document</a:t>
                      </a:r>
                      <a:r>
                        <a:rPr lang="en-US" sz="2400" baseline="0" dirty="0" smtClean="0">
                          <a:solidFill>
                            <a:schemeClr val="tx1"/>
                          </a:solidFill>
                          <a:latin typeface="Maiandra GD" panose="020E0502030308020204" pitchFamily="34" charset="0"/>
                        </a:rPr>
                        <a:t> 102</a:t>
                      </a:r>
                      <a:endParaRPr lang="en-US" sz="1800" dirty="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53948">
                <a:tc>
                  <a:txBody>
                    <a:bodyPr/>
                    <a:lstStyle/>
                    <a:p>
                      <a:r>
                        <a:rPr lang="en-US" sz="2400" dirty="0" smtClean="0">
                          <a:latin typeface="Maiandra GD" panose="020E0502030308020204" pitchFamily="34" charset="0"/>
                        </a:rPr>
                        <a:t>When will</a:t>
                      </a:r>
                      <a:r>
                        <a:rPr lang="en-US" sz="2400" baseline="0" dirty="0" smtClean="0">
                          <a:latin typeface="Maiandra GD" panose="020E0502030308020204" pitchFamily="34" charset="0"/>
                        </a:rPr>
                        <a:t> the PBIS team be meeting this year?</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Maiandra GD" panose="020E0502030308020204" pitchFamily="34" charset="0"/>
                        </a:rPr>
                        <a:t>Schedule PBIS team meetings</a:t>
                      </a:r>
                      <a:r>
                        <a:rPr lang="en-US" sz="2400" baseline="0" dirty="0" smtClean="0">
                          <a:latin typeface="Maiandra GD" panose="020E0502030308020204" pitchFamily="34" charset="0"/>
                        </a:rPr>
                        <a:t> for the school year.</a:t>
                      </a:r>
                      <a:r>
                        <a:rPr lang="en-US" sz="2400" dirty="0" smtClean="0">
                          <a:latin typeface="Maiandra GD" panose="020E0502030308020204" pitchFamily="34" charset="0"/>
                        </a:rPr>
                        <a:t>  Teams should meet at least monthly for 45-60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Electronic Calendar?</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stretch>
            <a:fillRect/>
          </a:stretch>
        </p:blipFill>
        <p:spPr>
          <a:xfrm>
            <a:off x="6400800" y="68523"/>
            <a:ext cx="2237426" cy="1310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096000"/>
            <a:ext cx="1255810" cy="63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85665"/>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1238250" y="15529"/>
            <a:ext cx="7132638" cy="6765925"/>
          </a:xfrm>
          <a:prstGeom prst="ellipse">
            <a:avLst/>
          </a:prstGeom>
          <a:solidFill>
            <a:schemeClr val="bg2"/>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7" name="Oval 5"/>
          <p:cNvSpPr>
            <a:spLocks noChangeArrowheads="1"/>
          </p:cNvSpPr>
          <p:nvPr/>
        </p:nvSpPr>
        <p:spPr bwMode="auto">
          <a:xfrm>
            <a:off x="3730625" y="434340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Implement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Solution with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High Integrity</a:t>
            </a:r>
          </a:p>
        </p:txBody>
      </p:sp>
      <p:sp>
        <p:nvSpPr>
          <p:cNvPr id="3079" name="Oval 7"/>
          <p:cNvSpPr>
            <a:spLocks noChangeArrowheads="1"/>
          </p:cNvSpPr>
          <p:nvPr/>
        </p:nvSpPr>
        <p:spPr bwMode="auto">
          <a:xfrm>
            <a:off x="5878513" y="1406525"/>
            <a:ext cx="1828800" cy="1828800"/>
          </a:xfrm>
          <a:prstGeom prst="ellipse">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Identify Goal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for Change</a:t>
            </a:r>
          </a:p>
        </p:txBody>
      </p:sp>
      <p:sp>
        <p:nvSpPr>
          <p:cNvPr id="3080" name="Oval 8"/>
          <p:cNvSpPr>
            <a:spLocks noChangeArrowheads="1"/>
          </p:cNvSpPr>
          <p:nvPr/>
        </p:nvSpPr>
        <p:spPr bwMode="auto">
          <a:xfrm>
            <a:off x="3703638" y="304800"/>
            <a:ext cx="1828800" cy="1828800"/>
          </a:xfrm>
          <a:prstGeom prst="ellipse">
            <a:avLst/>
          </a:prstGeom>
          <a:solidFill>
            <a:srgbClr val="FFFF00"/>
          </a:solidFill>
          <a:ln>
            <a:headEnd/>
            <a:tailEnd/>
          </a:ln>
          <a:effectLst/>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Identify Problem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with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Precision</a:t>
            </a:r>
          </a:p>
        </p:txBody>
      </p:sp>
      <p:sp>
        <p:nvSpPr>
          <p:cNvPr id="3081" name="Oval 9"/>
          <p:cNvSpPr>
            <a:spLocks noChangeArrowheads="1"/>
          </p:cNvSpPr>
          <p:nvPr/>
        </p:nvSpPr>
        <p:spPr bwMode="auto">
          <a:xfrm>
            <a:off x="1714500" y="3452813"/>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Monitor Impact of</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Solution and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Compare Against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Goal</a:t>
            </a:r>
          </a:p>
        </p:txBody>
      </p:sp>
      <p:sp>
        <p:nvSpPr>
          <p:cNvPr id="3082" name="Oval 10"/>
          <p:cNvSpPr>
            <a:spLocks noChangeArrowheads="1"/>
          </p:cNvSpPr>
          <p:nvPr/>
        </p:nvSpPr>
        <p:spPr bwMode="auto">
          <a:xfrm>
            <a:off x="1817688" y="137795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Make Summative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Evaluation</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Decision</a:t>
            </a: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6087" name="Rectangle 15"/>
          <p:cNvSpPr>
            <a:spLocks noChangeArrowheads="1"/>
          </p:cNvSpPr>
          <p:nvPr/>
        </p:nvSpPr>
        <p:spPr bwMode="auto">
          <a:xfrm>
            <a:off x="3703638" y="6257925"/>
            <a:ext cx="2019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Meeting</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Foundations</a:t>
            </a:r>
          </a:p>
        </p:txBody>
      </p:sp>
      <p:sp>
        <p:nvSpPr>
          <p:cNvPr id="46088" name="TextBox 2"/>
          <p:cNvSpPr txBox="1">
            <a:spLocks noChangeArrowheads="1"/>
          </p:cNvSpPr>
          <p:nvPr/>
        </p:nvSpPr>
        <p:spPr bwMode="auto">
          <a:xfrm>
            <a:off x="224965" y="80338"/>
            <a:ext cx="228963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ＭＳ Ｐゴシック" pitchFamily="34" charset="-128"/>
                <a:cs typeface="+mn-cs"/>
              </a:rPr>
              <a:t>Team-Initiated Problem </a:t>
            </a:r>
            <a:r>
              <a:rPr kumimoji="0" lang="en-US" sz="2000" b="1" i="0" u="none" strike="noStrike" kern="1200" cap="none" spc="0" normalizeH="0" baseline="0" noProof="0" dirty="0" smtClean="0">
                <a:ln>
                  <a:noFill/>
                </a:ln>
                <a:solidFill>
                  <a:srgbClr val="000000"/>
                </a:solidFill>
                <a:effectLst/>
                <a:uLnTx/>
                <a:uFillTx/>
                <a:latin typeface="Times New Roman"/>
                <a:ea typeface="ＭＳ Ｐゴシック" pitchFamily="34" charset="-128"/>
                <a:cs typeface="+mn-cs"/>
              </a:rPr>
              <a:t>Solving 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Times New Roman"/>
                <a:ea typeface="ＭＳ Ｐゴシック" pitchFamily="34" charset="-128"/>
                <a:cs typeface="+mn-cs"/>
              </a:rPr>
              <a:t>(TIPS II) Model</a:t>
            </a:r>
            <a:endParaRPr kumimoji="0" lang="en-US" sz="2000" b="1" i="0" u="none" strike="noStrike" kern="1200" cap="none" spc="0" normalizeH="0" baseline="0" noProof="0" dirty="0">
              <a:ln>
                <a:noFill/>
              </a:ln>
              <a:solidFill>
                <a:srgbClr val="000000"/>
              </a:solidFill>
              <a:effectLst/>
              <a:uLnTx/>
              <a:uFillTx/>
              <a:latin typeface="Times New Roman"/>
              <a:ea typeface="ＭＳ Ｐゴシック" pitchFamily="34" charset="-128"/>
              <a:cs typeface="+mn-cs"/>
            </a:endParaRPr>
          </a:p>
        </p:txBody>
      </p:sp>
      <p:sp>
        <p:nvSpPr>
          <p:cNvPr id="29" name="Oval 7"/>
          <p:cNvSpPr>
            <a:spLocks noChangeArrowheads="1"/>
          </p:cNvSpPr>
          <p:nvPr/>
        </p:nvSpPr>
        <p:spPr bwMode="auto">
          <a:xfrm>
            <a:off x="5876925" y="3600450"/>
            <a:ext cx="1828800" cy="1828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Identify Solution and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Create Implementation</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Plan with Contextual</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Fit</a:t>
            </a:r>
          </a:p>
        </p:txBody>
      </p:sp>
      <p:sp>
        <p:nvSpPr>
          <p:cNvPr id="4" name="Hexagon 3"/>
          <p:cNvSpPr/>
          <p:nvPr/>
        </p:nvSpPr>
        <p:spPr>
          <a:xfrm>
            <a:off x="3837137" y="2474913"/>
            <a:ext cx="1755775" cy="1568450"/>
          </a:xfrm>
          <a:prstGeom prst="hexagon">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Collect and Use Data</a:t>
            </a:r>
          </a:p>
        </p:txBody>
      </p:sp>
      <p:sp>
        <p:nvSpPr>
          <p:cNvPr id="5" name="Right Arrow 4"/>
          <p:cNvSpPr/>
          <p:nvPr/>
        </p:nvSpPr>
        <p:spPr>
          <a:xfrm rot="1779815">
            <a:off x="5680075" y="1143000"/>
            <a:ext cx="533400" cy="16827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ight Arrow 33"/>
          <p:cNvSpPr/>
          <p:nvPr/>
        </p:nvSpPr>
        <p:spPr>
          <a:xfrm rot="5400000">
            <a:off x="7280275" y="3305175"/>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ight Arrow 36"/>
          <p:cNvSpPr/>
          <p:nvPr/>
        </p:nvSpPr>
        <p:spPr>
          <a:xfrm rot="9767626">
            <a:off x="5719763" y="5424488"/>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ight Arrow 39"/>
          <p:cNvSpPr/>
          <p:nvPr/>
        </p:nvSpPr>
        <p:spPr>
          <a:xfrm rot="12717604">
            <a:off x="3006725" y="5410200"/>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Right Arrow 42"/>
          <p:cNvSpPr/>
          <p:nvPr/>
        </p:nvSpPr>
        <p:spPr>
          <a:xfrm rot="16373633">
            <a:off x="1671638" y="3182938"/>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Right Arrow 43"/>
          <p:cNvSpPr/>
          <p:nvPr/>
        </p:nvSpPr>
        <p:spPr>
          <a:xfrm rot="20278685">
            <a:off x="3063875" y="1150938"/>
            <a:ext cx="533400" cy="1524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Up-Down Arrow 5"/>
          <p:cNvSpPr/>
          <p:nvPr/>
        </p:nvSpPr>
        <p:spPr>
          <a:xfrm>
            <a:off x="4611688" y="2178050"/>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Up-Down Arrow 44"/>
          <p:cNvSpPr/>
          <p:nvPr/>
        </p:nvSpPr>
        <p:spPr>
          <a:xfrm>
            <a:off x="4611688" y="4079875"/>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Up-Down Arrow 45"/>
          <p:cNvSpPr/>
          <p:nvPr/>
        </p:nvSpPr>
        <p:spPr>
          <a:xfrm rot="3836952">
            <a:off x="5638007" y="2647156"/>
            <a:ext cx="139700" cy="26193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Up-Down Arrow 46"/>
          <p:cNvSpPr/>
          <p:nvPr/>
        </p:nvSpPr>
        <p:spPr>
          <a:xfrm rot="3836952">
            <a:off x="3684588" y="3665538"/>
            <a:ext cx="139700" cy="26035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Up-Down Arrow 47"/>
          <p:cNvSpPr/>
          <p:nvPr/>
        </p:nvSpPr>
        <p:spPr>
          <a:xfrm rot="7557062">
            <a:off x="5636419" y="3683794"/>
            <a:ext cx="161925" cy="28098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Up-Down Arrow 48"/>
          <p:cNvSpPr/>
          <p:nvPr/>
        </p:nvSpPr>
        <p:spPr>
          <a:xfrm rot="7557062">
            <a:off x="3725069" y="2637631"/>
            <a:ext cx="160338" cy="282575"/>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Footer Placeholder 2"/>
          <p:cNvSpPr>
            <a:spLocks noGrp="1"/>
          </p:cNvSpPr>
          <p:nvPr>
            <p:ph type="ftr" sz="quarter" idx="11"/>
          </p:nvPr>
        </p:nvSpPr>
        <p:spPr>
          <a:xfrm rot="16200000">
            <a:off x="6751885" y="3213735"/>
            <a:ext cx="4037331"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TIPS II Training Manual (2013)    </a:t>
            </a:r>
            <a:r>
              <a:rPr kumimoji="0" lang="en-US" sz="1100" b="1" i="0" u="none" strike="noStrike" kern="1200" cap="none" spc="0" normalizeH="0" baseline="0" noProof="0" dirty="0" smtClean="0">
                <a:ln>
                  <a:noFill/>
                </a:ln>
                <a:solidFill>
                  <a:srgbClr val="4F271C">
                    <a:lumMod val="60000"/>
                    <a:lumOff val="40000"/>
                  </a:srgbClr>
                </a:solidFill>
                <a:effectLst/>
                <a:uLnTx/>
                <a:uFillTx/>
                <a:latin typeface="Times New Roman" pitchFamily="18" charset="0"/>
                <a:ea typeface="+mn-ea"/>
                <a:cs typeface="Times New Roman" pitchFamily="18" charset="0"/>
                <a:hlinkClick r:id="rId3"/>
              </a:rPr>
              <a:t>www.uoecs.org</a:t>
            </a:r>
            <a:endParaRPr kumimoji="0" lang="en-US" sz="1100" b="1" i="0" u="none" strike="noStrike" kern="1200" cap="none" spc="0" normalizeH="0" baseline="0" noProof="0" dirty="0">
              <a:ln>
                <a:noFill/>
              </a:ln>
              <a:solidFill>
                <a:srgbClr val="4F271C">
                  <a:lumMod val="60000"/>
                  <a:lumOff val="40000"/>
                </a:srgbClr>
              </a:solidFill>
              <a:effectLst/>
              <a:uLnTx/>
              <a:uFillTx/>
              <a:latin typeface="Times New Roman" pitchFamily="18" charset="0"/>
              <a:ea typeface="+mn-ea"/>
              <a:cs typeface="Times New Roman"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14FFD-4DFB-4C70-88AA-A3032816CDC4}" type="slidenum">
              <a:rPr kumimoji="0" lang="en-US" sz="1200" b="1" i="0" u="none" strike="noStrike" kern="1200" cap="none" spc="0" normalizeH="0" baseline="0" noProof="0" smtClean="0">
                <a:ln>
                  <a:noFill/>
                </a:ln>
                <a:solidFill>
                  <a:prstClr val="white"/>
                </a:solidFill>
                <a:effectLst/>
                <a:uLnTx/>
                <a:uFillTx/>
                <a:latin typeface="Times New Roman" pitchFamily="18" charset="0"/>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87035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1000" fill="hold"/>
                                        <p:tgtEl>
                                          <p:spTgt spid="3080"/>
                                        </p:tgtEl>
                                        <p:attrNameLst>
                                          <p:attrName>ppt_w</p:attrName>
                                        </p:attrNameLst>
                                      </p:cBhvr>
                                      <p:tavLst>
                                        <p:tav tm="0">
                                          <p:val>
                                            <p:fltVal val="0"/>
                                          </p:val>
                                        </p:tav>
                                        <p:tav tm="100000">
                                          <p:val>
                                            <p:strVal val="#ppt_w"/>
                                          </p:val>
                                        </p:tav>
                                      </p:tavLst>
                                    </p:anim>
                                    <p:anim calcmode="lin" valueType="num">
                                      <p:cBhvr>
                                        <p:cTn id="8" dur="1000" fill="hold"/>
                                        <p:tgtEl>
                                          <p:spTgt spid="3080"/>
                                        </p:tgtEl>
                                        <p:attrNameLst>
                                          <p:attrName>ppt_h</p:attrName>
                                        </p:attrNameLst>
                                      </p:cBhvr>
                                      <p:tavLst>
                                        <p:tav tm="0">
                                          <p:val>
                                            <p:fltVal val="0"/>
                                          </p:val>
                                        </p:tav>
                                        <p:tav tm="100000">
                                          <p:val>
                                            <p:strVal val="#ppt_h"/>
                                          </p:val>
                                        </p:tav>
                                      </p:tavLst>
                                    </p:anim>
                                    <p:anim calcmode="lin" valueType="num">
                                      <p:cBhvr>
                                        <p:cTn id="9" dur="1000" fill="hold"/>
                                        <p:tgtEl>
                                          <p:spTgt spid="3080"/>
                                        </p:tgtEl>
                                        <p:attrNameLst>
                                          <p:attrName>style.rotation</p:attrName>
                                        </p:attrNameLst>
                                      </p:cBhvr>
                                      <p:tavLst>
                                        <p:tav tm="0">
                                          <p:val>
                                            <p:fltVal val="90"/>
                                          </p:val>
                                        </p:tav>
                                        <p:tav tm="100000">
                                          <p:val>
                                            <p:fltVal val="0"/>
                                          </p:val>
                                        </p:tav>
                                      </p:tavLst>
                                    </p:anim>
                                    <p:animEffect transition="in" filter="fade">
                                      <p:cBhvr>
                                        <p:cTn id="10" dur="1000"/>
                                        <p:tgtEl>
                                          <p:spTgt spid="308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p:cTn id="13" dur="1000" fill="hold"/>
                                        <p:tgtEl>
                                          <p:spTgt spid="3079"/>
                                        </p:tgtEl>
                                        <p:attrNameLst>
                                          <p:attrName>ppt_w</p:attrName>
                                        </p:attrNameLst>
                                      </p:cBhvr>
                                      <p:tavLst>
                                        <p:tav tm="0">
                                          <p:val>
                                            <p:fltVal val="0"/>
                                          </p:val>
                                        </p:tav>
                                        <p:tav tm="100000">
                                          <p:val>
                                            <p:strVal val="#ppt_w"/>
                                          </p:val>
                                        </p:tav>
                                      </p:tavLst>
                                    </p:anim>
                                    <p:anim calcmode="lin" valueType="num">
                                      <p:cBhvr>
                                        <p:cTn id="14" dur="1000" fill="hold"/>
                                        <p:tgtEl>
                                          <p:spTgt spid="3079"/>
                                        </p:tgtEl>
                                        <p:attrNameLst>
                                          <p:attrName>ppt_h</p:attrName>
                                        </p:attrNameLst>
                                      </p:cBhvr>
                                      <p:tavLst>
                                        <p:tav tm="0">
                                          <p:val>
                                            <p:fltVal val="0"/>
                                          </p:val>
                                        </p:tav>
                                        <p:tav tm="100000">
                                          <p:val>
                                            <p:strVal val="#ppt_h"/>
                                          </p:val>
                                        </p:tav>
                                      </p:tavLst>
                                    </p:anim>
                                    <p:anim calcmode="lin" valueType="num">
                                      <p:cBhvr>
                                        <p:cTn id="15" dur="1000" fill="hold"/>
                                        <p:tgtEl>
                                          <p:spTgt spid="3079"/>
                                        </p:tgtEl>
                                        <p:attrNameLst>
                                          <p:attrName>style.rotation</p:attrName>
                                        </p:attrNameLst>
                                      </p:cBhvr>
                                      <p:tavLst>
                                        <p:tav tm="0">
                                          <p:val>
                                            <p:fltVal val="90"/>
                                          </p:val>
                                        </p:tav>
                                        <p:tav tm="100000">
                                          <p:val>
                                            <p:fltVal val="0"/>
                                          </p:val>
                                        </p:tav>
                                      </p:tavLst>
                                    </p:anim>
                                    <p:animEffect transition="in" filter="fade">
                                      <p:cBhvr>
                                        <p:cTn id="16"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304800" y="304800"/>
            <a:ext cx="9829800" cy="857250"/>
          </a:xfrm>
        </p:spPr>
        <p:txBody>
          <a:bodyPr>
            <a:noAutofit/>
          </a:bodyPr>
          <a:lstStyle/>
          <a:p>
            <a:pPr eaLnBrk="1" hangingPunct="1"/>
            <a:r>
              <a:rPr lang="en-US" sz="4000" b="1" dirty="0" smtClean="0">
                <a:solidFill>
                  <a:schemeClr val="accent6"/>
                </a:solidFill>
                <a:latin typeface="Maiandra GD" panose="020E0502030308020204" pitchFamily="34" charset="0"/>
                <a:ea typeface="ＭＳ Ｐゴシック" pitchFamily="34" charset="-128"/>
                <a:cs typeface="Times New Roman" pitchFamily="18" charset="0"/>
              </a:rPr>
              <a:t>Primary vs. Precision Statements</a:t>
            </a:r>
          </a:p>
        </p:txBody>
      </p:sp>
      <p:graphicFrame>
        <p:nvGraphicFramePr>
          <p:cNvPr id="4" name="Content Placeholder 3"/>
          <p:cNvGraphicFramePr>
            <a:graphicFrameLocks noGrp="1"/>
          </p:cNvGraphicFramePr>
          <p:nvPr>
            <p:ph sz="half" idx="2"/>
            <p:extLst/>
          </p:nvPr>
        </p:nvGraphicFramePr>
        <p:xfrm>
          <a:off x="914400" y="1515223"/>
          <a:ext cx="7794626" cy="4419599"/>
        </p:xfrm>
        <a:graphic>
          <a:graphicData uri="http://schemas.openxmlformats.org/drawingml/2006/table">
            <a:tbl>
              <a:tblPr firstRow="1" bandRow="1">
                <a:tableStyleId>{E8B1032C-EA38-4F05-BA0D-38AFFFC7BED3}</a:tableStyleId>
              </a:tblPr>
              <a:tblGrid>
                <a:gridCol w="3767631">
                  <a:extLst>
                    <a:ext uri="{9D8B030D-6E8A-4147-A177-3AD203B41FA5}">
                      <a16:colId xmlns:a16="http://schemas.microsoft.com/office/drawing/2014/main" val="20000"/>
                    </a:ext>
                  </a:extLst>
                </a:gridCol>
                <a:gridCol w="4026995">
                  <a:extLst>
                    <a:ext uri="{9D8B030D-6E8A-4147-A177-3AD203B41FA5}">
                      <a16:colId xmlns:a16="http://schemas.microsoft.com/office/drawing/2014/main" val="20001"/>
                    </a:ext>
                  </a:extLst>
                </a:gridCol>
              </a:tblGrid>
              <a:tr h="573087">
                <a:tc>
                  <a:txBody>
                    <a:bodyPr/>
                    <a:lstStyle/>
                    <a:p>
                      <a:pPr algn="ctr"/>
                      <a:r>
                        <a:rPr lang="en-US" sz="1800" dirty="0" smtClean="0"/>
                        <a:t>Primary Statements</a:t>
                      </a:r>
                      <a:endParaRPr lang="en-US" sz="1800" dirty="0"/>
                    </a:p>
                  </a:txBody>
                  <a:tcPr marL="68580" marR="68580" marT="34290" marB="34290" anchor="ctr"/>
                </a:tc>
                <a:tc>
                  <a:txBody>
                    <a:bodyPr/>
                    <a:lstStyle/>
                    <a:p>
                      <a:pPr algn="ctr"/>
                      <a:r>
                        <a:rPr lang="en-US" sz="1800" dirty="0" smtClean="0"/>
                        <a:t>Precision Statement</a:t>
                      </a:r>
                      <a:endParaRPr lang="en-US" sz="1800" dirty="0"/>
                    </a:p>
                  </a:txBody>
                  <a:tcPr marL="68580" marR="68580" marT="34290" marB="34290" anchor="ctr"/>
                </a:tc>
                <a:extLst>
                  <a:ext uri="{0D108BD9-81ED-4DB2-BD59-A6C34878D82A}">
                    <a16:rowId xmlns:a16="http://schemas.microsoft.com/office/drawing/2014/main" val="10000"/>
                  </a:ext>
                </a:extLst>
              </a:tr>
              <a:tr h="762774">
                <a:tc>
                  <a:txBody>
                    <a:bodyPr/>
                    <a:lstStyle/>
                    <a:p>
                      <a:pPr algn="ctr"/>
                      <a:r>
                        <a:rPr lang="en-US" sz="1800" dirty="0" smtClean="0"/>
                        <a:t>“Too many referrals.”</a:t>
                      </a:r>
                    </a:p>
                    <a:p>
                      <a:pPr algn="ctr"/>
                      <a:endParaRPr lang="en-US" sz="1800" dirty="0"/>
                    </a:p>
                  </a:txBody>
                  <a:tcPr marL="68580" marR="68580" marT="34290" marB="34290" anchor="ctr"/>
                </a:tc>
                <a:tc rowSpan="5">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rPr>
                        <a:t>“There are </a:t>
                      </a:r>
                      <a:r>
                        <a:rPr kumimoji="0" lang="en-US" sz="1800" b="1" u="none" strike="noStrike" kern="1200" cap="none" spc="0" normalizeH="0" baseline="0" noProof="0" dirty="0" smtClean="0">
                          <a:ln>
                            <a:noFill/>
                          </a:ln>
                          <a:solidFill>
                            <a:srgbClr val="7030A0"/>
                          </a:solidFill>
                          <a:effectLst/>
                          <a:uLnTx/>
                          <a:uFillTx/>
                        </a:rPr>
                        <a:t>more ODRs for aggression</a:t>
                      </a:r>
                      <a:r>
                        <a:rPr kumimoji="0" lang="en-US" sz="1800" u="none" strike="noStrike" kern="1200" cap="none" spc="0" normalizeH="0" baseline="0" noProof="0" dirty="0" smtClean="0">
                          <a:ln>
                            <a:noFill/>
                          </a:ln>
                          <a:effectLst/>
                          <a:uLnTx/>
                          <a:uFillTx/>
                        </a:rPr>
                        <a:t> in the </a:t>
                      </a:r>
                      <a:r>
                        <a:rPr kumimoji="0" lang="en-US" sz="1800" b="1" u="none" strike="noStrike" kern="1200" cap="none" spc="0" normalizeH="0" baseline="0" noProof="0" dirty="0" smtClean="0">
                          <a:ln>
                            <a:noFill/>
                          </a:ln>
                          <a:solidFill>
                            <a:srgbClr val="0070C0"/>
                          </a:solidFill>
                          <a:effectLst/>
                          <a:uLnTx/>
                          <a:uFillTx/>
                        </a:rPr>
                        <a:t>quad</a:t>
                      </a:r>
                      <a:r>
                        <a:rPr kumimoji="0" lang="en-US" sz="1800" u="none" strike="noStrike" kern="1200" cap="none" spc="0" normalizeH="0" baseline="0" noProof="0" dirty="0" smtClean="0">
                          <a:ln>
                            <a:noFill/>
                          </a:ln>
                          <a:effectLst/>
                          <a:uLnTx/>
                          <a:uFillTx/>
                        </a:rPr>
                        <a:t> than last year. These are most likely to occur during</a:t>
                      </a:r>
                      <a:r>
                        <a:rPr kumimoji="0" lang="en-US" sz="1800" u="none" strike="noStrike" kern="1200" cap="none" spc="0" normalizeH="0" baseline="0" noProof="0" dirty="0" smtClean="0">
                          <a:ln>
                            <a:noFill/>
                          </a:ln>
                          <a:solidFill>
                            <a:srgbClr val="00CC00"/>
                          </a:solidFill>
                          <a:effectLst/>
                          <a:uLnTx/>
                          <a:uFillTx/>
                        </a:rPr>
                        <a:t> </a:t>
                      </a:r>
                      <a:r>
                        <a:rPr kumimoji="0" lang="en-US" sz="1800" b="1" u="none" strike="noStrike" kern="1200" cap="none" spc="0" normalizeH="0" baseline="0" noProof="0" dirty="0" smtClean="0">
                          <a:ln>
                            <a:noFill/>
                          </a:ln>
                          <a:solidFill>
                            <a:srgbClr val="00B050"/>
                          </a:solidFill>
                          <a:effectLst/>
                          <a:uLnTx/>
                          <a:uFillTx/>
                        </a:rPr>
                        <a:t>first lunch</a:t>
                      </a:r>
                      <a:r>
                        <a:rPr kumimoji="0" lang="en-US" sz="1800" u="none" strike="noStrike" kern="1200" cap="none" spc="0" normalizeH="0" baseline="0" noProof="0" dirty="0" smtClean="0">
                          <a:ln>
                            <a:noFill/>
                          </a:ln>
                          <a:effectLst/>
                          <a:uLnTx/>
                          <a:uFillTx/>
                        </a:rPr>
                        <a:t>, with a </a:t>
                      </a:r>
                      <a:r>
                        <a:rPr kumimoji="0" lang="en-US" sz="1800" b="1" u="none" strike="noStrike" kern="1200" cap="none" spc="0" normalizeH="0" baseline="0" noProof="0" dirty="0" smtClean="0">
                          <a:ln>
                            <a:noFill/>
                          </a:ln>
                          <a:solidFill>
                            <a:srgbClr val="FF6600"/>
                          </a:solidFill>
                          <a:effectLst/>
                          <a:uLnTx/>
                          <a:uFillTx/>
                        </a:rPr>
                        <a:t>large number of students</a:t>
                      </a:r>
                      <a:r>
                        <a:rPr kumimoji="0" lang="en-US" sz="1800" u="none" strike="noStrike" kern="1200" cap="none" spc="0" normalizeH="0" baseline="0" noProof="0" dirty="0" smtClean="0">
                          <a:ln>
                            <a:noFill/>
                          </a:ln>
                          <a:effectLst/>
                          <a:uLnTx/>
                          <a:uFillTx/>
                        </a:rPr>
                        <a:t>, and the aggression is </a:t>
                      </a:r>
                      <a:r>
                        <a:rPr kumimoji="0" lang="en-US" sz="1800" b="1" u="none" strike="noStrike" kern="1200" cap="none" spc="0" normalizeH="0" baseline="0" noProof="0" dirty="0" smtClean="0">
                          <a:ln>
                            <a:noFill/>
                          </a:ln>
                          <a:solidFill>
                            <a:srgbClr val="FF0000"/>
                          </a:solidFill>
                          <a:effectLst/>
                          <a:uLnTx/>
                          <a:uFillTx/>
                        </a:rPr>
                        <a:t>related to gaining attention from peers</a:t>
                      </a:r>
                      <a:r>
                        <a:rPr kumimoji="0" lang="en-US" sz="1800" u="none" strike="noStrike" kern="1200" cap="none" spc="0" normalizeH="0" baseline="0" noProof="0" dirty="0" smtClean="0">
                          <a:ln>
                            <a:noFill/>
                          </a:ln>
                          <a:effectLst/>
                          <a:uLnTx/>
                          <a:uFillTx/>
                        </a:rPr>
                        <a:t>.”</a:t>
                      </a:r>
                    </a:p>
                    <a:p>
                      <a:pPr algn="ctr"/>
                      <a:endParaRPr lang="en-US" sz="1400" dirty="0"/>
                    </a:p>
                  </a:txBody>
                  <a:tcPr marL="68580" marR="68580" marT="34290" marB="34290" anchor="ctr"/>
                </a:tc>
                <a:extLst>
                  <a:ext uri="{0D108BD9-81ED-4DB2-BD59-A6C34878D82A}">
                    <a16:rowId xmlns:a16="http://schemas.microsoft.com/office/drawing/2014/main" val="10001"/>
                  </a:ext>
                </a:extLst>
              </a:tr>
              <a:tr h="778511">
                <a:tc>
                  <a:txBody>
                    <a:bodyPr/>
                    <a:lstStyle/>
                    <a:p>
                      <a:pPr algn="ctr"/>
                      <a:r>
                        <a:rPr lang="en-US" sz="1800" dirty="0" smtClean="0"/>
                        <a:t>“September has more suspensions than last</a:t>
                      </a:r>
                      <a:r>
                        <a:rPr lang="en-US" sz="1800" baseline="0" dirty="0" smtClean="0"/>
                        <a:t> year.”</a:t>
                      </a:r>
                      <a:endParaRPr lang="en-US" sz="1800" dirty="0"/>
                    </a:p>
                  </a:txBody>
                  <a:tcPr marL="68580" marR="68580" marT="34290" marB="34290" anchor="ctr"/>
                </a:tc>
                <a:tc vMerge="1">
                  <a:txBody>
                    <a:bodyPr/>
                    <a:lstStyle/>
                    <a:p>
                      <a:endParaRPr lang="en-US"/>
                    </a:p>
                  </a:txBody>
                  <a:tcPr/>
                </a:tc>
                <a:extLst>
                  <a:ext uri="{0D108BD9-81ED-4DB2-BD59-A6C34878D82A}">
                    <a16:rowId xmlns:a16="http://schemas.microsoft.com/office/drawing/2014/main" val="10002"/>
                  </a:ext>
                </a:extLst>
              </a:tr>
              <a:tr h="761747">
                <a:tc>
                  <a:txBody>
                    <a:bodyPr/>
                    <a:lstStyle/>
                    <a:p>
                      <a:pPr algn="ctr"/>
                      <a:r>
                        <a:rPr lang="en-US" sz="1800" dirty="0" smtClean="0"/>
                        <a:t>“Gang</a:t>
                      </a:r>
                      <a:r>
                        <a:rPr lang="en-US" sz="1800" baseline="0" dirty="0" smtClean="0"/>
                        <a:t> behavior is increasing.”</a:t>
                      </a:r>
                      <a:endParaRPr lang="en-US" sz="1800" dirty="0"/>
                    </a:p>
                  </a:txBody>
                  <a:tcPr marL="68580" marR="68580" marT="34290" marB="34290" anchor="ctr"/>
                </a:tc>
                <a:tc vMerge="1">
                  <a:txBody>
                    <a:bodyPr/>
                    <a:lstStyle/>
                    <a:p>
                      <a:endParaRPr lang="en-US" dirty="0"/>
                    </a:p>
                  </a:txBody>
                  <a:tcPr/>
                </a:tc>
                <a:extLst>
                  <a:ext uri="{0D108BD9-81ED-4DB2-BD59-A6C34878D82A}">
                    <a16:rowId xmlns:a16="http://schemas.microsoft.com/office/drawing/2014/main" val="10003"/>
                  </a:ext>
                </a:extLst>
              </a:tr>
              <a:tr h="773094">
                <a:tc>
                  <a:txBody>
                    <a:bodyPr/>
                    <a:lstStyle/>
                    <a:p>
                      <a:pPr algn="ctr"/>
                      <a:r>
                        <a:rPr lang="en-US" sz="1800" dirty="0" smtClean="0"/>
                        <a:t>“The cafeteria is </a:t>
                      </a:r>
                    </a:p>
                    <a:p>
                      <a:pPr algn="ctr"/>
                      <a:r>
                        <a:rPr lang="en-US" sz="1800" dirty="0" smtClean="0"/>
                        <a:t>out of control!”</a:t>
                      </a:r>
                      <a:endParaRPr lang="en-US" sz="1800" dirty="0"/>
                    </a:p>
                  </a:txBody>
                  <a:tcPr marL="68580" marR="68580" marT="34290" marB="34290" anchor="ctr"/>
                </a:tc>
                <a:tc vMerge="1">
                  <a:txBody>
                    <a:bodyPr/>
                    <a:lstStyle/>
                    <a:p>
                      <a:endParaRPr lang="en-US" dirty="0"/>
                    </a:p>
                  </a:txBody>
                  <a:tcPr/>
                </a:tc>
                <a:extLst>
                  <a:ext uri="{0D108BD9-81ED-4DB2-BD59-A6C34878D82A}">
                    <a16:rowId xmlns:a16="http://schemas.microsoft.com/office/drawing/2014/main" val="10004"/>
                  </a:ext>
                </a:extLst>
              </a:tr>
              <a:tr h="770386">
                <a:tc>
                  <a:txBody>
                    <a:bodyPr/>
                    <a:lstStyle/>
                    <a:p>
                      <a:pPr algn="ctr"/>
                      <a:r>
                        <a:rPr lang="en-US" sz="1800" dirty="0" smtClean="0"/>
                        <a:t>“Student disrespect</a:t>
                      </a:r>
                      <a:r>
                        <a:rPr lang="en-US" sz="1800" baseline="0" dirty="0" smtClean="0"/>
                        <a:t> is </a:t>
                      </a:r>
                    </a:p>
                    <a:p>
                      <a:pPr algn="ctr"/>
                      <a:r>
                        <a:rPr lang="en-US" sz="1800" baseline="0" dirty="0" smtClean="0"/>
                        <a:t>off the hook!”</a:t>
                      </a:r>
                      <a:endParaRPr lang="en-US" sz="1800" dirty="0"/>
                    </a:p>
                  </a:txBody>
                  <a:tcPr marL="68580" marR="68580" marT="34290" marB="34290" anchor="ctr"/>
                </a:tc>
                <a:tc v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B4B54A-95EB-4E14-A991-15C68A37DAA5}" type="slidenum">
              <a:rPr kumimoji="0" lang="en-US" sz="9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nvPr>
        </p:nvGraphicFramePr>
        <p:xfrm>
          <a:off x="978624" y="5962919"/>
          <a:ext cx="7730400" cy="342900"/>
        </p:xfrm>
        <a:graphic>
          <a:graphicData uri="http://schemas.openxmlformats.org/drawingml/2006/table">
            <a:tbl>
              <a:tblPr firstRow="1" bandRow="1">
                <a:tableStyleId>{5940675A-B579-460E-94D1-54222C63F5DA}</a:tableStyleId>
              </a:tblPr>
              <a:tblGrid>
                <a:gridCol w="1546080">
                  <a:extLst>
                    <a:ext uri="{9D8B030D-6E8A-4147-A177-3AD203B41FA5}">
                      <a16:colId xmlns:a16="http://schemas.microsoft.com/office/drawing/2014/main" val="20000"/>
                    </a:ext>
                  </a:extLst>
                </a:gridCol>
                <a:gridCol w="1546080">
                  <a:extLst>
                    <a:ext uri="{9D8B030D-6E8A-4147-A177-3AD203B41FA5}">
                      <a16:colId xmlns:a16="http://schemas.microsoft.com/office/drawing/2014/main" val="20001"/>
                    </a:ext>
                  </a:extLst>
                </a:gridCol>
                <a:gridCol w="1546080">
                  <a:extLst>
                    <a:ext uri="{9D8B030D-6E8A-4147-A177-3AD203B41FA5}">
                      <a16:colId xmlns:a16="http://schemas.microsoft.com/office/drawing/2014/main" val="20002"/>
                    </a:ext>
                  </a:extLst>
                </a:gridCol>
                <a:gridCol w="1546080">
                  <a:extLst>
                    <a:ext uri="{9D8B030D-6E8A-4147-A177-3AD203B41FA5}">
                      <a16:colId xmlns:a16="http://schemas.microsoft.com/office/drawing/2014/main" val="20003"/>
                    </a:ext>
                  </a:extLst>
                </a:gridCol>
                <a:gridCol w="1546080">
                  <a:extLst>
                    <a:ext uri="{9D8B030D-6E8A-4147-A177-3AD203B41FA5}">
                      <a16:colId xmlns:a16="http://schemas.microsoft.com/office/drawing/2014/main" val="20004"/>
                    </a:ext>
                  </a:extLst>
                </a:gridCol>
              </a:tblGrid>
              <a:tr h="342900">
                <a:tc>
                  <a:txBody>
                    <a:bodyPr/>
                    <a:lstStyle/>
                    <a:p>
                      <a:pPr algn="ctr"/>
                      <a:r>
                        <a:rPr kumimoji="0" lang="en-US" sz="1800" b="1" u="none" strike="noStrike" kern="1200" cap="none" spc="0" normalizeH="0" baseline="0" dirty="0" smtClean="0">
                          <a:ln>
                            <a:noFill/>
                          </a:ln>
                          <a:solidFill>
                            <a:srgbClr val="7030A0"/>
                          </a:solidFill>
                          <a:effectLst/>
                          <a:uLnTx/>
                          <a:uFillTx/>
                          <a:latin typeface="+mn-lt"/>
                          <a:ea typeface="+mn-ea"/>
                          <a:cs typeface="+mn-cs"/>
                        </a:rPr>
                        <a:t>What</a:t>
                      </a:r>
                      <a:endParaRPr kumimoji="0" lang="en-US" sz="1800" b="1" u="none" strike="noStrike" kern="1200" cap="none" spc="0" normalizeH="0" baseline="0" dirty="0">
                        <a:ln>
                          <a:noFill/>
                        </a:ln>
                        <a:solidFill>
                          <a:srgbClr val="7030A0"/>
                        </a:solidFill>
                        <a:effectLst/>
                        <a:uLnTx/>
                        <a:uFillTx/>
                        <a:latin typeface="+mn-lt"/>
                        <a:ea typeface="+mn-ea"/>
                        <a:cs typeface="+mn-cs"/>
                      </a:endParaRPr>
                    </a:p>
                  </a:txBody>
                  <a:tcPr marL="68580" marR="68580" marT="34290" marB="34290"/>
                </a:tc>
                <a:tc>
                  <a:txBody>
                    <a:bodyPr/>
                    <a:lstStyle/>
                    <a:p>
                      <a:pPr algn="ctr"/>
                      <a:r>
                        <a:rPr kumimoji="0" lang="en-US" sz="1800" b="1" u="none" strike="noStrike" kern="1200" cap="none" spc="0" normalizeH="0" baseline="0" dirty="0" smtClean="0">
                          <a:ln>
                            <a:noFill/>
                          </a:ln>
                          <a:solidFill>
                            <a:srgbClr val="0070C0"/>
                          </a:solidFill>
                          <a:effectLst/>
                          <a:uLnTx/>
                          <a:uFillTx/>
                          <a:latin typeface="+mn-lt"/>
                          <a:ea typeface="+mn-ea"/>
                          <a:cs typeface="+mn-cs"/>
                        </a:rPr>
                        <a:t>Where</a:t>
                      </a:r>
                      <a:endParaRPr kumimoji="0" lang="en-US" sz="1800" b="1" u="none" strike="noStrike" kern="1200" cap="none" spc="0" normalizeH="0" baseline="0" dirty="0">
                        <a:ln>
                          <a:noFill/>
                        </a:ln>
                        <a:solidFill>
                          <a:srgbClr val="0070C0"/>
                        </a:solidFill>
                        <a:effectLst/>
                        <a:uLnTx/>
                        <a:uFillTx/>
                        <a:latin typeface="+mn-lt"/>
                        <a:ea typeface="+mn-ea"/>
                        <a:cs typeface="+mn-cs"/>
                      </a:endParaRPr>
                    </a:p>
                  </a:txBody>
                  <a:tcPr marL="68580" marR="68580" marT="34290" marB="34290"/>
                </a:tc>
                <a:tc>
                  <a:txBody>
                    <a:bodyPr/>
                    <a:lstStyle/>
                    <a:p>
                      <a:pPr algn="ctr"/>
                      <a:r>
                        <a:rPr kumimoji="0" lang="en-US" sz="1800" b="1" u="none" strike="noStrike" kern="1200" cap="none" spc="0" normalizeH="0" baseline="0" dirty="0" smtClean="0">
                          <a:ln>
                            <a:noFill/>
                          </a:ln>
                          <a:solidFill>
                            <a:srgbClr val="00B050"/>
                          </a:solidFill>
                          <a:effectLst/>
                          <a:uLnTx/>
                          <a:uFillTx/>
                          <a:latin typeface="+mn-lt"/>
                          <a:ea typeface="+mn-ea"/>
                          <a:cs typeface="+mn-cs"/>
                        </a:rPr>
                        <a:t>When</a:t>
                      </a:r>
                      <a:endParaRPr kumimoji="0" lang="en-US" sz="1800" b="1" u="none" strike="noStrike" kern="1200" cap="none" spc="0" normalizeH="0" baseline="0" dirty="0">
                        <a:ln>
                          <a:noFill/>
                        </a:ln>
                        <a:solidFill>
                          <a:srgbClr val="00B050"/>
                        </a:solidFill>
                        <a:effectLst/>
                        <a:uLnTx/>
                        <a:uFillTx/>
                        <a:latin typeface="+mn-lt"/>
                        <a:ea typeface="+mn-ea"/>
                        <a:cs typeface="+mn-cs"/>
                      </a:endParaRPr>
                    </a:p>
                  </a:txBody>
                  <a:tcPr marL="68580" marR="68580" marT="34290" marB="34290"/>
                </a:tc>
                <a:tc>
                  <a:txBody>
                    <a:bodyPr/>
                    <a:lstStyle/>
                    <a:p>
                      <a:pPr algn="ctr"/>
                      <a:r>
                        <a:rPr kumimoji="0" lang="en-US" sz="1800" b="1" u="none" strike="noStrike" kern="1200" cap="none" spc="0" normalizeH="0" baseline="0" dirty="0" smtClean="0">
                          <a:ln>
                            <a:noFill/>
                          </a:ln>
                          <a:solidFill>
                            <a:srgbClr val="FF6600"/>
                          </a:solidFill>
                          <a:effectLst/>
                          <a:uLnTx/>
                          <a:uFillTx/>
                          <a:latin typeface="+mn-lt"/>
                          <a:ea typeface="+mn-ea"/>
                          <a:cs typeface="+mn-cs"/>
                        </a:rPr>
                        <a:t>Who</a:t>
                      </a:r>
                      <a:endParaRPr kumimoji="0" lang="en-US" sz="1800" b="1" u="none" strike="noStrike" kern="1200" cap="none" spc="0" normalizeH="0" baseline="0" dirty="0">
                        <a:ln>
                          <a:noFill/>
                        </a:ln>
                        <a:solidFill>
                          <a:srgbClr val="FF6600"/>
                        </a:solidFill>
                        <a:effectLst/>
                        <a:uLnTx/>
                        <a:uFillTx/>
                        <a:latin typeface="+mn-lt"/>
                        <a:ea typeface="+mn-ea"/>
                        <a:cs typeface="+mn-cs"/>
                      </a:endParaRPr>
                    </a:p>
                  </a:txBody>
                  <a:tcPr marL="68580" marR="68580" marT="34290" marB="34290"/>
                </a:tc>
                <a:tc>
                  <a:txBody>
                    <a:bodyPr/>
                    <a:lstStyle/>
                    <a:p>
                      <a:pPr algn="ctr"/>
                      <a:r>
                        <a:rPr kumimoji="0" lang="en-US" sz="1800" b="1" u="none" strike="noStrike" kern="1200" cap="none" spc="0" normalizeH="0" baseline="0" dirty="0" smtClean="0">
                          <a:ln>
                            <a:noFill/>
                          </a:ln>
                          <a:solidFill>
                            <a:srgbClr val="FF0000"/>
                          </a:solidFill>
                          <a:effectLst/>
                          <a:uLnTx/>
                          <a:uFillTx/>
                          <a:latin typeface="+mn-lt"/>
                          <a:ea typeface="+mn-ea"/>
                          <a:cs typeface="+mn-cs"/>
                        </a:rPr>
                        <a:t>Why</a:t>
                      </a:r>
                      <a:endParaRPr kumimoji="0" lang="en-US" sz="1800" b="1" u="none" strike="noStrike" kern="1200" cap="none" spc="0" normalizeH="0" baseline="0" dirty="0">
                        <a:ln>
                          <a:noFill/>
                        </a:ln>
                        <a:solidFill>
                          <a:srgbClr val="FF0000"/>
                        </a:solidFill>
                        <a:effectLst/>
                        <a:uLnTx/>
                        <a:uFillTx/>
                        <a:latin typeface="+mn-lt"/>
                        <a:ea typeface="+mn-ea"/>
                        <a:cs typeface="+mn-cs"/>
                      </a:endParaRPr>
                    </a:p>
                  </a:txBody>
                  <a:tcPr marL="68580" marR="68580" marT="34290" marB="34290"/>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65" y="6287995"/>
            <a:ext cx="913445" cy="46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329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315" y="1655747"/>
            <a:ext cx="7995485" cy="3452446"/>
          </a:xfrm>
        </p:spPr>
        <p:txBody>
          <a:bodyPr anchor="t"/>
          <a:lstStyle/>
          <a:p>
            <a:r>
              <a:rPr lang="en-US" dirty="0">
                <a:latin typeface="Maiandra GD" panose="020E0502030308020204" pitchFamily="34" charset="0"/>
                <a:cs typeface="Times New Roman" pitchFamily="18" charset="0"/>
              </a:rPr>
              <a:t>B</a:t>
            </a:r>
            <a:r>
              <a:rPr lang="en-US" dirty="0" smtClean="0">
                <a:latin typeface="Maiandra GD" panose="020E0502030308020204" pitchFamily="34" charset="0"/>
                <a:cs typeface="Times New Roman" pitchFamily="18" charset="0"/>
              </a:rPr>
              <a:t>ASELINE = </a:t>
            </a:r>
            <a:br>
              <a:rPr lang="en-US" dirty="0" smtClean="0">
                <a:latin typeface="Maiandra GD" panose="020E0502030308020204" pitchFamily="34" charset="0"/>
                <a:cs typeface="Times New Roman" pitchFamily="18" charset="0"/>
              </a:rPr>
            </a:br>
            <a:r>
              <a:rPr lang="en-US" dirty="0" smtClean="0">
                <a:latin typeface="Maiandra GD" panose="020E0502030308020204" pitchFamily="34" charset="0"/>
                <a:cs typeface="Times New Roman" pitchFamily="18" charset="0"/>
              </a:rPr>
              <a:t># of referrals in drill down (divided by) </a:t>
            </a:r>
            <a:br>
              <a:rPr lang="en-US" dirty="0" smtClean="0">
                <a:latin typeface="Maiandra GD" panose="020E0502030308020204" pitchFamily="34" charset="0"/>
                <a:cs typeface="Times New Roman" pitchFamily="18" charset="0"/>
              </a:rPr>
            </a:br>
            <a:r>
              <a:rPr lang="en-US" dirty="0" smtClean="0">
                <a:latin typeface="Maiandra GD" panose="020E0502030308020204" pitchFamily="34" charset="0"/>
                <a:cs typeface="Times New Roman" pitchFamily="18" charset="0"/>
              </a:rPr>
              <a:t># of school </a:t>
            </a:r>
            <a:r>
              <a:rPr lang="en-US" dirty="0" smtClean="0">
                <a:solidFill>
                  <a:schemeClr val="tx1"/>
                </a:solidFill>
                <a:latin typeface="Maiandra GD" panose="020E0502030308020204" pitchFamily="34" charset="0"/>
                <a:cs typeface="Times New Roman" pitchFamily="18" charset="0"/>
              </a:rPr>
              <a:t>days</a:t>
            </a:r>
            <a:r>
              <a:rPr lang="en-US" dirty="0" smtClean="0">
                <a:latin typeface="Maiandra GD" panose="020E0502030308020204" pitchFamily="34" charset="0"/>
                <a:cs typeface="Times New Roman" pitchFamily="18" charset="0"/>
              </a:rPr>
              <a:t> or </a:t>
            </a:r>
            <a:r>
              <a:rPr lang="en-US" dirty="0" smtClean="0">
                <a:solidFill>
                  <a:srgbClr val="FF0000"/>
                </a:solidFill>
                <a:latin typeface="Maiandra GD" panose="020E0502030308020204" pitchFamily="34" charset="0"/>
                <a:cs typeface="Times New Roman" pitchFamily="18" charset="0"/>
              </a:rPr>
              <a:t>weeks</a:t>
            </a:r>
            <a:r>
              <a:rPr lang="en-US" dirty="0" smtClean="0">
                <a:latin typeface="Maiandra GD" panose="020E0502030308020204" pitchFamily="34" charset="0"/>
                <a:cs typeface="Times New Roman" pitchFamily="18" charset="0"/>
              </a:rPr>
              <a:t> included in    </a:t>
            </a:r>
            <a:br>
              <a:rPr lang="en-US" dirty="0" smtClean="0">
                <a:latin typeface="Maiandra GD" panose="020E0502030308020204" pitchFamily="34" charset="0"/>
                <a:cs typeface="Times New Roman" pitchFamily="18" charset="0"/>
              </a:rPr>
            </a:br>
            <a:r>
              <a:rPr lang="en-US" dirty="0">
                <a:latin typeface="Maiandra GD" panose="020E0502030308020204" pitchFamily="34" charset="0"/>
                <a:cs typeface="Times New Roman" pitchFamily="18" charset="0"/>
              </a:rPr>
              <a:t> </a:t>
            </a:r>
            <a:r>
              <a:rPr lang="en-US" dirty="0" smtClean="0">
                <a:latin typeface="Maiandra GD" panose="020E0502030308020204" pitchFamily="34" charset="0"/>
                <a:cs typeface="Times New Roman" pitchFamily="18" charset="0"/>
              </a:rPr>
              <a:t>     drilldown </a:t>
            </a:r>
            <a:endParaRPr lang="en-US" dirty="0">
              <a:latin typeface="Maiandra GD" panose="020E0502030308020204" pitchFamily="34" charset="0"/>
              <a:cs typeface="Times New Roman" pitchFamily="18" charset="0"/>
            </a:endParaRPr>
          </a:p>
        </p:txBody>
      </p:sp>
      <p:sp>
        <p:nvSpPr>
          <p:cNvPr id="6" name="Title 1"/>
          <p:cNvSpPr txBox="1">
            <a:spLocks/>
          </p:cNvSpPr>
          <p:nvPr/>
        </p:nvSpPr>
        <p:spPr>
          <a:xfrm>
            <a:off x="576943" y="4050810"/>
            <a:ext cx="7841649" cy="345244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4F81BD"/>
                </a:solidFill>
                <a:effectLst/>
                <a:uLnTx/>
                <a:uFillTx/>
                <a:latin typeface="Maiandra GD" panose="020E0502030308020204" pitchFamily="34" charset="0"/>
                <a:ea typeface="+mj-ea"/>
                <a:cs typeface="Times New Roman" pitchFamily="18" charset="0"/>
              </a:rPr>
              <a:t>50 referrals / 25 </a:t>
            </a:r>
            <a:r>
              <a:rPr kumimoji="0" lang="en-US" sz="4000" b="0" i="0" u="none" strike="noStrike" kern="1200" cap="none" spc="0" normalizeH="0" baseline="0" noProof="0" dirty="0" smtClean="0">
                <a:ln>
                  <a:noFill/>
                </a:ln>
                <a:solidFill>
                  <a:prstClr val="black"/>
                </a:solidFill>
                <a:effectLst/>
                <a:uLnTx/>
                <a:uFillTx/>
                <a:latin typeface="Maiandra GD" panose="020E0502030308020204" pitchFamily="34" charset="0"/>
                <a:ea typeface="+mj-ea"/>
                <a:cs typeface="Times New Roman" pitchFamily="18" charset="0"/>
              </a:rPr>
              <a:t>days</a:t>
            </a:r>
            <a:r>
              <a:rPr kumimoji="0" lang="en-US" sz="4000" b="0" i="0" u="none" strike="noStrike" kern="1200" cap="none" spc="0" normalizeH="0" baseline="0" noProof="0" dirty="0" smtClean="0">
                <a:ln>
                  <a:noFill/>
                </a:ln>
                <a:solidFill>
                  <a:srgbClr val="4F81BD"/>
                </a:solidFill>
                <a:effectLst/>
                <a:uLnTx/>
                <a:uFillTx/>
                <a:latin typeface="Maiandra GD" panose="020E0502030308020204" pitchFamily="34" charset="0"/>
                <a:ea typeface="+mj-ea"/>
                <a:cs typeface="Times New Roman"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4F81BD"/>
                </a:solidFill>
                <a:effectLst/>
                <a:uLnTx/>
                <a:uFillTx/>
                <a:latin typeface="Maiandra GD" panose="020E0502030308020204" pitchFamily="34" charset="0"/>
                <a:ea typeface="+mj-ea"/>
                <a:cs typeface="Times New Roman" pitchFamily="18" charset="0"/>
              </a:rPr>
              <a:t>50 referrals / 5 </a:t>
            </a:r>
            <a:r>
              <a:rPr kumimoji="0" lang="en-US" sz="4000" b="0" i="0" u="none" strike="noStrike" kern="1200" cap="none" spc="0" normalizeH="0" baseline="0" noProof="0" dirty="0" smtClean="0">
                <a:ln>
                  <a:noFill/>
                </a:ln>
                <a:solidFill>
                  <a:srgbClr val="FF0000"/>
                </a:solidFill>
                <a:effectLst/>
                <a:uLnTx/>
                <a:uFillTx/>
                <a:latin typeface="Maiandra GD" panose="020E0502030308020204" pitchFamily="34" charset="0"/>
                <a:ea typeface="+mj-ea"/>
                <a:cs typeface="Times New Roman" pitchFamily="18" charset="0"/>
              </a:rPr>
              <a:t>weeks</a:t>
            </a:r>
            <a:r>
              <a:rPr kumimoji="0" lang="en-US" sz="4000" b="0" i="0" u="none" strike="noStrike" kern="1200" cap="none" spc="0" normalizeH="0" baseline="0" noProof="0" dirty="0" smtClean="0">
                <a:ln>
                  <a:noFill/>
                </a:ln>
                <a:solidFill>
                  <a:srgbClr val="4F81BD"/>
                </a:solidFill>
                <a:effectLst/>
                <a:uLnTx/>
                <a:uFillTx/>
                <a:latin typeface="Maiandra GD" panose="020E0502030308020204" pitchFamily="34" charset="0"/>
                <a:ea typeface="+mj-ea"/>
                <a:cs typeface="Times New Roman" pitchFamily="18" charset="0"/>
              </a:rPr>
              <a:t> =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4F81BD"/>
                </a:solidFill>
                <a:effectLst/>
                <a:uLnTx/>
                <a:uFillTx/>
                <a:latin typeface="Maiandra GD" panose="020E0502030308020204" pitchFamily="34" charset="0"/>
                <a:ea typeface="+mj-ea"/>
                <a:cs typeface="Times New Roman" pitchFamily="18" charset="0"/>
              </a:rPr>
              <a:t>25 referrals / 10 </a:t>
            </a:r>
            <a:r>
              <a:rPr kumimoji="0" lang="en-US" sz="4000" b="0" i="0" u="none" strike="noStrike" kern="1200" cap="none" spc="0" normalizeH="0" baseline="0" noProof="0" dirty="0" smtClean="0">
                <a:ln>
                  <a:noFill/>
                </a:ln>
                <a:solidFill>
                  <a:prstClr val="black"/>
                </a:solidFill>
                <a:effectLst/>
                <a:uLnTx/>
                <a:uFillTx/>
                <a:latin typeface="Maiandra GD" panose="020E0502030308020204" pitchFamily="34" charset="0"/>
                <a:ea typeface="+mj-ea"/>
                <a:cs typeface="Times New Roman" pitchFamily="18" charset="0"/>
              </a:rPr>
              <a:t>days</a:t>
            </a:r>
            <a:r>
              <a:rPr kumimoji="0" lang="en-US" sz="4000" b="0" i="0" u="none" strike="noStrike" kern="1200" cap="none" spc="0" normalizeH="0" baseline="0" noProof="0" dirty="0" smtClean="0">
                <a:ln>
                  <a:noFill/>
                </a:ln>
                <a:solidFill>
                  <a:srgbClr val="4F81BD"/>
                </a:solidFill>
                <a:effectLst/>
                <a:uLnTx/>
                <a:uFillTx/>
                <a:latin typeface="Maiandra GD" panose="020E0502030308020204" pitchFamily="34" charset="0"/>
                <a:ea typeface="+mj-ea"/>
                <a:cs typeface="Times New Roman" pitchFamily="18" charset="0"/>
              </a:rPr>
              <a:t> =   </a:t>
            </a:r>
            <a:endParaRPr kumimoji="0" lang="en-US" sz="4000" b="0" i="0" u="none" strike="noStrike" kern="1200" cap="none" spc="0" normalizeH="0" baseline="0" noProof="0" dirty="0">
              <a:ln>
                <a:noFill/>
              </a:ln>
              <a:solidFill>
                <a:srgbClr val="4F81BD"/>
              </a:solidFill>
              <a:effectLst/>
              <a:uLnTx/>
              <a:uFillTx/>
              <a:latin typeface="Maiandra GD" panose="020E0502030308020204" pitchFamily="34" charset="0"/>
              <a:ea typeface="+mj-ea"/>
              <a:cs typeface="Times New Roman" pitchFamily="18" charset="0"/>
            </a:endParaRPr>
          </a:p>
        </p:txBody>
      </p:sp>
      <p:sp>
        <p:nvSpPr>
          <p:cNvPr id="3" name="TextBox 2"/>
          <p:cNvSpPr txBox="1"/>
          <p:nvPr/>
        </p:nvSpPr>
        <p:spPr>
          <a:xfrm>
            <a:off x="6019800" y="4117836"/>
            <a:ext cx="2667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2 referrals per </a:t>
            </a:r>
            <a:r>
              <a:rPr kumimoji="0" lang="en-US" sz="2400" b="0" i="0" u="sng"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day</a:t>
            </a:r>
            <a:r>
              <a:rPr kumimoji="0" lang="en-US" sz="24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endParaRPr>
          </a:p>
        </p:txBody>
      </p:sp>
      <p:sp>
        <p:nvSpPr>
          <p:cNvPr id="7" name="TextBox 6"/>
          <p:cNvSpPr txBox="1"/>
          <p:nvPr/>
        </p:nvSpPr>
        <p:spPr>
          <a:xfrm>
            <a:off x="5890081" y="4802066"/>
            <a:ext cx="3250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 </a:t>
            </a:r>
            <a:r>
              <a:rPr kumimoji="0" lang="en-US" sz="24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10 referrals per </a:t>
            </a:r>
            <a:r>
              <a:rPr kumimoji="0" lang="en-US" sz="2400" b="0" i="0" u="none" strike="noStrike" kern="1200" cap="none" spc="0" normalizeH="0" baseline="0" noProof="0" dirty="0" smtClean="0">
                <a:ln>
                  <a:noFill/>
                </a:ln>
                <a:solidFill>
                  <a:srgbClr val="FF0000"/>
                </a:solidFill>
                <a:effectLst/>
                <a:uLnTx/>
                <a:uFillTx/>
                <a:latin typeface="Maiandra GD" panose="020E0502030308020204" pitchFamily="34" charset="0"/>
                <a:ea typeface="+mn-ea"/>
                <a:cs typeface="+mn-cs"/>
              </a:rPr>
              <a:t>week</a:t>
            </a:r>
            <a:endParaRPr kumimoji="0" lang="en-US" sz="2400" b="0" i="0" u="none" strike="noStrike" kern="1200" cap="none" spc="0" normalizeH="0" baseline="0" noProof="0" dirty="0">
              <a:ln>
                <a:noFill/>
              </a:ln>
              <a:solidFill>
                <a:srgbClr val="FF0000"/>
              </a:solidFill>
              <a:effectLst/>
              <a:uLnTx/>
              <a:uFillTx/>
              <a:latin typeface="Maiandra GD" panose="020E0502030308020204" pitchFamily="34" charset="0"/>
              <a:ea typeface="+mn-ea"/>
              <a:cs typeface="+mn-cs"/>
            </a:endParaRPr>
          </a:p>
        </p:txBody>
      </p:sp>
      <p:sp>
        <p:nvSpPr>
          <p:cNvPr id="8" name="TextBox 7"/>
          <p:cNvSpPr txBox="1"/>
          <p:nvPr/>
        </p:nvSpPr>
        <p:spPr>
          <a:xfrm>
            <a:off x="5915177" y="5405388"/>
            <a:ext cx="3200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2.5 referrals per </a:t>
            </a:r>
            <a:r>
              <a:rPr kumimoji="0" lang="en-US" sz="2400" b="0" i="0" u="sng"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day</a:t>
            </a:r>
            <a:r>
              <a:rPr kumimoji="0" lang="en-US" sz="24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endParaRPr>
          </a:p>
        </p:txBody>
      </p:sp>
      <p:sp>
        <p:nvSpPr>
          <p:cNvPr id="5" name="TextBox 4"/>
          <p:cNvSpPr txBox="1"/>
          <p:nvPr/>
        </p:nvSpPr>
        <p:spPr>
          <a:xfrm>
            <a:off x="457201" y="328485"/>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79646"/>
                </a:solidFill>
                <a:effectLst/>
                <a:uLnTx/>
                <a:uFillTx/>
                <a:latin typeface="Maiandra GD" panose="020E0502030308020204" pitchFamily="34" charset="0"/>
                <a:ea typeface="+mn-ea"/>
                <a:cs typeface="+mn-cs"/>
              </a:rPr>
              <a:t>Find baseline using </a:t>
            </a:r>
            <a:r>
              <a:rPr kumimoji="0" lang="en-US" sz="4000" b="0" i="0" u="none" strike="noStrike" kern="1200" cap="none" spc="0" normalizeH="0" baseline="0" noProof="0" dirty="0" err="1" smtClean="0">
                <a:ln>
                  <a:noFill/>
                </a:ln>
                <a:solidFill>
                  <a:srgbClr val="F79646"/>
                </a:solidFill>
                <a:effectLst/>
                <a:uLnTx/>
                <a:uFillTx/>
                <a:latin typeface="Maiandra GD" panose="020E0502030308020204" pitchFamily="34" charset="0"/>
                <a:ea typeface="+mn-ea"/>
                <a:cs typeface="+mn-cs"/>
              </a:rPr>
              <a:t>data</a:t>
            </a:r>
            <a:r>
              <a:rPr kumimoji="0" lang="en-US" sz="4000" b="0" i="0" u="none" strike="noStrike" kern="1200" cap="none" spc="0" normalizeH="0" baseline="0" noProof="0" dirty="0" err="1" smtClean="0">
                <a:ln>
                  <a:noFill/>
                </a:ln>
                <a:solidFill>
                  <a:prstClr val="black"/>
                </a:solidFill>
                <a:effectLst/>
                <a:uLnTx/>
                <a:uFillTx/>
                <a:latin typeface="Corbel"/>
                <a:ea typeface="+mn-ea"/>
                <a:cs typeface="+mn-cs"/>
              </a:rPr>
              <a:t>l</a:t>
            </a:r>
            <a:endParaRPr kumimoji="0" lang="en-US" sz="4000" b="0" i="0" u="none" strike="noStrike" kern="1200" cap="none" spc="0" normalizeH="0" baseline="0" noProof="0" dirty="0">
              <a:ln>
                <a:noFill/>
              </a:ln>
              <a:solidFill>
                <a:prstClr val="black"/>
              </a:solidFill>
              <a:effectLst/>
              <a:uLnTx/>
              <a:uFillTx/>
              <a:latin typeface="Corbel"/>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96000"/>
            <a:ext cx="1255810" cy="63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6580487" y="222400"/>
            <a:ext cx="2327344" cy="1797826"/>
          </a:xfrm>
          <a:prstGeom prst="rect">
            <a:avLst/>
          </a:prstGeom>
        </p:spPr>
      </p:pic>
    </p:spTree>
    <p:extLst>
      <p:ext uri="{BB962C8B-B14F-4D97-AF65-F5344CB8AC3E}">
        <p14:creationId xmlns:p14="http://schemas.microsoft.com/office/powerpoint/2010/main" val="44320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28600"/>
            <a:ext cx="6508750" cy="1143000"/>
          </a:xfrm>
        </p:spPr>
        <p:txBody>
          <a:bodyPr/>
          <a:lstStyle/>
          <a:p>
            <a:r>
              <a:rPr lang="en-US" b="1" dirty="0" smtClean="0">
                <a:solidFill>
                  <a:schemeClr val="accent6"/>
                </a:solidFill>
                <a:latin typeface="Maiandra GD" panose="020E0502030308020204" pitchFamily="34" charset="0"/>
              </a:rPr>
              <a:t>Training Expectations</a:t>
            </a:r>
            <a:endParaRPr lang="en-US" b="1" dirty="0">
              <a:solidFill>
                <a:schemeClr val="accent6"/>
              </a:solidFill>
              <a:latin typeface="Maiandra GD" panose="020E0502030308020204" pitchFamily="34" charset="0"/>
            </a:endParaRPr>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3364416459"/>
              </p:ext>
            </p:extLst>
          </p:nvPr>
        </p:nvGraphicFramePr>
        <p:xfrm>
          <a:off x="457200" y="1752600"/>
          <a:ext cx="8077200" cy="4221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3350" y="6030913"/>
            <a:ext cx="14668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1859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5060" y="41317"/>
            <a:ext cx="8042275" cy="931863"/>
          </a:xfrm>
        </p:spPr>
        <p:txBody>
          <a:bodyPr/>
          <a:lstStyle/>
          <a:p>
            <a:r>
              <a:rPr lang="en-US" dirty="0" smtClean="0">
                <a:latin typeface="Maiandra GD" panose="020E0502030308020204" pitchFamily="34" charset="0"/>
              </a:rPr>
              <a:t>Goal or No Goal?</a:t>
            </a:r>
            <a:endParaRPr lang="en-US" dirty="0">
              <a:latin typeface="Maiandra GD" panose="020E0502030308020204" pitchFamily="34" charset="0"/>
            </a:endParaRPr>
          </a:p>
        </p:txBody>
      </p:sp>
      <p:sp>
        <p:nvSpPr>
          <p:cNvPr id="5" name="Content Placeholder 4"/>
          <p:cNvSpPr txBox="1">
            <a:spLocks/>
          </p:cNvSpPr>
          <p:nvPr/>
        </p:nvSpPr>
        <p:spPr>
          <a:xfrm>
            <a:off x="4927531" y="4991045"/>
            <a:ext cx="4038600" cy="2095555"/>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2" pitchFamily="18" charset="2"/>
              <a:buChar char=""/>
              <a:tabLst/>
              <a:defRPr/>
            </a:pPr>
            <a:r>
              <a:rPr kumimoji="0" lang="en-US" sz="2000" b="0" i="0" u="none" strike="noStrike" kern="1200" cap="none" spc="0" normalizeH="0" baseline="0" noProof="0" dirty="0" smtClean="0">
                <a:ln>
                  <a:noFill/>
                </a:ln>
                <a:solidFill>
                  <a:prstClr val="black"/>
                </a:solidFill>
                <a:effectLst/>
                <a:uLnTx/>
                <a:uFillTx/>
                <a:latin typeface="News Gothic MT"/>
                <a:ea typeface="+mn-ea"/>
                <a:cs typeface="Times New Roman" pitchFamily="18" charset="0"/>
              </a:rPr>
              <a:t>Reduce instances of 3</a:t>
            </a:r>
            <a:r>
              <a:rPr kumimoji="0" lang="en-US" sz="2000" b="0" i="0" u="none" strike="noStrike" kern="1200" cap="none" spc="0" normalizeH="0" baseline="30000" noProof="0" dirty="0" smtClean="0">
                <a:ln>
                  <a:noFill/>
                </a:ln>
                <a:solidFill>
                  <a:prstClr val="black"/>
                </a:solidFill>
                <a:effectLst/>
                <a:uLnTx/>
                <a:uFillTx/>
                <a:latin typeface="News Gothic MT"/>
                <a:ea typeface="+mn-ea"/>
                <a:cs typeface="Times New Roman" pitchFamily="18" charset="0"/>
              </a:rPr>
              <a:t>rd</a:t>
            </a:r>
            <a:r>
              <a:rPr kumimoji="0" lang="en-US" sz="2000" b="0" i="0" u="none" strike="noStrike" kern="1200" cap="none" spc="0" normalizeH="0" baseline="0" noProof="0" dirty="0" smtClean="0">
                <a:ln>
                  <a:noFill/>
                </a:ln>
                <a:solidFill>
                  <a:prstClr val="black"/>
                </a:solidFill>
                <a:effectLst/>
                <a:uLnTx/>
                <a:uFillTx/>
                <a:latin typeface="News Gothic MT"/>
                <a:ea typeface="+mn-ea"/>
                <a:cs typeface="Times New Roman" pitchFamily="18" charset="0"/>
              </a:rPr>
              <a:t> and 4</a:t>
            </a:r>
            <a:r>
              <a:rPr kumimoji="0" lang="en-US" sz="2000" b="0" i="0" u="none" strike="noStrike" kern="1200" cap="none" spc="0" normalizeH="0" baseline="30000" noProof="0" dirty="0" smtClean="0">
                <a:ln>
                  <a:noFill/>
                </a:ln>
                <a:solidFill>
                  <a:prstClr val="black"/>
                </a:solidFill>
                <a:effectLst/>
                <a:uLnTx/>
                <a:uFillTx/>
                <a:latin typeface="News Gothic MT"/>
                <a:ea typeface="+mn-ea"/>
                <a:cs typeface="Times New Roman" pitchFamily="18" charset="0"/>
              </a:rPr>
              <a:t>th</a:t>
            </a:r>
            <a:r>
              <a:rPr kumimoji="0" lang="en-US" sz="2000" b="0" i="0" u="none" strike="noStrike" kern="1200" cap="none" spc="0" normalizeH="0" baseline="0" noProof="0" dirty="0" smtClean="0">
                <a:ln>
                  <a:noFill/>
                </a:ln>
                <a:solidFill>
                  <a:prstClr val="black"/>
                </a:solidFill>
                <a:effectLst/>
                <a:uLnTx/>
                <a:uFillTx/>
                <a:latin typeface="News Gothic MT"/>
                <a:ea typeface="+mn-ea"/>
                <a:cs typeface="Times New Roman" pitchFamily="18" charset="0"/>
              </a:rPr>
              <a:t> grade disrespect on the playground to no more 5 per week by May 1</a:t>
            </a:r>
            <a:r>
              <a:rPr kumimoji="0" lang="en-US" sz="2000" b="0" i="0" u="none" strike="noStrike" kern="1200" cap="none" spc="0" normalizeH="0" baseline="30000" noProof="0" dirty="0" smtClean="0">
                <a:ln>
                  <a:noFill/>
                </a:ln>
                <a:solidFill>
                  <a:prstClr val="black"/>
                </a:solidFill>
                <a:effectLst/>
                <a:uLnTx/>
                <a:uFillTx/>
                <a:latin typeface="News Gothic MT"/>
                <a:ea typeface="+mn-ea"/>
                <a:cs typeface="Times New Roman" pitchFamily="18" charset="0"/>
              </a:rPr>
              <a:t>st</a:t>
            </a:r>
            <a:r>
              <a:rPr kumimoji="0" lang="en-US" sz="2000" b="0" i="0" u="none" strike="noStrike" kern="1200" cap="none" spc="0" normalizeH="0" baseline="0" noProof="0" dirty="0" smtClean="0">
                <a:ln>
                  <a:noFill/>
                </a:ln>
                <a:solidFill>
                  <a:prstClr val="black"/>
                </a:solidFill>
                <a:effectLst/>
                <a:uLnTx/>
                <a:uFillTx/>
                <a:latin typeface="News Gothic MT"/>
                <a:ea typeface="+mn-ea"/>
                <a:cs typeface="Times New Roman" pitchFamily="18" charset="0"/>
              </a:rPr>
              <a:t> </a:t>
            </a:r>
            <a:endParaRPr kumimoji="0" lang="en-US" sz="2000" b="0" i="0" u="none" strike="noStrike" kern="1200" cap="none" spc="0" normalizeH="0" baseline="0" noProof="0" dirty="0">
              <a:ln>
                <a:noFill/>
              </a:ln>
              <a:solidFill>
                <a:prstClr val="black"/>
              </a:solidFill>
              <a:effectLst/>
              <a:uLnTx/>
              <a:uFillTx/>
              <a:latin typeface="News Gothic MT"/>
              <a:ea typeface="+mn-ea"/>
              <a:cs typeface="+mn-cs"/>
            </a:endParaRPr>
          </a:p>
        </p:txBody>
      </p:sp>
      <p:sp>
        <p:nvSpPr>
          <p:cNvPr id="13" name="Content Placeholder 3"/>
          <p:cNvSpPr txBox="1">
            <a:spLocks/>
          </p:cNvSpPr>
          <p:nvPr/>
        </p:nvSpPr>
        <p:spPr>
          <a:xfrm>
            <a:off x="241906" y="1938071"/>
            <a:ext cx="4038600" cy="172361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2" pitchFamily="18" charset="2"/>
              <a:buChar char=""/>
              <a:tabLst/>
              <a:defRPr/>
            </a:pPr>
            <a:r>
              <a:rPr kumimoji="0" lang="en-US" sz="20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Times New Roman" pitchFamily="18" charset="0"/>
              </a:rPr>
              <a:t>Reduce instances of 3</a:t>
            </a:r>
            <a:r>
              <a:rPr kumimoji="0" lang="en-US" sz="2000" b="0" i="0" u="none" strike="noStrike" kern="1200" cap="none" spc="0" normalizeH="0" baseline="30000" noProof="0" dirty="0" smtClean="0">
                <a:ln>
                  <a:noFill/>
                </a:ln>
                <a:solidFill>
                  <a:prstClr val="black"/>
                </a:solidFill>
                <a:effectLst/>
                <a:uLnTx/>
                <a:uFillTx/>
                <a:latin typeface="Maiandra GD" panose="020E0502030308020204" pitchFamily="34" charset="0"/>
                <a:ea typeface="+mn-ea"/>
                <a:cs typeface="Times New Roman" pitchFamily="18" charset="0"/>
              </a:rPr>
              <a:t>rd</a:t>
            </a:r>
            <a:r>
              <a:rPr kumimoji="0" lang="en-US" sz="20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Times New Roman" pitchFamily="18" charset="0"/>
              </a:rPr>
              <a:t> &amp; 4</a:t>
            </a:r>
            <a:r>
              <a:rPr kumimoji="0" lang="en-US" sz="2000" b="0" i="0" u="none" strike="noStrike" kern="1200" cap="none" spc="0" normalizeH="0" baseline="30000" noProof="0" dirty="0" smtClean="0">
                <a:ln>
                  <a:noFill/>
                </a:ln>
                <a:solidFill>
                  <a:prstClr val="black"/>
                </a:solidFill>
                <a:effectLst/>
                <a:uLnTx/>
                <a:uFillTx/>
                <a:latin typeface="Maiandra GD" panose="020E0502030308020204" pitchFamily="34" charset="0"/>
                <a:ea typeface="+mn-ea"/>
                <a:cs typeface="Times New Roman" pitchFamily="18" charset="0"/>
              </a:rPr>
              <a:t>th</a:t>
            </a:r>
            <a:r>
              <a:rPr kumimoji="0" lang="en-US" sz="20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Times New Roman" pitchFamily="18" charset="0"/>
              </a:rPr>
              <a:t> grade disrespect on the playground to 1 per week    (.20 per day) by end of the school year</a:t>
            </a:r>
          </a:p>
        </p:txBody>
      </p:sp>
      <p:sp>
        <p:nvSpPr>
          <p:cNvPr id="14" name="Content Placeholder 3"/>
          <p:cNvSpPr txBox="1">
            <a:spLocks/>
          </p:cNvSpPr>
          <p:nvPr/>
        </p:nvSpPr>
        <p:spPr>
          <a:xfrm>
            <a:off x="241906" y="4180957"/>
            <a:ext cx="4038600" cy="216617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2" pitchFamily="18" charset="2"/>
              <a:buChar char=""/>
              <a:tabLst/>
              <a:defRPr/>
            </a:pPr>
            <a:r>
              <a:rPr kumimoji="0" lang="en-US" sz="20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Times New Roman" pitchFamily="18" charset="0"/>
              </a:rPr>
              <a:t>Reduce instances of 3</a:t>
            </a:r>
            <a:r>
              <a:rPr kumimoji="0" lang="en-US" sz="2000" b="0" i="0" u="none" strike="noStrike" kern="1200" cap="none" spc="0" normalizeH="0" baseline="30000" noProof="0" dirty="0" smtClean="0">
                <a:ln>
                  <a:noFill/>
                </a:ln>
                <a:solidFill>
                  <a:prstClr val="black"/>
                </a:solidFill>
                <a:effectLst/>
                <a:uLnTx/>
                <a:uFillTx/>
                <a:latin typeface="Maiandra GD" panose="020E0502030308020204" pitchFamily="34" charset="0"/>
                <a:ea typeface="+mn-ea"/>
                <a:cs typeface="Times New Roman" pitchFamily="18" charset="0"/>
              </a:rPr>
              <a:t>rd</a:t>
            </a:r>
            <a:r>
              <a:rPr kumimoji="0" lang="en-US" sz="20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Times New Roman" pitchFamily="18" charset="0"/>
              </a:rPr>
              <a:t> &amp; 4</a:t>
            </a:r>
            <a:r>
              <a:rPr kumimoji="0" lang="en-US" sz="2000" b="0" i="0" u="none" strike="noStrike" kern="1200" cap="none" spc="0" normalizeH="0" baseline="30000" noProof="0" dirty="0" smtClean="0">
                <a:ln>
                  <a:noFill/>
                </a:ln>
                <a:solidFill>
                  <a:prstClr val="black"/>
                </a:solidFill>
                <a:effectLst/>
                <a:uLnTx/>
                <a:uFillTx/>
                <a:latin typeface="Maiandra GD" panose="020E0502030308020204" pitchFamily="34" charset="0"/>
                <a:ea typeface="+mn-ea"/>
                <a:cs typeface="Times New Roman" pitchFamily="18" charset="0"/>
              </a:rPr>
              <a:t>th</a:t>
            </a:r>
            <a:r>
              <a:rPr kumimoji="0" lang="en-US" sz="2000" b="0" i="0" u="none" strike="noStrike" kern="1200" cap="none" spc="0" normalizeH="0" baseline="0" noProof="0" dirty="0" smtClean="0">
                <a:ln>
                  <a:noFill/>
                </a:ln>
                <a:solidFill>
                  <a:prstClr val="black"/>
                </a:solidFill>
                <a:effectLst/>
                <a:uLnTx/>
                <a:uFillTx/>
                <a:latin typeface="Maiandra GD" panose="020E0502030308020204" pitchFamily="34" charset="0"/>
                <a:ea typeface="+mn-ea"/>
                <a:cs typeface="Times New Roman" pitchFamily="18" charset="0"/>
              </a:rPr>
              <a:t> grade disrespect on the playground to no more than 1 time a day</a:t>
            </a:r>
            <a:endParaRPr kumimoji="0" lang="en-US" sz="2000" b="0" i="0" u="none" strike="noStrike" kern="1200" cap="none" spc="0" normalizeH="0" baseline="0" noProof="0" dirty="0">
              <a:ln>
                <a:noFill/>
              </a:ln>
              <a:solidFill>
                <a:prstClr val="black"/>
              </a:solidFill>
              <a:effectLst/>
              <a:uLnTx/>
              <a:uFillTx/>
              <a:latin typeface="Maiandra GD" panose="020E0502030308020204" pitchFamily="34" charset="0"/>
              <a:ea typeface="+mn-ea"/>
              <a:cs typeface="Times New Roman" pitchFamily="18" charset="0"/>
            </a:endParaRPr>
          </a:p>
        </p:txBody>
      </p:sp>
      <p:sp>
        <p:nvSpPr>
          <p:cNvPr id="17" name="Content Placeholder 4"/>
          <p:cNvSpPr txBox="1">
            <a:spLocks/>
          </p:cNvSpPr>
          <p:nvPr/>
        </p:nvSpPr>
        <p:spPr>
          <a:xfrm>
            <a:off x="4914831" y="3733800"/>
            <a:ext cx="4038600" cy="1098557"/>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914400" rtl="0" eaLnBrk="1" fontAlgn="auto" latinLnBrk="0" hangingPunct="1">
              <a:lnSpc>
                <a:spcPct val="100000"/>
              </a:lnSpc>
              <a:spcBef>
                <a:spcPts val="2000"/>
              </a:spcBef>
              <a:spcAft>
                <a:spcPts val="0"/>
              </a:spcAft>
              <a:buClr>
                <a:srgbClr val="2C7C9F">
                  <a:lumMod val="60000"/>
                  <a:lumOff val="40000"/>
                </a:srgbClr>
              </a:buClr>
              <a:buSzPct val="110000"/>
              <a:buFont typeface="Wingdings 2" pitchFamily="18" charset="2"/>
              <a:buChar char=""/>
              <a:tabLst/>
              <a:defRPr/>
            </a:pPr>
            <a:r>
              <a:rPr kumimoji="0" lang="en-US" sz="2000" b="0" i="0" u="none" strike="noStrike" kern="1200" cap="none" spc="0" normalizeH="0" baseline="0" noProof="0" dirty="0" smtClean="0">
                <a:ln>
                  <a:noFill/>
                </a:ln>
                <a:solidFill>
                  <a:prstClr val="black"/>
                </a:solidFill>
                <a:effectLst/>
                <a:uLnTx/>
                <a:uFillTx/>
                <a:latin typeface="News Gothic MT"/>
                <a:ea typeface="+mn-ea"/>
                <a:cs typeface="Times New Roman" pitchFamily="18" charset="0"/>
              </a:rPr>
              <a:t>Reduce tardies in 9</a:t>
            </a:r>
            <a:r>
              <a:rPr kumimoji="0" lang="en-US" sz="2000" b="0" i="0" u="none" strike="noStrike" kern="1200" cap="none" spc="0" normalizeH="0" baseline="30000" noProof="0" dirty="0" smtClean="0">
                <a:ln>
                  <a:noFill/>
                </a:ln>
                <a:solidFill>
                  <a:prstClr val="black"/>
                </a:solidFill>
                <a:effectLst/>
                <a:uLnTx/>
                <a:uFillTx/>
                <a:latin typeface="News Gothic MT"/>
                <a:ea typeface="+mn-ea"/>
                <a:cs typeface="Times New Roman" pitchFamily="18" charset="0"/>
              </a:rPr>
              <a:t>th</a:t>
            </a:r>
            <a:r>
              <a:rPr kumimoji="0" lang="en-US" sz="2000" b="0" i="0" u="none" strike="noStrike" kern="1200" cap="none" spc="0" normalizeH="0" baseline="0" noProof="0" dirty="0" smtClean="0">
                <a:ln>
                  <a:noFill/>
                </a:ln>
                <a:solidFill>
                  <a:prstClr val="black"/>
                </a:solidFill>
                <a:effectLst/>
                <a:uLnTx/>
                <a:uFillTx/>
                <a:latin typeface="News Gothic MT"/>
                <a:ea typeface="+mn-ea"/>
                <a:cs typeface="Times New Roman" pitchFamily="18" charset="0"/>
              </a:rPr>
              <a:t> grade</a:t>
            </a:r>
          </a:p>
        </p:txBody>
      </p:sp>
      <p:sp>
        <p:nvSpPr>
          <p:cNvPr id="18" name="Rectangle 17"/>
          <p:cNvSpPr/>
          <p:nvPr/>
        </p:nvSpPr>
        <p:spPr>
          <a:xfrm>
            <a:off x="2261206" y="3387005"/>
            <a:ext cx="1456706" cy="436678"/>
          </a:xfrm>
          <a:prstGeom prst="rect">
            <a:avLst/>
          </a:prstGeom>
          <a:solidFill>
            <a:schemeClr val="accent5">
              <a:lumMod val="75000"/>
              <a:alpha val="8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News Gothic MT"/>
                <a:ea typeface="+mn-ea"/>
                <a:cs typeface="+mn-cs"/>
              </a:rPr>
              <a:t>Goal</a:t>
            </a:r>
            <a:endParaRPr kumimoji="0" lang="en-US" sz="1800" b="1" i="0" u="none" strike="noStrike" kern="1200" cap="none" spc="0" normalizeH="0" baseline="0" noProof="0" dirty="0">
              <a:ln>
                <a:noFill/>
              </a:ln>
              <a:solidFill>
                <a:prstClr val="white"/>
              </a:solidFill>
              <a:effectLst/>
              <a:uLnTx/>
              <a:uFillTx/>
              <a:latin typeface="News Gothic MT"/>
              <a:ea typeface="+mn-ea"/>
              <a:cs typeface="+mn-cs"/>
            </a:endParaRPr>
          </a:p>
        </p:txBody>
      </p:sp>
      <p:sp>
        <p:nvSpPr>
          <p:cNvPr id="19" name="Rectangle 18"/>
          <p:cNvSpPr/>
          <p:nvPr/>
        </p:nvSpPr>
        <p:spPr>
          <a:xfrm>
            <a:off x="1090848" y="5467432"/>
            <a:ext cx="2096807" cy="5836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News Gothic MT"/>
                <a:ea typeface="+mn-ea"/>
                <a:cs typeface="+mn-cs"/>
              </a:rPr>
              <a:t>No Goal </a:t>
            </a:r>
          </a:p>
        </p:txBody>
      </p:sp>
      <p:sp>
        <p:nvSpPr>
          <p:cNvPr id="21" name="Rectangle 20"/>
          <p:cNvSpPr/>
          <p:nvPr/>
        </p:nvSpPr>
        <p:spPr>
          <a:xfrm>
            <a:off x="5078975" y="4195932"/>
            <a:ext cx="4038600" cy="5836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News Gothic MT"/>
                <a:ea typeface="+mn-ea"/>
                <a:cs typeface="+mn-cs"/>
              </a:rPr>
              <a:t>No Goal </a:t>
            </a:r>
          </a:p>
        </p:txBody>
      </p:sp>
      <p:sp>
        <p:nvSpPr>
          <p:cNvPr id="23" name="Rectangle 22"/>
          <p:cNvSpPr/>
          <p:nvPr/>
        </p:nvSpPr>
        <p:spPr>
          <a:xfrm>
            <a:off x="6856625" y="6345122"/>
            <a:ext cx="1410710" cy="436678"/>
          </a:xfrm>
          <a:prstGeom prst="rect">
            <a:avLst/>
          </a:prstGeom>
          <a:solidFill>
            <a:schemeClr val="accent5">
              <a:lumMod val="75000"/>
              <a:alpha val="8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News Gothic MT"/>
                <a:ea typeface="+mn-ea"/>
                <a:cs typeface="+mn-cs"/>
              </a:rPr>
              <a:t>Goal</a:t>
            </a:r>
            <a:endParaRPr kumimoji="0" lang="en-US" sz="1800" b="1" i="0" u="none" strike="noStrike" kern="1200" cap="none" spc="0" normalizeH="0" baseline="0" noProof="0" dirty="0">
              <a:ln>
                <a:noFill/>
              </a:ln>
              <a:solidFill>
                <a:prstClr val="white"/>
              </a:solidFill>
              <a:effectLst/>
              <a:uLnTx/>
              <a:uFillTx/>
              <a:latin typeface="News Gothic MT"/>
              <a:ea typeface="+mn-ea"/>
              <a:cs typeface="+mn-cs"/>
            </a:endParaRPr>
          </a:p>
        </p:txBody>
      </p:sp>
      <p:sp>
        <p:nvSpPr>
          <p:cNvPr id="6" name="TextBox 5"/>
          <p:cNvSpPr txBox="1"/>
          <p:nvPr/>
        </p:nvSpPr>
        <p:spPr>
          <a:xfrm>
            <a:off x="1475750" y="891204"/>
            <a:ext cx="2403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News Gothic MT"/>
                <a:ea typeface="+mn-ea"/>
                <a:cs typeface="+mn-cs"/>
              </a:rPr>
              <a:t>Add “by When”</a:t>
            </a:r>
            <a:endParaRPr kumimoji="0" lang="en-US" sz="1800" b="0" i="0" u="none" strike="noStrike" kern="1200" cap="none" spc="0" normalizeH="0" baseline="0" noProof="0" dirty="0">
              <a:ln>
                <a:noFill/>
              </a:ln>
              <a:solidFill>
                <a:prstClr val="white"/>
              </a:solidFill>
              <a:effectLst/>
              <a:uLnTx/>
              <a:uFillTx/>
              <a:latin typeface="News Gothic MT"/>
              <a:ea typeface="+mn-ea"/>
              <a:cs typeface="+mn-cs"/>
            </a:endParaRPr>
          </a:p>
        </p:txBody>
      </p:sp>
      <p:sp>
        <p:nvSpPr>
          <p:cNvPr id="24" name="TextBox 23"/>
          <p:cNvSpPr txBox="1"/>
          <p:nvPr/>
        </p:nvSpPr>
        <p:spPr>
          <a:xfrm>
            <a:off x="5105400" y="4405295"/>
            <a:ext cx="41763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News Gothic MT"/>
                <a:ea typeface="+mn-ea"/>
                <a:cs typeface="+mn-cs"/>
              </a:rPr>
              <a:t>Add “by </a:t>
            </a:r>
            <a:r>
              <a:rPr kumimoji="0" lang="en-US" sz="1800" b="0" i="0" u="none" strike="noStrike" kern="1200" cap="none" spc="0" normalizeH="0" baseline="0" noProof="0" dirty="0">
                <a:ln>
                  <a:noFill/>
                </a:ln>
                <a:solidFill>
                  <a:prstClr val="white"/>
                </a:solidFill>
                <a:effectLst/>
                <a:uLnTx/>
                <a:uFillTx/>
                <a:latin typeface="News Gothic MT"/>
                <a:ea typeface="+mn-ea"/>
                <a:cs typeface="+mn-cs"/>
              </a:rPr>
              <a:t>H</a:t>
            </a:r>
            <a:r>
              <a:rPr kumimoji="0" lang="en-US" sz="1800" b="0" i="0" u="none" strike="noStrike" kern="1200" cap="none" spc="0" normalizeH="0" baseline="0" noProof="0" dirty="0" smtClean="0">
                <a:ln>
                  <a:noFill/>
                </a:ln>
                <a:solidFill>
                  <a:prstClr val="white"/>
                </a:solidFill>
                <a:effectLst/>
                <a:uLnTx/>
                <a:uFillTx/>
                <a:latin typeface="News Gothic MT"/>
                <a:ea typeface="+mn-ea"/>
                <a:cs typeface="+mn-cs"/>
              </a:rPr>
              <a:t>ow </a:t>
            </a:r>
            <a:r>
              <a:rPr kumimoji="0" lang="en-US" sz="1800" b="0" i="0" u="none" strike="noStrike" kern="1200" cap="none" spc="0" normalizeH="0" baseline="0" noProof="0" dirty="0">
                <a:ln>
                  <a:noFill/>
                </a:ln>
                <a:solidFill>
                  <a:prstClr val="white"/>
                </a:solidFill>
                <a:effectLst/>
                <a:uLnTx/>
                <a:uFillTx/>
                <a:latin typeface="News Gothic MT"/>
                <a:ea typeface="+mn-ea"/>
                <a:cs typeface="+mn-cs"/>
              </a:rPr>
              <a:t>M</a:t>
            </a:r>
            <a:r>
              <a:rPr kumimoji="0" lang="en-US" sz="1800" b="0" i="0" u="none" strike="noStrike" kern="1200" cap="none" spc="0" normalizeH="0" baseline="0" noProof="0" dirty="0" smtClean="0">
                <a:ln>
                  <a:noFill/>
                </a:ln>
                <a:solidFill>
                  <a:prstClr val="white"/>
                </a:solidFill>
                <a:effectLst/>
                <a:uLnTx/>
                <a:uFillTx/>
                <a:latin typeface="News Gothic MT"/>
                <a:ea typeface="+mn-ea"/>
                <a:cs typeface="+mn-cs"/>
              </a:rPr>
              <a:t>uch” and “by When”</a:t>
            </a:r>
            <a:endParaRPr kumimoji="0" lang="en-US" sz="1800" b="0" i="0" u="none" strike="noStrike" kern="1200" cap="none" spc="0" normalizeH="0" baseline="0" noProof="0" dirty="0">
              <a:ln>
                <a:noFill/>
              </a:ln>
              <a:solidFill>
                <a:prstClr val="white"/>
              </a:solidFill>
              <a:effectLst/>
              <a:uLnTx/>
              <a:uFillTx/>
              <a:latin typeface="News Gothic MT"/>
              <a:ea typeface="+mn-ea"/>
              <a:cs typeface="+mn-cs"/>
            </a:endParaRPr>
          </a:p>
        </p:txBody>
      </p:sp>
      <p:sp>
        <p:nvSpPr>
          <p:cNvPr id="26" name="TextBox 25"/>
          <p:cNvSpPr txBox="1"/>
          <p:nvPr/>
        </p:nvSpPr>
        <p:spPr>
          <a:xfrm>
            <a:off x="445622" y="5759276"/>
            <a:ext cx="34335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News Gothic MT"/>
                <a:ea typeface="+mn-ea"/>
                <a:cs typeface="+mn-cs"/>
              </a:rPr>
              <a:t>Add “ “by When”</a:t>
            </a:r>
            <a:endParaRPr kumimoji="0" lang="en-US" sz="1800" b="0" i="0" u="none" strike="noStrike" kern="1200" cap="none" spc="0" normalizeH="0" baseline="0" noProof="0" dirty="0">
              <a:ln>
                <a:noFill/>
              </a:ln>
              <a:solidFill>
                <a:prstClr val="white"/>
              </a:solidFill>
              <a:effectLst/>
              <a:uLnTx/>
              <a:uFillTx/>
              <a:latin typeface="News Gothic MT"/>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060" y="944223"/>
            <a:ext cx="803842" cy="8112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541" y="948137"/>
            <a:ext cx="803842" cy="8112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330398" y="551232"/>
            <a:ext cx="4648200" cy="2677656"/>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C85AD"/>
                </a:solidFill>
                <a:effectLst/>
                <a:uLnTx/>
                <a:uFillTx/>
                <a:latin typeface="Arial"/>
                <a:ea typeface="+mn-ea"/>
                <a:cs typeface="+mn-cs"/>
              </a:rPr>
              <a:t>…is it SMART?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C85AD"/>
                </a:solidFill>
                <a:effectLst/>
                <a:uLnTx/>
                <a:uFillTx/>
                <a:latin typeface="Arial"/>
                <a:ea typeface="+mn-ea"/>
                <a:cs typeface="+mn-cs"/>
              </a:rPr>
              <a:t>S</a:t>
            </a:r>
            <a:r>
              <a:rPr kumimoji="0" lang="en-US" sz="2800" b="0" i="0" u="none" strike="noStrike" kern="1200" cap="none" spc="0" normalizeH="0" baseline="0" noProof="0" dirty="0" smtClean="0">
                <a:ln>
                  <a:noFill/>
                </a:ln>
                <a:solidFill>
                  <a:srgbClr val="5C85AD"/>
                </a:solidFill>
                <a:effectLst/>
                <a:uLnTx/>
                <a:uFillTx/>
                <a:latin typeface="Arial"/>
                <a:ea typeface="+mn-ea"/>
                <a:cs typeface="+mn-cs"/>
              </a:rPr>
              <a:t>pecific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C85AD"/>
                </a:solidFill>
                <a:effectLst/>
                <a:uLnTx/>
                <a:uFillTx/>
                <a:latin typeface="Arial"/>
                <a:ea typeface="+mn-ea"/>
                <a:cs typeface="+mn-cs"/>
              </a:rPr>
              <a:t>M</a:t>
            </a:r>
            <a:r>
              <a:rPr kumimoji="0" lang="en-US" sz="2800" b="0" i="0" u="none" strike="noStrike" kern="1200" cap="none" spc="0" normalizeH="0" baseline="0" noProof="0" dirty="0" smtClean="0">
                <a:ln>
                  <a:noFill/>
                </a:ln>
                <a:solidFill>
                  <a:srgbClr val="5C85AD"/>
                </a:solidFill>
                <a:effectLst/>
                <a:uLnTx/>
                <a:uFillTx/>
                <a:latin typeface="Arial"/>
                <a:ea typeface="+mn-ea"/>
                <a:cs typeface="+mn-cs"/>
              </a:rPr>
              <a:t>easurable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C85AD"/>
                </a:solidFill>
                <a:effectLst/>
                <a:uLnTx/>
                <a:uFillTx/>
                <a:latin typeface="Arial"/>
                <a:ea typeface="+mn-ea"/>
                <a:cs typeface="+mn-cs"/>
              </a:rPr>
              <a:t>A</a:t>
            </a:r>
            <a:r>
              <a:rPr kumimoji="0" lang="en-US" sz="2800" b="0" i="0" u="none" strike="noStrike" kern="1200" cap="none" spc="0" normalizeH="0" baseline="0" noProof="0" dirty="0" smtClean="0">
                <a:ln>
                  <a:noFill/>
                </a:ln>
                <a:solidFill>
                  <a:srgbClr val="5C85AD"/>
                </a:solidFill>
                <a:effectLst/>
                <a:uLnTx/>
                <a:uFillTx/>
                <a:latin typeface="Arial"/>
                <a:ea typeface="+mn-ea"/>
                <a:cs typeface="+mn-cs"/>
              </a:rPr>
              <a:t>chievable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C85AD"/>
                </a:solidFill>
                <a:effectLst/>
                <a:uLnTx/>
                <a:uFillTx/>
                <a:latin typeface="Arial"/>
                <a:ea typeface="+mn-ea"/>
                <a:cs typeface="+mn-cs"/>
              </a:rPr>
              <a:t>R</a:t>
            </a:r>
            <a:r>
              <a:rPr kumimoji="0" lang="en-US" sz="2800" b="0" i="0" u="none" strike="noStrike" kern="1200" cap="none" spc="0" normalizeH="0" baseline="0" noProof="0" dirty="0" smtClean="0">
                <a:ln>
                  <a:noFill/>
                </a:ln>
                <a:solidFill>
                  <a:srgbClr val="5C85AD"/>
                </a:solidFill>
                <a:effectLst/>
                <a:uLnTx/>
                <a:uFillTx/>
                <a:latin typeface="Arial"/>
                <a:ea typeface="+mn-ea"/>
                <a:cs typeface="+mn-cs"/>
              </a:rPr>
              <a:t>ealistic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C85AD"/>
                </a:solidFill>
                <a:effectLst/>
                <a:uLnTx/>
                <a:uFillTx/>
                <a:latin typeface="Arial"/>
                <a:ea typeface="+mn-ea"/>
                <a:cs typeface="+mn-cs"/>
              </a:rPr>
              <a:t>T</a:t>
            </a:r>
            <a:r>
              <a:rPr kumimoji="0" lang="en-US" sz="2800" b="0" i="0" u="none" strike="noStrike" kern="1200" cap="none" spc="0" normalizeH="0" baseline="0" noProof="0" dirty="0" smtClean="0">
                <a:ln>
                  <a:noFill/>
                </a:ln>
                <a:solidFill>
                  <a:srgbClr val="5C85AD"/>
                </a:solidFill>
                <a:effectLst/>
                <a:uLnTx/>
                <a:uFillTx/>
                <a:latin typeface="Arial"/>
                <a:ea typeface="+mn-ea"/>
                <a:cs typeface="+mn-cs"/>
              </a:rPr>
              <a:t>ime Bound</a:t>
            </a:r>
          </a:p>
        </p:txBody>
      </p:sp>
    </p:spTree>
    <p:extLst>
      <p:ext uri="{BB962C8B-B14F-4D97-AF65-F5344CB8AC3E}">
        <p14:creationId xmlns:p14="http://schemas.microsoft.com/office/powerpoint/2010/main" val="2689215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ppt_y</p:attrName>
                                        </p:attrNameLst>
                                      </p:cBhvr>
                                      <p:tavLst>
                                        <p:tav tm="0">
                                          <p:val>
                                            <p:strVal val="#ppt_y+#ppt_h*1.125000"/>
                                          </p:val>
                                        </p:tav>
                                        <p:tav tm="100000">
                                          <p:val>
                                            <p:strVal val="#ppt_y"/>
                                          </p:val>
                                        </p:tav>
                                      </p:tavLst>
                                    </p:anim>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p:tgtEl>
                                          <p:spTgt spid="19"/>
                                        </p:tgtEl>
                                        <p:attrNameLst>
                                          <p:attrName>ppt_y</p:attrName>
                                        </p:attrNameLst>
                                      </p:cBhvr>
                                      <p:tavLst>
                                        <p:tav tm="0">
                                          <p:val>
                                            <p:strVal val="#ppt_y+#ppt_h*1.125000"/>
                                          </p:val>
                                        </p:tav>
                                        <p:tav tm="100000">
                                          <p:val>
                                            <p:strVal val="#ppt_y"/>
                                          </p:val>
                                        </p:tav>
                                      </p:tavLst>
                                    </p:anim>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p:tgtEl>
                                          <p:spTgt spid="21"/>
                                        </p:tgtEl>
                                        <p:attrNameLst>
                                          <p:attrName>ppt_y</p:attrName>
                                        </p:attrNameLst>
                                      </p:cBhvr>
                                      <p:tavLst>
                                        <p:tav tm="0">
                                          <p:val>
                                            <p:strVal val="#ppt_y+#ppt_h*1.125000"/>
                                          </p:val>
                                        </p:tav>
                                        <p:tav tm="100000">
                                          <p:val>
                                            <p:strVal val="#ppt_y"/>
                                          </p:val>
                                        </p:tav>
                                      </p:tavLst>
                                    </p:anim>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dissolv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p:tgtEl>
                                          <p:spTgt spid="23"/>
                                        </p:tgtEl>
                                        <p:attrNameLst>
                                          <p:attrName>ppt_y</p:attrName>
                                        </p:attrNameLst>
                                      </p:cBhvr>
                                      <p:tavLst>
                                        <p:tav tm="0">
                                          <p:val>
                                            <p:strVal val="#ppt_y+#ppt_h*1.125000"/>
                                          </p:val>
                                        </p:tav>
                                        <p:tav tm="100000">
                                          <p:val>
                                            <p:strVal val="#ppt_y"/>
                                          </p:val>
                                        </p:tav>
                                      </p:tavLst>
                                    </p:anim>
                                    <p:animEffect transition="in" filter="wipe(up)">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p:bldP spid="18" grpId="0" animBg="1"/>
      <p:bldP spid="19" grpId="0" animBg="1"/>
      <p:bldP spid="21" grpId="0" animBg="1"/>
      <p:bldP spid="23" grpId="0" animBg="1"/>
      <p:bldP spid="6" grpId="0"/>
      <p:bldP spid="24"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1925" y="0"/>
          <a:ext cx="8850313" cy="6667501"/>
        </p:xfrm>
        <a:graphic>
          <a:graphicData uri="http://schemas.openxmlformats.org/drawingml/2006/table">
            <a:tbl>
              <a:tblPr firstRow="1" bandRow="1">
                <a:tableStyleId>{5C22544A-7EE6-4342-B048-85BDC9FD1C3A}</a:tableStyleId>
              </a:tblPr>
              <a:tblGrid>
                <a:gridCol w="3519574">
                  <a:extLst>
                    <a:ext uri="{9D8B030D-6E8A-4147-A177-3AD203B41FA5}">
                      <a16:colId xmlns:a16="http://schemas.microsoft.com/office/drawing/2014/main" val="20000"/>
                    </a:ext>
                  </a:extLst>
                </a:gridCol>
                <a:gridCol w="5330739">
                  <a:extLst>
                    <a:ext uri="{9D8B030D-6E8A-4147-A177-3AD203B41FA5}">
                      <a16:colId xmlns:a16="http://schemas.microsoft.com/office/drawing/2014/main" val="20001"/>
                    </a:ext>
                  </a:extLst>
                </a:gridCol>
              </a:tblGrid>
              <a:tr h="606664">
                <a:tc>
                  <a:txBody>
                    <a:bodyPr/>
                    <a:lstStyle/>
                    <a:p>
                      <a:r>
                        <a:rPr lang="en-US" sz="2400" dirty="0" smtClean="0">
                          <a:solidFill>
                            <a:schemeClr val="tx1"/>
                          </a:solidFill>
                          <a:latin typeface="Times New Roman" pitchFamily="18" charset="0"/>
                          <a:cs typeface="Times New Roman" pitchFamily="18" charset="0"/>
                        </a:rPr>
                        <a:t>Solution Action</a:t>
                      </a:r>
                      <a:r>
                        <a:rPr lang="en-US" sz="2400" baseline="0" dirty="0" smtClean="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Elements</a:t>
                      </a:r>
                      <a:endParaRPr lang="en-US" sz="2400" dirty="0">
                        <a:solidFill>
                          <a:schemeClr val="tx1"/>
                        </a:solidFill>
                        <a:latin typeface="Times New Roman" pitchFamily="18" charset="0"/>
                        <a:cs typeface="Times New Roman" pitchFamily="18" charset="0"/>
                      </a:endParaRPr>
                    </a:p>
                  </a:txBody>
                  <a:tcPr marL="91443" marR="91443" marT="45723" marB="45723">
                    <a:solidFill>
                      <a:schemeClr val="tx2">
                        <a:lumMod val="20000"/>
                        <a:lumOff val="80000"/>
                      </a:schemeClr>
                    </a:solidFill>
                  </a:tcPr>
                </a:tc>
                <a:tc>
                  <a:txBody>
                    <a:bodyPr/>
                    <a:lstStyle/>
                    <a:p>
                      <a:pPr algn="l"/>
                      <a:r>
                        <a:rPr lang="en-US" sz="2400" dirty="0" smtClean="0">
                          <a:solidFill>
                            <a:schemeClr val="tx1"/>
                          </a:solidFill>
                          <a:latin typeface="Times New Roman" pitchFamily="18" charset="0"/>
                          <a:cs typeface="Times New Roman" pitchFamily="18" charset="0"/>
                        </a:rPr>
                        <a:t>Possible</a:t>
                      </a:r>
                      <a:r>
                        <a:rPr lang="en-US" sz="2400" baseline="0" dirty="0" smtClean="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Generic </a:t>
                      </a:r>
                      <a:r>
                        <a:rPr lang="en-US" sz="2400" baseline="0" dirty="0" smtClean="0">
                          <a:solidFill>
                            <a:schemeClr val="tx1"/>
                          </a:solidFill>
                          <a:latin typeface="Times New Roman" pitchFamily="18" charset="0"/>
                          <a:cs typeface="Times New Roman" pitchFamily="18" charset="0"/>
                        </a:rPr>
                        <a:t>Solution Actions</a:t>
                      </a:r>
                      <a:endParaRPr lang="en-US" sz="2400" dirty="0">
                        <a:solidFill>
                          <a:schemeClr val="tx1"/>
                        </a:solidFill>
                        <a:latin typeface="Times New Roman" pitchFamily="18" charset="0"/>
                        <a:cs typeface="Times New Roman" pitchFamily="18" charset="0"/>
                      </a:endParaRPr>
                    </a:p>
                  </a:txBody>
                  <a:tcPr marL="91443" marR="91443" marT="45723" marB="45723">
                    <a:solidFill>
                      <a:schemeClr val="tx2">
                        <a:lumMod val="20000"/>
                        <a:lumOff val="80000"/>
                      </a:schemeClr>
                    </a:solidFill>
                  </a:tcPr>
                </a:tc>
                <a:extLst>
                  <a:ext uri="{0D108BD9-81ED-4DB2-BD59-A6C34878D82A}">
                    <a16:rowId xmlns:a16="http://schemas.microsoft.com/office/drawing/2014/main" val="10000"/>
                  </a:ext>
                </a:extLst>
              </a:tr>
              <a:tr h="9497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Prevent</a:t>
                      </a:r>
                      <a:r>
                        <a:rPr lang="en-US" sz="1800" dirty="0" smtClean="0">
                          <a:latin typeface="Times New Roman" pitchFamily="18" charset="0"/>
                          <a:cs typeface="Times New Roman" pitchFamily="18" charset="0"/>
                        </a:rPr>
                        <a:t> </a:t>
                      </a:r>
                      <a:r>
                        <a:rPr lang="en-US" sz="1800" i="1" kern="1200" dirty="0" smtClean="0">
                          <a:solidFill>
                            <a:schemeClr val="dk1"/>
                          </a:solidFill>
                          <a:effectLst/>
                          <a:latin typeface="Times New Roman" pitchFamily="18" charset="0"/>
                          <a:ea typeface="+mn-ea"/>
                          <a:cs typeface="Times New Roman" pitchFamily="18" charset="0"/>
                        </a:rPr>
                        <a:t>What can we do to prevent the problem?</a:t>
                      </a:r>
                      <a:endParaRPr lang="en-US" sz="1800" kern="1200" dirty="0" smtClean="0">
                        <a:solidFill>
                          <a:schemeClr val="dk1"/>
                        </a:solidFill>
                        <a:effectLst/>
                        <a:latin typeface="Times New Roman" pitchFamily="18" charset="0"/>
                        <a:ea typeface="+mn-ea"/>
                        <a:cs typeface="Times New Roman" pitchFamily="18" charset="0"/>
                      </a:endParaRPr>
                    </a:p>
                  </a:txBody>
                  <a:tcPr marL="91443" marR="91443" marT="45723" marB="45723"/>
                </a:tc>
                <a:tc>
                  <a:txBody>
                    <a:bodyPr/>
                    <a:lstStyle/>
                    <a:p>
                      <a:pPr lvl="0"/>
                      <a:r>
                        <a:rPr lang="en-US" sz="1800" kern="1200" dirty="0" smtClean="0">
                          <a:solidFill>
                            <a:schemeClr val="dk1"/>
                          </a:solidFill>
                          <a:effectLst/>
                          <a:latin typeface="Times New Roman" pitchFamily="18" charset="0"/>
                          <a:ea typeface="+mn-ea"/>
                          <a:cs typeface="Times New Roman" pitchFamily="18" charset="0"/>
                        </a:rPr>
                        <a:t>Adjust physical environment.</a:t>
                      </a:r>
                    </a:p>
                    <a:p>
                      <a:pPr lvl="0"/>
                      <a:r>
                        <a:rPr lang="en-US" sz="1800" kern="1200" dirty="0" smtClean="0">
                          <a:solidFill>
                            <a:schemeClr val="dk1"/>
                          </a:solidFill>
                          <a:effectLst/>
                          <a:latin typeface="Times New Roman" pitchFamily="18" charset="0"/>
                          <a:ea typeface="+mn-ea"/>
                          <a:cs typeface="Times New Roman" pitchFamily="18" charset="0"/>
                        </a:rPr>
                        <a:t>Define  &amp; document expectations and routines.</a:t>
                      </a:r>
                    </a:p>
                    <a:p>
                      <a:r>
                        <a:rPr lang="en-US" sz="1800" kern="1200" dirty="0" smtClean="0">
                          <a:solidFill>
                            <a:schemeClr val="dk1"/>
                          </a:solidFill>
                          <a:effectLst/>
                          <a:latin typeface="Times New Roman" pitchFamily="18" charset="0"/>
                          <a:ea typeface="+mn-ea"/>
                          <a:cs typeface="Times New Roman" pitchFamily="18" charset="0"/>
                        </a:rPr>
                        <a:t>Assure consistent &amp; clear communication with all staff.</a:t>
                      </a:r>
                      <a:r>
                        <a:rPr lang="en-US" sz="1800" dirty="0" smtClean="0">
                          <a:effectLst/>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marL="91443" marR="91443" marT="45723" marB="45723"/>
                </a:tc>
                <a:extLst>
                  <a:ext uri="{0D108BD9-81ED-4DB2-BD59-A6C34878D82A}">
                    <a16:rowId xmlns:a16="http://schemas.microsoft.com/office/drawing/2014/main" val="10001"/>
                  </a:ext>
                </a:extLst>
              </a:tr>
              <a:tr h="949772">
                <a:tc>
                  <a:txBody>
                    <a:bodyPr/>
                    <a:lstStyle/>
                    <a:p>
                      <a:r>
                        <a:rPr lang="en-US" sz="2400" dirty="0" smtClean="0">
                          <a:latin typeface="Times New Roman" pitchFamily="18" charset="0"/>
                          <a:cs typeface="Times New Roman" pitchFamily="18" charset="0"/>
                        </a:rPr>
                        <a:t>Teach</a:t>
                      </a:r>
                      <a:r>
                        <a:rPr lang="en-US" sz="1800" dirty="0" smtClean="0">
                          <a:latin typeface="Times New Roman" pitchFamily="18" charset="0"/>
                          <a:cs typeface="Times New Roman" pitchFamily="18" charset="0"/>
                        </a:rPr>
                        <a:t> </a:t>
                      </a:r>
                      <a:r>
                        <a:rPr lang="en-US" sz="1800" i="1" kern="1200" dirty="0" smtClean="0">
                          <a:solidFill>
                            <a:schemeClr val="dk1"/>
                          </a:solidFill>
                          <a:effectLst/>
                          <a:latin typeface="Times New Roman" pitchFamily="18" charset="0"/>
                          <a:ea typeface="+mn-ea"/>
                          <a:cs typeface="Times New Roman" pitchFamily="18" charset="0"/>
                        </a:rPr>
                        <a:t>What do we need to teach to solve the problem?</a:t>
                      </a:r>
                      <a:r>
                        <a:rPr lang="en-US" sz="1800" dirty="0" smtClean="0">
                          <a:effectLst/>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marL="91443" marR="91443" marT="45723" marB="45723"/>
                </a:tc>
                <a:tc>
                  <a:txBody>
                    <a:bodyPr/>
                    <a:lstStyle/>
                    <a:p>
                      <a:pPr lvl="0"/>
                      <a:r>
                        <a:rPr lang="en-US" sz="1800" kern="1200" dirty="0" smtClean="0">
                          <a:solidFill>
                            <a:schemeClr val="dk1"/>
                          </a:solidFill>
                          <a:effectLst/>
                          <a:latin typeface="Times New Roman" pitchFamily="18" charset="0"/>
                          <a:ea typeface="+mn-ea"/>
                          <a:cs typeface="Times New Roman" pitchFamily="18" charset="0"/>
                        </a:rPr>
                        <a:t>Explicit instruction linked to school wide expectations.</a:t>
                      </a:r>
                    </a:p>
                    <a:p>
                      <a:pPr lvl="0"/>
                      <a:r>
                        <a:rPr lang="en-US" sz="1800" kern="1200" dirty="0" smtClean="0">
                          <a:solidFill>
                            <a:schemeClr val="dk1"/>
                          </a:solidFill>
                          <a:effectLst/>
                          <a:latin typeface="Times New Roman" pitchFamily="18" charset="0"/>
                          <a:ea typeface="+mn-ea"/>
                          <a:cs typeface="Times New Roman" pitchFamily="18" charset="0"/>
                        </a:rPr>
                        <a:t>Teach what to do, how to do it and when to do it.</a:t>
                      </a:r>
                    </a:p>
                    <a:p>
                      <a:r>
                        <a:rPr lang="en-US" sz="1800" kern="1200" dirty="0" smtClean="0">
                          <a:solidFill>
                            <a:schemeClr val="dk1"/>
                          </a:solidFill>
                          <a:effectLst/>
                          <a:latin typeface="Times New Roman" pitchFamily="18" charset="0"/>
                          <a:ea typeface="+mn-ea"/>
                          <a:cs typeface="Times New Roman" pitchFamily="18" charset="0"/>
                        </a:rPr>
                        <a:t>Model respect</a:t>
                      </a:r>
                      <a:r>
                        <a:rPr lang="en-US" sz="1800" dirty="0" smtClean="0">
                          <a:effectLst/>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marL="91443" marR="91443" marT="45723" marB="45723"/>
                </a:tc>
                <a:extLst>
                  <a:ext uri="{0D108BD9-81ED-4DB2-BD59-A6C34878D82A}">
                    <a16:rowId xmlns:a16="http://schemas.microsoft.com/office/drawing/2014/main" val="10002"/>
                  </a:ext>
                </a:extLst>
              </a:tr>
              <a:tr h="914457">
                <a:tc>
                  <a:txBody>
                    <a:bodyPr/>
                    <a:lstStyle/>
                    <a:p>
                      <a:r>
                        <a:rPr lang="en-US" sz="2400" dirty="0" smtClean="0">
                          <a:latin typeface="Times New Roman" pitchFamily="18" charset="0"/>
                          <a:cs typeface="Times New Roman" pitchFamily="18" charset="0"/>
                        </a:rPr>
                        <a:t>Reward</a:t>
                      </a:r>
                      <a:r>
                        <a:rPr lang="en-US" sz="2400" dirty="0" smtClean="0"/>
                        <a:t> </a:t>
                      </a:r>
                      <a:r>
                        <a:rPr lang="en-US" sz="1800" i="1" kern="1200" dirty="0" smtClean="0">
                          <a:solidFill>
                            <a:schemeClr val="dk1"/>
                          </a:solidFill>
                          <a:effectLst/>
                          <a:latin typeface="Times New Roman" pitchFamily="18" charset="0"/>
                          <a:ea typeface="+mn-ea"/>
                          <a:cs typeface="Times New Roman" pitchFamily="18" charset="0"/>
                        </a:rPr>
                        <a:t>What can we do to reward appropriate behavior?</a:t>
                      </a:r>
                      <a:r>
                        <a:rPr lang="en-US" sz="1800" dirty="0" smtClean="0">
                          <a:effectLst/>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marL="91443" marR="91443" marT="45723" marB="45723"/>
                </a:tc>
                <a:tc>
                  <a:txBody>
                    <a:bodyPr/>
                    <a:lstStyle/>
                    <a:p>
                      <a:pPr lvl="0"/>
                      <a:r>
                        <a:rPr lang="en-US" sz="1800" kern="1200" dirty="0" smtClean="0">
                          <a:solidFill>
                            <a:schemeClr val="dk1"/>
                          </a:solidFill>
                          <a:effectLst/>
                          <a:latin typeface="Times New Roman" pitchFamily="18" charset="0"/>
                          <a:ea typeface="+mn-ea"/>
                          <a:cs typeface="Times New Roman" pitchFamily="18" charset="0"/>
                        </a:rPr>
                        <a:t>Strengthen existing school wide rewards.</a:t>
                      </a:r>
                    </a:p>
                    <a:p>
                      <a:pPr lvl="0"/>
                      <a:r>
                        <a:rPr lang="en-US" sz="1800" kern="1200" dirty="0" smtClean="0">
                          <a:solidFill>
                            <a:schemeClr val="dk1"/>
                          </a:solidFill>
                          <a:effectLst/>
                          <a:latin typeface="Times New Roman" pitchFamily="18" charset="0"/>
                          <a:ea typeface="+mn-ea"/>
                          <a:cs typeface="Times New Roman" pitchFamily="18" charset="0"/>
                        </a:rPr>
                        <a:t>Include student preferences.</a:t>
                      </a:r>
                    </a:p>
                    <a:p>
                      <a:pPr lvl="0"/>
                      <a:r>
                        <a:rPr lang="en-US" sz="1800" kern="1200" dirty="0" smtClean="0">
                          <a:solidFill>
                            <a:schemeClr val="dk1"/>
                          </a:solidFill>
                          <a:effectLst/>
                          <a:latin typeface="Times New Roman" pitchFamily="18" charset="0"/>
                          <a:ea typeface="+mn-ea"/>
                          <a:cs typeface="Times New Roman" pitchFamily="18" charset="0"/>
                        </a:rPr>
                        <a:t>Use function-based </a:t>
                      </a:r>
                      <a:r>
                        <a:rPr lang="en-US" sz="1800" kern="1200" dirty="0" err="1" smtClean="0">
                          <a:solidFill>
                            <a:schemeClr val="dk1"/>
                          </a:solidFill>
                          <a:effectLst/>
                          <a:latin typeface="Times New Roman" pitchFamily="18" charset="0"/>
                          <a:ea typeface="+mn-ea"/>
                          <a:cs typeface="Times New Roman" pitchFamily="18" charset="0"/>
                        </a:rPr>
                        <a:t>reinforcers</a:t>
                      </a:r>
                      <a:endParaRPr lang="en-US" sz="1800" kern="1200" dirty="0" smtClean="0">
                        <a:solidFill>
                          <a:schemeClr val="dk1"/>
                        </a:solidFill>
                        <a:effectLst/>
                        <a:latin typeface="Times New Roman" pitchFamily="18" charset="0"/>
                        <a:ea typeface="+mn-ea"/>
                        <a:cs typeface="Times New Roman" pitchFamily="18" charset="0"/>
                      </a:endParaRPr>
                    </a:p>
                  </a:txBody>
                  <a:tcPr marL="91443" marR="91443" marT="45723" marB="45723"/>
                </a:tc>
                <a:extLst>
                  <a:ext uri="{0D108BD9-81ED-4DB2-BD59-A6C34878D82A}">
                    <a16:rowId xmlns:a16="http://schemas.microsoft.com/office/drawing/2014/main" val="10003"/>
                  </a:ext>
                </a:extLst>
              </a:tr>
              <a:tr h="1097348">
                <a:tc>
                  <a:txBody>
                    <a:bodyPr/>
                    <a:lstStyle/>
                    <a:p>
                      <a:pPr>
                        <a:lnSpc>
                          <a:spcPct val="100000"/>
                        </a:lnSpc>
                      </a:pPr>
                      <a:r>
                        <a:rPr lang="en-US" sz="2400" dirty="0" smtClean="0">
                          <a:latin typeface="Times New Roman" pitchFamily="18" charset="0"/>
                          <a:cs typeface="Times New Roman" pitchFamily="18" charset="0"/>
                        </a:rPr>
                        <a:t>Extinguish</a:t>
                      </a:r>
                      <a:r>
                        <a:rPr lang="en-US" sz="2400" dirty="0" smtClean="0"/>
                        <a:t> </a:t>
                      </a:r>
                      <a:r>
                        <a:rPr lang="en-US" sz="1800" i="1" kern="1200" dirty="0" smtClean="0">
                          <a:solidFill>
                            <a:schemeClr val="dk1"/>
                          </a:solidFill>
                          <a:effectLst/>
                          <a:latin typeface="Times New Roman" pitchFamily="18" charset="0"/>
                          <a:ea typeface="+mn-ea"/>
                          <a:cs typeface="Times New Roman" pitchFamily="18" charset="0"/>
                        </a:rPr>
                        <a:t>What can we do to prevent the problem behavior from being rewarded?</a:t>
                      </a:r>
                      <a:r>
                        <a:rPr lang="en-US" sz="2400" dirty="0" smtClean="0">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marL="91443" marR="91443" marT="45723" marB="4572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Times New Roman" pitchFamily="18" charset="0"/>
                          <a:ea typeface="+mn-ea"/>
                          <a:cs typeface="Times New Roman" pitchFamily="18" charset="0"/>
                        </a:rPr>
                        <a:t>Use ‘signal’ for asking person to ‘stop’.</a:t>
                      </a:r>
                    </a:p>
                    <a:p>
                      <a:r>
                        <a:rPr lang="en-US" sz="1800" dirty="0" smtClean="0">
                          <a:latin typeface="Times New Roman" pitchFamily="18" charset="0"/>
                          <a:cs typeface="Times New Roman" pitchFamily="18" charset="0"/>
                        </a:rPr>
                        <a:t>Teach others to ignore</a:t>
                      </a:r>
                      <a:r>
                        <a:rPr lang="en-US" sz="1800" baseline="0" dirty="0" smtClean="0">
                          <a:latin typeface="Times New Roman" pitchFamily="18" charset="0"/>
                          <a:cs typeface="Times New Roman" pitchFamily="18" charset="0"/>
                        </a:rPr>
                        <a:t> (turn away/look down) problem behavior.</a:t>
                      </a:r>
                      <a:endParaRPr lang="en-US" sz="1800" dirty="0">
                        <a:latin typeface="Times New Roman" pitchFamily="18" charset="0"/>
                        <a:cs typeface="Times New Roman" pitchFamily="18" charset="0"/>
                      </a:endParaRPr>
                    </a:p>
                  </a:txBody>
                  <a:tcPr marL="91443" marR="91443" marT="45723" marB="45723"/>
                </a:tc>
                <a:extLst>
                  <a:ext uri="{0D108BD9-81ED-4DB2-BD59-A6C34878D82A}">
                    <a16:rowId xmlns:a16="http://schemas.microsoft.com/office/drawing/2014/main" val="10004"/>
                  </a:ext>
                </a:extLst>
              </a:tr>
              <a:tr h="1199716">
                <a:tc>
                  <a:txBody>
                    <a:bodyPr/>
                    <a:lstStyle/>
                    <a:p>
                      <a:r>
                        <a:rPr lang="en-US" sz="2400" dirty="0" smtClean="0">
                          <a:latin typeface="Times New Roman" pitchFamily="18" charset="0"/>
                          <a:cs typeface="Times New Roman" pitchFamily="18" charset="0"/>
                        </a:rPr>
                        <a:t>Correct</a:t>
                      </a:r>
                      <a:r>
                        <a:rPr lang="en-US" sz="2400" dirty="0" smtClean="0"/>
                        <a:t> </a:t>
                      </a:r>
                      <a:r>
                        <a:rPr lang="en-US" sz="1800" i="1" kern="1200" dirty="0" smtClean="0">
                          <a:solidFill>
                            <a:schemeClr val="dk1"/>
                          </a:solidFill>
                          <a:effectLst/>
                          <a:latin typeface="Times New Roman" pitchFamily="18" charset="0"/>
                          <a:ea typeface="+mn-ea"/>
                          <a:cs typeface="Times New Roman" pitchFamily="18" charset="0"/>
                        </a:rPr>
                        <a:t>What will we do to provide corrective feedback? </a:t>
                      </a:r>
                      <a:endParaRPr lang="en-US" sz="2400" dirty="0">
                        <a:latin typeface="Times New Roman" pitchFamily="18" charset="0"/>
                        <a:cs typeface="Times New Roman" pitchFamily="18" charset="0"/>
                      </a:endParaRPr>
                    </a:p>
                  </a:txBody>
                  <a:tcPr marL="91443" marR="91443" marT="45723" marB="45723"/>
                </a:tc>
                <a:tc>
                  <a:txBody>
                    <a:bodyPr/>
                    <a:lstStyle/>
                    <a:p>
                      <a:r>
                        <a:rPr lang="en-US" sz="1800" kern="1200" dirty="0" smtClean="0">
                          <a:solidFill>
                            <a:schemeClr val="dk1"/>
                          </a:solidFill>
                          <a:effectLst/>
                          <a:latin typeface="Times New Roman" pitchFamily="18" charset="0"/>
                          <a:ea typeface="+mn-ea"/>
                          <a:cs typeface="Times New Roman" pitchFamily="18" charset="0"/>
                        </a:rPr>
                        <a:t>Intervene early by using a neutral, respectful tone of voice. </a:t>
                      </a:r>
                    </a:p>
                    <a:p>
                      <a:r>
                        <a:rPr lang="en-US" sz="1800" kern="1200" dirty="0" smtClean="0">
                          <a:solidFill>
                            <a:schemeClr val="dk1"/>
                          </a:solidFill>
                          <a:effectLst/>
                          <a:latin typeface="Times New Roman" pitchFamily="18" charset="0"/>
                          <a:ea typeface="+mn-ea"/>
                          <a:cs typeface="Times New Roman" pitchFamily="18" charset="0"/>
                        </a:rPr>
                        <a:t>Label</a:t>
                      </a:r>
                      <a:r>
                        <a:rPr lang="en-US" sz="1800" kern="1200" baseline="0" dirty="0" smtClean="0">
                          <a:solidFill>
                            <a:schemeClr val="dk1"/>
                          </a:solidFill>
                          <a:effectLst/>
                          <a:latin typeface="Times New Roman" pitchFamily="18" charset="0"/>
                          <a:ea typeface="+mn-ea"/>
                          <a:cs typeface="Times New Roman" pitchFamily="18" charset="0"/>
                        </a:rPr>
                        <a:t> inappropriate behavior followed by what to do</a:t>
                      </a:r>
                      <a:r>
                        <a:rPr lang="en-US" sz="1800" kern="1200" dirty="0" smtClean="0">
                          <a:solidFill>
                            <a:schemeClr val="dk1"/>
                          </a:solidFill>
                          <a:effectLst/>
                          <a:latin typeface="Times New Roman" pitchFamily="18" charset="0"/>
                          <a:ea typeface="+mn-ea"/>
                          <a:cs typeface="Times New Roman" pitchFamily="18" charset="0"/>
                        </a:rPr>
                        <a:t> </a:t>
                      </a:r>
                    </a:p>
                    <a:p>
                      <a:r>
                        <a:rPr lang="en-US" sz="1800" kern="1200" dirty="0" smtClean="0">
                          <a:solidFill>
                            <a:schemeClr val="dk1"/>
                          </a:solidFill>
                          <a:effectLst/>
                          <a:latin typeface="Times New Roman" pitchFamily="18" charset="0"/>
                          <a:ea typeface="+mn-ea"/>
                          <a:cs typeface="Times New Roman" pitchFamily="18" charset="0"/>
                        </a:rPr>
                        <a:t>Follow SW discipline procedures</a:t>
                      </a:r>
                    </a:p>
                  </a:txBody>
                  <a:tcPr marL="91443" marR="91443" marT="45723" marB="45723"/>
                </a:tc>
                <a:extLst>
                  <a:ext uri="{0D108BD9-81ED-4DB2-BD59-A6C34878D82A}">
                    <a16:rowId xmlns:a16="http://schemas.microsoft.com/office/drawing/2014/main" val="10005"/>
                  </a:ext>
                </a:extLst>
              </a:tr>
              <a:tr h="949772">
                <a:tc>
                  <a:txBody>
                    <a:bodyPr/>
                    <a:lstStyle/>
                    <a:p>
                      <a:r>
                        <a:rPr lang="en-US" sz="2400" dirty="0" smtClean="0">
                          <a:latin typeface="Times New Roman" pitchFamily="18" charset="0"/>
                          <a:cs typeface="Times New Roman" pitchFamily="18" charset="0"/>
                        </a:rPr>
                        <a:t>Safety</a:t>
                      </a:r>
                      <a:r>
                        <a:rPr lang="en-US" sz="2400" dirty="0" smtClean="0"/>
                        <a:t> </a:t>
                      </a:r>
                      <a:r>
                        <a:rPr lang="en-US" sz="1800" i="1" kern="1200" dirty="0" smtClean="0">
                          <a:solidFill>
                            <a:schemeClr val="dk1"/>
                          </a:solidFill>
                          <a:effectLst/>
                          <a:latin typeface="Times New Roman" pitchFamily="18" charset="0"/>
                          <a:ea typeface="+mn-ea"/>
                          <a:cs typeface="Times New Roman" pitchFamily="18" charset="0"/>
                        </a:rPr>
                        <a:t>Do we need additional safety precautions?</a:t>
                      </a:r>
                      <a:r>
                        <a:rPr lang="en-US" sz="1800" dirty="0" smtClean="0">
                          <a:effectLst/>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marL="91443" marR="91443" marT="45723" marB="45723"/>
                </a:tc>
                <a:tc>
                  <a:txBody>
                    <a:bodyPr/>
                    <a:lstStyle/>
                    <a:p>
                      <a:pPr lvl="0"/>
                      <a:r>
                        <a:rPr lang="en-US" sz="1800" kern="1200" dirty="0" smtClean="0">
                          <a:solidFill>
                            <a:schemeClr val="dk1"/>
                          </a:solidFill>
                          <a:effectLst/>
                          <a:latin typeface="Times New Roman" pitchFamily="18" charset="0"/>
                          <a:ea typeface="+mn-ea"/>
                          <a:cs typeface="Times New Roman" pitchFamily="18" charset="0"/>
                        </a:rPr>
                        <a:t>Separate student from others if he/she is unable to demonstrate self-control.</a:t>
                      </a:r>
                    </a:p>
                    <a:p>
                      <a:pPr lvl="0"/>
                      <a:r>
                        <a:rPr lang="en-US" sz="1800" kern="1200" dirty="0" smtClean="0">
                          <a:solidFill>
                            <a:schemeClr val="dk1"/>
                          </a:solidFill>
                          <a:effectLst/>
                          <a:latin typeface="Times New Roman" pitchFamily="18" charset="0"/>
                          <a:ea typeface="+mn-ea"/>
                          <a:cs typeface="Times New Roman" pitchFamily="18" charset="0"/>
                        </a:rPr>
                        <a:t>Make sure adult supervision is available.</a:t>
                      </a:r>
                    </a:p>
                  </a:txBody>
                  <a:tcPr marL="91443" marR="91443" marT="45723" marB="45723"/>
                </a:tc>
                <a:extLst>
                  <a:ext uri="{0D108BD9-81ED-4DB2-BD59-A6C34878D82A}">
                    <a16:rowId xmlns:a16="http://schemas.microsoft.com/office/drawing/2014/main" val="10006"/>
                  </a:ext>
                </a:extLst>
              </a:tr>
            </a:tbl>
          </a:graphicData>
        </a:graphic>
      </p:graphicFrame>
      <p:pic>
        <p:nvPicPr>
          <p:cNvPr id="3" name="Picture 2"/>
          <p:cNvPicPr>
            <a:picLocks noChangeAspect="1"/>
          </p:cNvPicPr>
          <p:nvPr/>
        </p:nvPicPr>
        <p:blipFill>
          <a:blip r:embed="rId3"/>
          <a:stretch>
            <a:fillRect/>
          </a:stretch>
        </p:blipFill>
        <p:spPr>
          <a:xfrm>
            <a:off x="5257800" y="3917108"/>
            <a:ext cx="3348038" cy="2542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1719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idx="4294967295"/>
          </p:nvPr>
        </p:nvSpPr>
        <p:spPr>
          <a:xfrm>
            <a:off x="808038" y="595313"/>
            <a:ext cx="8335962" cy="974725"/>
          </a:xfrm>
        </p:spPr>
        <p:txBody>
          <a:bodyPr>
            <a:normAutofit fontScale="90000"/>
          </a:bodyPr>
          <a:lstStyle/>
          <a:p>
            <a:pPr eaLnBrk="1" hangingPunct="1"/>
            <a:r>
              <a:rPr lang="en-US" sz="4000" b="1" dirty="0" smtClean="0">
                <a:ea typeface="ＭＳ Ｐゴシック" pitchFamily="34" charset="-128"/>
                <a:cs typeface="Times New Roman" pitchFamily="18" charset="0"/>
              </a:rPr>
              <a:t>Goal: Use Precision Statement to Define Solutions </a:t>
            </a:r>
            <a:endParaRPr lang="en-US" sz="4000" dirty="0" smtClean="0">
              <a:latin typeface="Times New Roman" pitchFamily="18" charset="0"/>
              <a:ea typeface="ＭＳ Ｐゴシック" pitchFamily="34" charset="-128"/>
              <a:cs typeface="Times New Roman" pitchFamily="18" charset="0"/>
            </a:endParaRPr>
          </a:p>
        </p:txBody>
      </p:sp>
      <p:sp>
        <p:nvSpPr>
          <p:cNvPr id="5" name="TextBox 4"/>
          <p:cNvSpPr txBox="1"/>
          <p:nvPr/>
        </p:nvSpPr>
        <p:spPr>
          <a:xfrm>
            <a:off x="8763000" y="6475622"/>
            <a:ext cx="304478" cy="369332"/>
          </a:xfrm>
          <a:prstGeom prst="rect">
            <a:avLst/>
          </a:prstGeom>
          <a:noFill/>
        </p:spPr>
        <p:txBody>
          <a:bodyPr wrap="none" rtlCol="0">
            <a:spAutoFit/>
          </a:bodyPr>
          <a:lstStyle/>
          <a:p>
            <a:r>
              <a:rPr lang="en-US" dirty="0" smtClean="0"/>
              <a:t>L</a:t>
            </a:r>
            <a:endParaRPr lang="en-US" dirty="0"/>
          </a:p>
        </p:txBody>
      </p:sp>
      <p:graphicFrame>
        <p:nvGraphicFramePr>
          <p:cNvPr id="7" name="Table 6"/>
          <p:cNvGraphicFramePr>
            <a:graphicFrameLocks noGrp="1"/>
          </p:cNvGraphicFramePr>
          <p:nvPr>
            <p:extLst/>
          </p:nvPr>
        </p:nvGraphicFramePr>
        <p:xfrm>
          <a:off x="4186989" y="2257199"/>
          <a:ext cx="4957011" cy="4417860"/>
        </p:xfrm>
        <a:graphic>
          <a:graphicData uri="http://schemas.openxmlformats.org/drawingml/2006/table">
            <a:tbl>
              <a:tblPr firstRow="1" bandRow="1">
                <a:tableStyleId>{5C22544A-7EE6-4342-B048-85BDC9FD1C3A}</a:tableStyleId>
              </a:tblPr>
              <a:tblGrid>
                <a:gridCol w="1467075">
                  <a:extLst>
                    <a:ext uri="{9D8B030D-6E8A-4147-A177-3AD203B41FA5}">
                      <a16:colId xmlns:a16="http://schemas.microsoft.com/office/drawing/2014/main" val="20000"/>
                    </a:ext>
                  </a:extLst>
                </a:gridCol>
                <a:gridCol w="3489936">
                  <a:extLst>
                    <a:ext uri="{9D8B030D-6E8A-4147-A177-3AD203B41FA5}">
                      <a16:colId xmlns:a16="http://schemas.microsoft.com/office/drawing/2014/main" val="20001"/>
                    </a:ext>
                  </a:extLst>
                </a:gridCol>
              </a:tblGrid>
              <a:tr h="507726">
                <a:tc gridSpan="2">
                  <a:txBody>
                    <a:bodyPr/>
                    <a:lstStyle/>
                    <a:p>
                      <a:r>
                        <a:rPr lang="en-US" sz="2000" dirty="0" smtClean="0">
                          <a:solidFill>
                            <a:schemeClr val="tx1"/>
                          </a:solidFill>
                          <a:latin typeface="+mn-lt"/>
                          <a:cs typeface="Times New Roman" pitchFamily="18" charset="0"/>
                        </a:rPr>
                        <a:t>Solution</a:t>
                      </a:r>
                      <a:r>
                        <a:rPr lang="en-US" sz="2000" baseline="0" dirty="0" smtClean="0">
                          <a:solidFill>
                            <a:schemeClr val="tx1"/>
                          </a:solidFill>
                          <a:latin typeface="+mn-lt"/>
                          <a:cs typeface="Times New Roman" pitchFamily="18" charset="0"/>
                        </a:rPr>
                        <a:t> Action</a:t>
                      </a:r>
                      <a:r>
                        <a:rPr lang="en-US" sz="2000" dirty="0" smtClean="0">
                          <a:solidFill>
                            <a:schemeClr val="tx1"/>
                          </a:solidFill>
                          <a:latin typeface="+mn-lt"/>
                          <a:cs typeface="Times New Roman" pitchFamily="18" charset="0"/>
                        </a:rPr>
                        <a:t> Elements</a:t>
                      </a:r>
                      <a:endParaRPr lang="en-US" sz="2000" dirty="0">
                        <a:solidFill>
                          <a:schemeClr val="tx1"/>
                        </a:solidFill>
                        <a:latin typeface="+mn-lt"/>
                        <a:cs typeface="Times New Roman" pitchFamily="18" charset="0"/>
                      </a:endParaRPr>
                    </a:p>
                  </a:txBody>
                  <a:tcPr anchor="ctr">
                    <a:solidFill>
                      <a:schemeClr val="tx2">
                        <a:lumMod val="20000"/>
                        <a:lumOff val="80000"/>
                      </a:schemeClr>
                    </a:solidFill>
                  </a:tcPr>
                </a:tc>
                <a:tc hMerge="1">
                  <a:txBody>
                    <a:bodyPr/>
                    <a:lstStyle/>
                    <a:p>
                      <a:endParaRPr lang="en-US" sz="2400" dirty="0">
                        <a:solidFill>
                          <a:schemeClr val="tx1"/>
                        </a:solidFill>
                        <a:latin typeface="+mn-lt"/>
                        <a:cs typeface="Times New Roman" pitchFamily="18" charset="0"/>
                      </a:endParaRPr>
                    </a:p>
                  </a:txBody>
                  <a:tcPr anchor="ctr">
                    <a:solidFill>
                      <a:schemeClr val="tx2">
                        <a:lumMod val="20000"/>
                        <a:lumOff val="80000"/>
                      </a:schemeClr>
                    </a:solidFill>
                  </a:tcPr>
                </a:tc>
                <a:extLst>
                  <a:ext uri="{0D108BD9-81ED-4DB2-BD59-A6C34878D82A}">
                    <a16:rowId xmlns:a16="http://schemas.microsoft.com/office/drawing/2014/main" val="10000"/>
                  </a:ext>
                </a:extLst>
              </a:tr>
              <a:tr h="5074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cs typeface="Times New Roman" pitchFamily="18" charset="0"/>
                        </a:rPr>
                        <a:t>Prevent</a:t>
                      </a:r>
                      <a:endParaRPr lang="en-US" sz="1600" kern="1200" dirty="0" smtClean="0">
                        <a:solidFill>
                          <a:schemeClr val="dk1"/>
                        </a:solidFill>
                        <a:effectLst/>
                        <a:latin typeface="+mn-lt"/>
                        <a:ea typeface="+mn-ea"/>
                        <a:cs typeface="Times New Roman" pitchFamily="18"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dk1"/>
                          </a:solidFill>
                          <a:effectLst/>
                          <a:latin typeface="+mn-lt"/>
                          <a:ea typeface="+mn-ea"/>
                          <a:cs typeface="Times New Roman" pitchFamily="18" charset="0"/>
                        </a:rPr>
                        <a:t>What can we do to prevent the problem?</a:t>
                      </a:r>
                      <a:endParaRPr lang="en-US" sz="1600" kern="1200" dirty="0" smtClean="0">
                        <a:solidFill>
                          <a:schemeClr val="dk1"/>
                        </a:solidFill>
                        <a:effectLst/>
                        <a:latin typeface="+mn-lt"/>
                        <a:ea typeface="+mn-ea"/>
                        <a:cs typeface="Times New Roman" pitchFamily="18" charset="0"/>
                      </a:endParaRPr>
                    </a:p>
                  </a:txBody>
                  <a:tcPr anchor="ctr"/>
                </a:tc>
                <a:extLst>
                  <a:ext uri="{0D108BD9-81ED-4DB2-BD59-A6C34878D82A}">
                    <a16:rowId xmlns:a16="http://schemas.microsoft.com/office/drawing/2014/main" val="10001"/>
                  </a:ext>
                </a:extLst>
              </a:tr>
              <a:tr h="622658">
                <a:tc>
                  <a:txBody>
                    <a:bodyPr/>
                    <a:lstStyle/>
                    <a:p>
                      <a:pPr algn="l"/>
                      <a:r>
                        <a:rPr lang="en-US" sz="2000" dirty="0" smtClean="0">
                          <a:latin typeface="+mn-lt"/>
                          <a:cs typeface="Times New Roman" pitchFamily="18" charset="0"/>
                        </a:rPr>
                        <a:t>Teach</a:t>
                      </a:r>
                      <a:endParaRPr lang="en-US" sz="1600" dirty="0">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dk1"/>
                          </a:solidFill>
                          <a:effectLst/>
                          <a:latin typeface="+mn-lt"/>
                          <a:ea typeface="+mn-ea"/>
                          <a:cs typeface="Times New Roman" pitchFamily="18" charset="0"/>
                        </a:rPr>
                        <a:t>What do we need to teach to solve the problem?</a:t>
                      </a:r>
                      <a:r>
                        <a:rPr lang="en-US" sz="1600" dirty="0" smtClean="0">
                          <a:effectLst/>
                          <a:latin typeface="+mn-lt"/>
                          <a:cs typeface="Times New Roman" pitchFamily="18" charset="0"/>
                        </a:rPr>
                        <a:t> </a:t>
                      </a:r>
                      <a:endParaRPr lang="en-US" sz="1600" dirty="0" smtClean="0">
                        <a:latin typeface="+mn-lt"/>
                        <a:cs typeface="Times New Roman" pitchFamily="18" charset="0"/>
                      </a:endParaRPr>
                    </a:p>
                  </a:txBody>
                  <a:tcPr anchor="ctr"/>
                </a:tc>
                <a:extLst>
                  <a:ext uri="{0D108BD9-81ED-4DB2-BD59-A6C34878D82A}">
                    <a16:rowId xmlns:a16="http://schemas.microsoft.com/office/drawing/2014/main" val="10002"/>
                  </a:ext>
                </a:extLst>
              </a:tr>
              <a:tr h="622658">
                <a:tc>
                  <a:txBody>
                    <a:bodyPr/>
                    <a:lstStyle/>
                    <a:p>
                      <a:pPr algn="l"/>
                      <a:r>
                        <a:rPr lang="en-US" sz="2000" dirty="0" smtClean="0">
                          <a:latin typeface="+mn-lt"/>
                          <a:cs typeface="Times New Roman" pitchFamily="18" charset="0"/>
                        </a:rPr>
                        <a:t>Reward</a:t>
                      </a:r>
                      <a:endParaRPr lang="en-US" sz="1600" dirty="0">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dk1"/>
                          </a:solidFill>
                          <a:effectLst/>
                          <a:latin typeface="+mn-lt"/>
                          <a:ea typeface="+mn-ea"/>
                          <a:cs typeface="Times New Roman" pitchFamily="18" charset="0"/>
                        </a:rPr>
                        <a:t>What can we do to reward appropriate behavior?</a:t>
                      </a:r>
                      <a:r>
                        <a:rPr lang="en-US" sz="1600" dirty="0" smtClean="0">
                          <a:effectLst/>
                          <a:latin typeface="+mn-lt"/>
                          <a:cs typeface="Times New Roman" pitchFamily="18" charset="0"/>
                        </a:rPr>
                        <a:t> </a:t>
                      </a:r>
                      <a:endParaRPr lang="en-US" sz="1600" dirty="0" smtClean="0">
                        <a:latin typeface="+mn-lt"/>
                        <a:cs typeface="Times New Roman" pitchFamily="18" charset="0"/>
                      </a:endParaRPr>
                    </a:p>
                  </a:txBody>
                  <a:tcPr anchor="ctr"/>
                </a:tc>
                <a:extLst>
                  <a:ext uri="{0D108BD9-81ED-4DB2-BD59-A6C34878D82A}">
                    <a16:rowId xmlns:a16="http://schemas.microsoft.com/office/drawing/2014/main" val="10003"/>
                  </a:ext>
                </a:extLst>
              </a:tr>
              <a:tr h="797299">
                <a:tc>
                  <a:txBody>
                    <a:bodyPr/>
                    <a:lstStyle/>
                    <a:p>
                      <a:pPr algn="l">
                        <a:lnSpc>
                          <a:spcPct val="100000"/>
                        </a:lnSpc>
                      </a:pPr>
                      <a:r>
                        <a:rPr lang="en-US" sz="2000" dirty="0" smtClean="0">
                          <a:latin typeface="+mn-lt"/>
                          <a:cs typeface="Times New Roman" pitchFamily="18" charset="0"/>
                        </a:rPr>
                        <a:t>Extinguish</a:t>
                      </a:r>
                      <a:endParaRPr lang="en-US" sz="2000" dirty="0">
                        <a:latin typeface="+mn-lt"/>
                        <a:cs typeface="Times New Roman"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mn-lt"/>
                          <a:ea typeface="+mn-ea"/>
                          <a:cs typeface="Times New Roman" pitchFamily="18" charset="0"/>
                        </a:rPr>
                        <a:t>What can we do to prevent the problem behavior from being rewarded?</a:t>
                      </a:r>
                      <a:r>
                        <a:rPr kumimoji="0" lang="en-US" sz="2000" b="0" i="0" u="none" strike="noStrike" kern="1200" cap="none" spc="0" normalizeH="0" baseline="0" noProof="0" dirty="0" smtClean="0">
                          <a:ln>
                            <a:noFill/>
                          </a:ln>
                          <a:solidFill>
                            <a:prstClr val="black"/>
                          </a:solidFill>
                          <a:effectLst/>
                          <a:uLnTx/>
                          <a:uFillTx/>
                          <a:latin typeface="+mn-lt"/>
                          <a:ea typeface="+mn-ea"/>
                          <a:cs typeface="Times New Roman" pitchFamily="18" charset="0"/>
                        </a:rPr>
                        <a:t> </a:t>
                      </a:r>
                    </a:p>
                  </a:txBody>
                  <a:tcPr anchor="ctr"/>
                </a:tc>
                <a:extLst>
                  <a:ext uri="{0D108BD9-81ED-4DB2-BD59-A6C34878D82A}">
                    <a16:rowId xmlns:a16="http://schemas.microsoft.com/office/drawing/2014/main" val="10004"/>
                  </a:ext>
                </a:extLst>
              </a:tr>
              <a:tr h="622658">
                <a:tc>
                  <a:txBody>
                    <a:bodyPr/>
                    <a:lstStyle/>
                    <a:p>
                      <a:pPr algn="l"/>
                      <a:r>
                        <a:rPr lang="en-US" sz="2000" dirty="0" smtClean="0">
                          <a:latin typeface="+mn-lt"/>
                          <a:cs typeface="Times New Roman" pitchFamily="18" charset="0"/>
                        </a:rPr>
                        <a:t>Correct</a:t>
                      </a:r>
                      <a:endParaRPr lang="en-US" sz="2000" dirty="0">
                        <a:latin typeface="+mn-lt"/>
                        <a:cs typeface="Times New Roman" pitchFamily="18" charset="0"/>
                      </a:endParaRPr>
                    </a:p>
                  </a:txBody>
                  <a:tcPr anchor="ctr"/>
                </a:tc>
                <a:tc>
                  <a:txBody>
                    <a:bodyPr/>
                    <a:lstStyle/>
                    <a:p>
                      <a:pPr algn="l"/>
                      <a:r>
                        <a:rPr kumimoji="0" lang="en-US" sz="1600" b="0" i="1" u="none" strike="noStrike" kern="1200" cap="none" spc="0" normalizeH="0" baseline="0" noProof="0" dirty="0" smtClean="0">
                          <a:ln>
                            <a:noFill/>
                          </a:ln>
                          <a:solidFill>
                            <a:prstClr val="black"/>
                          </a:solidFill>
                          <a:effectLst/>
                          <a:uLnTx/>
                          <a:uFillTx/>
                          <a:latin typeface="+mn-lt"/>
                          <a:ea typeface="+mn-ea"/>
                          <a:cs typeface="Times New Roman" pitchFamily="18" charset="0"/>
                        </a:rPr>
                        <a:t>What will we do to provide corrective feedback? </a:t>
                      </a:r>
                      <a:endParaRPr lang="en-US" sz="2000" dirty="0">
                        <a:latin typeface="+mn-lt"/>
                        <a:cs typeface="Times New Roman" pitchFamily="18" charset="0"/>
                      </a:endParaRPr>
                    </a:p>
                  </a:txBody>
                  <a:tcPr anchor="ctr"/>
                </a:tc>
                <a:extLst>
                  <a:ext uri="{0D108BD9-81ED-4DB2-BD59-A6C34878D82A}">
                    <a16:rowId xmlns:a16="http://schemas.microsoft.com/office/drawing/2014/main" val="10005"/>
                  </a:ext>
                </a:extLst>
              </a:tr>
              <a:tr h="552213">
                <a:tc>
                  <a:txBody>
                    <a:bodyPr/>
                    <a:lstStyle/>
                    <a:p>
                      <a:pPr algn="l"/>
                      <a:r>
                        <a:rPr lang="en-US" sz="2000" dirty="0" smtClean="0">
                          <a:latin typeface="+mn-lt"/>
                          <a:cs typeface="Times New Roman" pitchFamily="18" charset="0"/>
                        </a:rPr>
                        <a:t>Safety</a:t>
                      </a:r>
                      <a:endParaRPr lang="en-US" sz="1600" dirty="0">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dk1"/>
                          </a:solidFill>
                          <a:effectLst/>
                          <a:latin typeface="+mn-lt"/>
                          <a:ea typeface="+mn-ea"/>
                          <a:cs typeface="Times New Roman" pitchFamily="18" charset="0"/>
                        </a:rPr>
                        <a:t>Do we need additional safety precautions?</a:t>
                      </a:r>
                      <a:r>
                        <a:rPr lang="en-US" sz="1600" dirty="0" smtClean="0">
                          <a:effectLst/>
                          <a:latin typeface="+mn-lt"/>
                          <a:cs typeface="Times New Roman" pitchFamily="18" charset="0"/>
                        </a:rPr>
                        <a:t> </a:t>
                      </a:r>
                      <a:endParaRPr lang="en-US" sz="1600" dirty="0" smtClean="0">
                        <a:latin typeface="+mn-lt"/>
                        <a:cs typeface="Times New Roman" pitchFamily="18" charset="0"/>
                      </a:endParaRPr>
                    </a:p>
                  </a:txBody>
                  <a:tcPr anchor="ctr"/>
                </a:tc>
                <a:extLst>
                  <a:ext uri="{0D108BD9-81ED-4DB2-BD59-A6C34878D82A}">
                    <a16:rowId xmlns:a16="http://schemas.microsoft.com/office/drawing/2014/main" val="10006"/>
                  </a:ext>
                </a:extLst>
              </a:tr>
            </a:tbl>
          </a:graphicData>
        </a:graphic>
      </p:graphicFrame>
      <p:graphicFrame>
        <p:nvGraphicFramePr>
          <p:cNvPr id="8" name="Diagram 7"/>
          <p:cNvGraphicFramePr/>
          <p:nvPr>
            <p:extLst/>
          </p:nvPr>
        </p:nvGraphicFramePr>
        <p:xfrm>
          <a:off x="-354212" y="1996836"/>
          <a:ext cx="4084001" cy="3814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ight Arrow 1"/>
          <p:cNvSpPr/>
          <p:nvPr/>
        </p:nvSpPr>
        <p:spPr>
          <a:xfrm>
            <a:off x="2695069" y="4160557"/>
            <a:ext cx="1395664" cy="4475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4667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idx="4294967295"/>
          </p:nvPr>
        </p:nvSpPr>
        <p:spPr>
          <a:xfrm>
            <a:off x="808038" y="595313"/>
            <a:ext cx="8335962" cy="974725"/>
          </a:xfrm>
        </p:spPr>
        <p:txBody>
          <a:bodyPr>
            <a:normAutofit/>
          </a:bodyPr>
          <a:lstStyle/>
          <a:p>
            <a:pPr eaLnBrk="1" hangingPunct="1"/>
            <a:r>
              <a:rPr lang="en-US" sz="4000" b="1" dirty="0" smtClean="0">
                <a:ea typeface="ＭＳ Ｐゴシック" pitchFamily="34" charset="-128"/>
                <a:cs typeface="Times New Roman" pitchFamily="18" charset="0"/>
              </a:rPr>
              <a:t>Example</a:t>
            </a:r>
            <a:endParaRPr lang="en-US" sz="4000" dirty="0" smtClean="0">
              <a:latin typeface="Times New Roman" pitchFamily="18" charset="0"/>
              <a:ea typeface="ＭＳ Ｐゴシック" pitchFamily="34" charset="-128"/>
              <a:cs typeface="Times New Roman" pitchFamily="18" charset="0"/>
            </a:endParaRPr>
          </a:p>
        </p:txBody>
      </p:sp>
      <p:sp>
        <p:nvSpPr>
          <p:cNvPr id="5" name="TextBox 4"/>
          <p:cNvSpPr txBox="1"/>
          <p:nvPr/>
        </p:nvSpPr>
        <p:spPr>
          <a:xfrm>
            <a:off x="8763000" y="6475622"/>
            <a:ext cx="304478" cy="369332"/>
          </a:xfrm>
          <a:prstGeom prst="rect">
            <a:avLst/>
          </a:prstGeom>
          <a:noFill/>
        </p:spPr>
        <p:txBody>
          <a:bodyPr wrap="none" rtlCol="0">
            <a:spAutoFit/>
          </a:bodyPr>
          <a:lstStyle/>
          <a:p>
            <a:r>
              <a:rPr lang="en-US" dirty="0" smtClean="0"/>
              <a:t>L</a:t>
            </a:r>
            <a:endParaRPr lang="en-US" dirty="0"/>
          </a:p>
        </p:txBody>
      </p:sp>
      <p:graphicFrame>
        <p:nvGraphicFramePr>
          <p:cNvPr id="7" name="Table 6"/>
          <p:cNvGraphicFramePr>
            <a:graphicFrameLocks noGrp="1"/>
          </p:cNvGraphicFramePr>
          <p:nvPr>
            <p:extLst/>
          </p:nvPr>
        </p:nvGraphicFramePr>
        <p:xfrm>
          <a:off x="4090733" y="1260668"/>
          <a:ext cx="4957011" cy="5497416"/>
        </p:xfrm>
        <a:graphic>
          <a:graphicData uri="http://schemas.openxmlformats.org/drawingml/2006/table">
            <a:tbl>
              <a:tblPr firstRow="1" bandRow="1">
                <a:tableStyleId>{5C22544A-7EE6-4342-B048-85BDC9FD1C3A}</a:tableStyleId>
              </a:tblPr>
              <a:tblGrid>
                <a:gridCol w="1467075">
                  <a:extLst>
                    <a:ext uri="{9D8B030D-6E8A-4147-A177-3AD203B41FA5}">
                      <a16:colId xmlns:a16="http://schemas.microsoft.com/office/drawing/2014/main" val="20000"/>
                    </a:ext>
                  </a:extLst>
                </a:gridCol>
                <a:gridCol w="3489936">
                  <a:extLst>
                    <a:ext uri="{9D8B030D-6E8A-4147-A177-3AD203B41FA5}">
                      <a16:colId xmlns:a16="http://schemas.microsoft.com/office/drawing/2014/main" val="20001"/>
                    </a:ext>
                  </a:extLst>
                </a:gridCol>
              </a:tblGrid>
              <a:tr h="507726">
                <a:tc gridSpan="2">
                  <a:txBody>
                    <a:bodyPr/>
                    <a:lstStyle/>
                    <a:p>
                      <a:r>
                        <a:rPr lang="en-US" sz="2000" dirty="0" smtClean="0">
                          <a:solidFill>
                            <a:schemeClr val="tx1"/>
                          </a:solidFill>
                          <a:latin typeface="+mn-lt"/>
                          <a:cs typeface="Times New Roman" pitchFamily="18" charset="0"/>
                        </a:rPr>
                        <a:t>Solution</a:t>
                      </a:r>
                      <a:r>
                        <a:rPr lang="en-US" sz="2000" baseline="0" dirty="0" smtClean="0">
                          <a:solidFill>
                            <a:schemeClr val="tx1"/>
                          </a:solidFill>
                          <a:latin typeface="+mn-lt"/>
                          <a:cs typeface="Times New Roman" pitchFamily="18" charset="0"/>
                        </a:rPr>
                        <a:t> Action</a:t>
                      </a:r>
                      <a:r>
                        <a:rPr lang="en-US" sz="2000" dirty="0" smtClean="0">
                          <a:solidFill>
                            <a:schemeClr val="tx1"/>
                          </a:solidFill>
                          <a:latin typeface="+mn-lt"/>
                          <a:cs typeface="Times New Roman" pitchFamily="18" charset="0"/>
                        </a:rPr>
                        <a:t> Elements</a:t>
                      </a:r>
                      <a:endParaRPr lang="en-US" sz="2000" dirty="0">
                        <a:solidFill>
                          <a:schemeClr val="tx1"/>
                        </a:solidFill>
                        <a:latin typeface="+mn-lt"/>
                        <a:cs typeface="Times New Roman" pitchFamily="18" charset="0"/>
                      </a:endParaRPr>
                    </a:p>
                  </a:txBody>
                  <a:tcPr anchor="ctr">
                    <a:solidFill>
                      <a:schemeClr val="tx2">
                        <a:lumMod val="20000"/>
                        <a:lumOff val="80000"/>
                      </a:schemeClr>
                    </a:solidFill>
                  </a:tcPr>
                </a:tc>
                <a:tc hMerge="1">
                  <a:txBody>
                    <a:bodyPr/>
                    <a:lstStyle/>
                    <a:p>
                      <a:endParaRPr lang="en-US" sz="2400" dirty="0">
                        <a:solidFill>
                          <a:schemeClr val="tx1"/>
                        </a:solidFill>
                        <a:latin typeface="+mn-lt"/>
                        <a:cs typeface="Times New Roman" pitchFamily="18" charset="0"/>
                      </a:endParaRPr>
                    </a:p>
                  </a:txBody>
                  <a:tcPr anchor="ctr">
                    <a:solidFill>
                      <a:schemeClr val="tx2">
                        <a:lumMod val="20000"/>
                        <a:lumOff val="80000"/>
                      </a:schemeClr>
                    </a:solidFill>
                  </a:tcPr>
                </a:tc>
                <a:extLst>
                  <a:ext uri="{0D108BD9-81ED-4DB2-BD59-A6C34878D82A}">
                    <a16:rowId xmlns:a16="http://schemas.microsoft.com/office/drawing/2014/main" val="10000"/>
                  </a:ext>
                </a:extLst>
              </a:tr>
              <a:tr h="5074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cs typeface="Times New Roman" pitchFamily="18" charset="0"/>
                        </a:rPr>
                        <a:t>Prevent</a:t>
                      </a:r>
                      <a:endParaRPr lang="en-US" sz="1600" kern="1200" dirty="0" smtClean="0">
                        <a:solidFill>
                          <a:schemeClr val="dk1"/>
                        </a:solidFill>
                        <a:effectLst/>
                        <a:latin typeface="+mn-lt"/>
                        <a:ea typeface="+mn-ea"/>
                        <a:cs typeface="Times New Roman" pitchFamily="18"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Provide team building activities and lesson plans for advisory period </a:t>
                      </a:r>
                      <a:endParaRPr lang="en-US" sz="1600" kern="1200" dirty="0" smtClean="0">
                        <a:solidFill>
                          <a:schemeClr val="dk1"/>
                        </a:solidFill>
                        <a:effectLst/>
                        <a:latin typeface="+mn-lt"/>
                        <a:ea typeface="+mn-ea"/>
                        <a:cs typeface="Times New Roman" pitchFamily="18" charset="0"/>
                      </a:endParaRPr>
                    </a:p>
                  </a:txBody>
                  <a:tcPr anchor="ctr"/>
                </a:tc>
                <a:extLst>
                  <a:ext uri="{0D108BD9-81ED-4DB2-BD59-A6C34878D82A}">
                    <a16:rowId xmlns:a16="http://schemas.microsoft.com/office/drawing/2014/main" val="10001"/>
                  </a:ext>
                </a:extLst>
              </a:tr>
              <a:tr h="622658">
                <a:tc>
                  <a:txBody>
                    <a:bodyPr/>
                    <a:lstStyle/>
                    <a:p>
                      <a:pPr algn="l"/>
                      <a:r>
                        <a:rPr lang="en-US" sz="2000" dirty="0" smtClean="0">
                          <a:latin typeface="+mn-lt"/>
                          <a:cs typeface="Times New Roman" pitchFamily="18" charset="0"/>
                        </a:rPr>
                        <a:t>Teach</a:t>
                      </a:r>
                      <a:endParaRPr lang="en-US" sz="1600" dirty="0">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Re-teach “Respect” in the classroom during advisory periods </a:t>
                      </a:r>
                      <a:endParaRPr lang="en-US" sz="1600" dirty="0" smtClean="0">
                        <a:latin typeface="+mn-lt"/>
                        <a:cs typeface="Times New Roman" pitchFamily="18" charset="0"/>
                      </a:endParaRPr>
                    </a:p>
                  </a:txBody>
                  <a:tcPr anchor="ctr"/>
                </a:tc>
                <a:extLst>
                  <a:ext uri="{0D108BD9-81ED-4DB2-BD59-A6C34878D82A}">
                    <a16:rowId xmlns:a16="http://schemas.microsoft.com/office/drawing/2014/main" val="10002"/>
                  </a:ext>
                </a:extLst>
              </a:tr>
              <a:tr h="622658">
                <a:tc>
                  <a:txBody>
                    <a:bodyPr/>
                    <a:lstStyle/>
                    <a:p>
                      <a:pPr algn="l"/>
                      <a:r>
                        <a:rPr lang="en-US" sz="2000" dirty="0" smtClean="0">
                          <a:latin typeface="+mn-lt"/>
                          <a:cs typeface="Times New Roman" pitchFamily="18" charset="0"/>
                        </a:rPr>
                        <a:t>Reward</a:t>
                      </a:r>
                      <a:endParaRPr lang="en-US" sz="1600" dirty="0">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Special “Respect” tickets given during advisory with drawing for special lunch with group of friends</a:t>
                      </a:r>
                      <a:endParaRPr lang="en-US" sz="1600" dirty="0" smtClean="0">
                        <a:latin typeface="+mn-lt"/>
                        <a:cs typeface="Times New Roman" pitchFamily="18" charset="0"/>
                      </a:endParaRPr>
                    </a:p>
                  </a:txBody>
                  <a:tcPr anchor="ctr"/>
                </a:tc>
                <a:extLst>
                  <a:ext uri="{0D108BD9-81ED-4DB2-BD59-A6C34878D82A}">
                    <a16:rowId xmlns:a16="http://schemas.microsoft.com/office/drawing/2014/main" val="10003"/>
                  </a:ext>
                </a:extLst>
              </a:tr>
              <a:tr h="797299">
                <a:tc>
                  <a:txBody>
                    <a:bodyPr/>
                    <a:lstStyle/>
                    <a:p>
                      <a:pPr algn="l">
                        <a:lnSpc>
                          <a:spcPct val="100000"/>
                        </a:lnSpc>
                      </a:pPr>
                      <a:r>
                        <a:rPr lang="en-US" sz="2000" dirty="0" smtClean="0">
                          <a:latin typeface="+mn-lt"/>
                          <a:cs typeface="Times New Roman" pitchFamily="18" charset="0"/>
                        </a:rPr>
                        <a:t>Extinguish</a:t>
                      </a:r>
                      <a:endParaRPr lang="en-US" sz="2000" dirty="0">
                        <a:latin typeface="+mn-lt"/>
                        <a:cs typeface="Times New Roman"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mn-lt"/>
                          <a:ea typeface="+mn-ea"/>
                          <a:cs typeface="Times New Roman" pitchFamily="18" charset="0"/>
                        </a:rPr>
                        <a:t>None </a:t>
                      </a:r>
                      <a:endParaRPr kumimoji="0" lang="en-US" sz="2000" b="0" i="0" u="none" strike="noStrike" kern="1200" cap="none" spc="0" normalizeH="0" baseline="0" noProof="0" dirty="0" smtClean="0">
                        <a:ln>
                          <a:noFill/>
                        </a:ln>
                        <a:solidFill>
                          <a:prstClr val="black"/>
                        </a:solidFill>
                        <a:effectLst/>
                        <a:uLnTx/>
                        <a:uFillTx/>
                        <a:latin typeface="+mn-lt"/>
                        <a:ea typeface="+mn-ea"/>
                        <a:cs typeface="Times New Roman" pitchFamily="18" charset="0"/>
                      </a:endParaRPr>
                    </a:p>
                  </a:txBody>
                  <a:tcPr anchor="ctr"/>
                </a:tc>
                <a:extLst>
                  <a:ext uri="{0D108BD9-81ED-4DB2-BD59-A6C34878D82A}">
                    <a16:rowId xmlns:a16="http://schemas.microsoft.com/office/drawing/2014/main" val="10004"/>
                  </a:ext>
                </a:extLst>
              </a:tr>
              <a:tr h="622658">
                <a:tc>
                  <a:txBody>
                    <a:bodyPr/>
                    <a:lstStyle/>
                    <a:p>
                      <a:pPr algn="l"/>
                      <a:r>
                        <a:rPr lang="en-US" sz="2000" dirty="0" smtClean="0">
                          <a:latin typeface="+mn-lt"/>
                          <a:cs typeface="Times New Roman" pitchFamily="18" charset="0"/>
                        </a:rPr>
                        <a:t>Correct</a:t>
                      </a:r>
                      <a:endParaRPr lang="en-US" sz="2000" dirty="0">
                        <a:latin typeface="+mn-lt"/>
                        <a:cs typeface="Times New Roman" pitchFamily="18" charset="0"/>
                      </a:endParaRPr>
                    </a:p>
                  </a:txBody>
                  <a:tcPr anchor="ctr"/>
                </a:tc>
                <a:tc>
                  <a:txBody>
                    <a:bodyPr/>
                    <a:lstStyle/>
                    <a:p>
                      <a:pPr algn="l"/>
                      <a:r>
                        <a:rPr kumimoji="0" lang="en-US" sz="1600" b="0" i="1" u="none" strike="noStrike" kern="1200" cap="none" spc="0" normalizeH="0" baseline="0" noProof="0" dirty="0" smtClean="0">
                          <a:ln>
                            <a:noFill/>
                          </a:ln>
                          <a:solidFill>
                            <a:prstClr val="black"/>
                          </a:solidFill>
                          <a:effectLst/>
                          <a:uLnTx/>
                          <a:uFillTx/>
                          <a:latin typeface="+mn-lt"/>
                          <a:ea typeface="+mn-ea"/>
                          <a:cs typeface="Times New Roman" pitchFamily="18" charset="0"/>
                        </a:rPr>
                        <a:t>None</a:t>
                      </a:r>
                      <a:endParaRPr lang="en-US" sz="2000" dirty="0">
                        <a:latin typeface="+mn-lt"/>
                        <a:cs typeface="Times New Roman" pitchFamily="18" charset="0"/>
                      </a:endParaRPr>
                    </a:p>
                  </a:txBody>
                  <a:tcPr anchor="ctr"/>
                </a:tc>
                <a:extLst>
                  <a:ext uri="{0D108BD9-81ED-4DB2-BD59-A6C34878D82A}">
                    <a16:rowId xmlns:a16="http://schemas.microsoft.com/office/drawing/2014/main" val="10005"/>
                  </a:ext>
                </a:extLst>
              </a:tr>
              <a:tr h="552213">
                <a:tc>
                  <a:txBody>
                    <a:bodyPr/>
                    <a:lstStyle/>
                    <a:p>
                      <a:pPr algn="l"/>
                      <a:endParaRPr lang="en-US" sz="1600" dirty="0">
                        <a:latin typeface="+mn-lt"/>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cs typeface="Times New Roman" pitchFamily="18" charset="0"/>
                      </a:endParaRPr>
                    </a:p>
                  </a:txBody>
                  <a:tcPr anchor="ctr"/>
                </a:tc>
                <a:extLst>
                  <a:ext uri="{0D108BD9-81ED-4DB2-BD59-A6C34878D82A}">
                    <a16:rowId xmlns:a16="http://schemas.microsoft.com/office/drawing/2014/main" val="10006"/>
                  </a:ext>
                </a:extLst>
              </a:tr>
            </a:tbl>
          </a:graphicData>
        </a:graphic>
      </p:graphicFrame>
      <p:graphicFrame>
        <p:nvGraphicFramePr>
          <p:cNvPr id="8" name="Diagram 7"/>
          <p:cNvGraphicFramePr/>
          <p:nvPr>
            <p:extLst/>
          </p:nvPr>
        </p:nvGraphicFramePr>
        <p:xfrm>
          <a:off x="-354212" y="1996836"/>
          <a:ext cx="4444945" cy="3814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ight Arrow 1"/>
          <p:cNvSpPr/>
          <p:nvPr/>
        </p:nvSpPr>
        <p:spPr>
          <a:xfrm>
            <a:off x="2695069" y="4160557"/>
            <a:ext cx="1395664" cy="4475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981200" y="5715000"/>
            <a:ext cx="1295400" cy="369332"/>
          </a:xfrm>
          <a:prstGeom prst="rect">
            <a:avLst/>
          </a:prstGeom>
          <a:noFill/>
        </p:spPr>
        <p:txBody>
          <a:bodyPr wrap="square" rtlCol="0">
            <a:spAutoFit/>
          </a:bodyPr>
          <a:lstStyle/>
          <a:p>
            <a:pPr algn="ctr"/>
            <a:r>
              <a:rPr lang="en-US" dirty="0" smtClean="0"/>
              <a:t>Advisory </a:t>
            </a:r>
            <a:endParaRPr lang="en-US" dirty="0"/>
          </a:p>
        </p:txBody>
      </p:sp>
      <p:sp>
        <p:nvSpPr>
          <p:cNvPr id="4" name="TextBox 3"/>
          <p:cNvSpPr txBox="1"/>
          <p:nvPr/>
        </p:nvSpPr>
        <p:spPr>
          <a:xfrm>
            <a:off x="1143000" y="6103356"/>
            <a:ext cx="6248400" cy="646331"/>
          </a:xfrm>
          <a:prstGeom prst="rect">
            <a:avLst/>
          </a:prstGeom>
          <a:solidFill>
            <a:schemeClr val="accent2">
              <a:lumMod val="40000"/>
              <a:lumOff val="60000"/>
            </a:schemeClr>
          </a:solidFill>
        </p:spPr>
        <p:txBody>
          <a:bodyPr wrap="square" rtlCol="0">
            <a:spAutoFit/>
          </a:bodyPr>
          <a:lstStyle/>
          <a:p>
            <a:r>
              <a:rPr lang="en-US" dirty="0" smtClean="0"/>
              <a:t>Turn and Talk: Why would this school choose to use a social reward for this current behavior pattern?</a:t>
            </a:r>
            <a:endParaRPr lang="en-US" dirty="0"/>
          </a:p>
        </p:txBody>
      </p:sp>
    </p:spTree>
    <p:extLst>
      <p:ext uri="{BB962C8B-B14F-4D97-AF65-F5344CB8AC3E}">
        <p14:creationId xmlns:p14="http://schemas.microsoft.com/office/powerpoint/2010/main" val="325216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0168"/>
            <a:ext cx="9144000" cy="750428"/>
          </a:xfrm>
        </p:spPr>
        <p:txBody>
          <a:bodyPr>
            <a:noAutofit/>
          </a:bodyPr>
          <a:lstStyle/>
          <a:p>
            <a:r>
              <a:rPr lang="en-US" sz="3200" b="1" dirty="0" smtClean="0"/>
              <a:t>Possible Fidelity Checklists</a:t>
            </a:r>
            <a:endParaRPr lang="en-US" sz="2800" b="1" i="1" dirty="0"/>
          </a:p>
        </p:txBody>
      </p:sp>
      <p:sp>
        <p:nvSpPr>
          <p:cNvPr id="6" name="TextBox 5"/>
          <p:cNvSpPr txBox="1"/>
          <p:nvPr/>
        </p:nvSpPr>
        <p:spPr>
          <a:xfrm>
            <a:off x="520219" y="1025066"/>
            <a:ext cx="5057992" cy="1569660"/>
          </a:xfrm>
          <a:prstGeom prst="rect">
            <a:avLst/>
          </a:prstGeom>
          <a:solidFill>
            <a:srgbClr val="F2F2F2"/>
          </a:solidFill>
        </p:spPr>
        <p:txBody>
          <a:bodyPr wrap="square" rtlCol="0">
            <a:spAutoFit/>
          </a:bodyPr>
          <a:lstStyle/>
          <a:p>
            <a:pPr algn="ctr"/>
            <a:r>
              <a:rPr lang="en-US" sz="1600" b="1" dirty="0" smtClean="0">
                <a:solidFill>
                  <a:prstClr val="black"/>
                </a:solidFill>
                <a:latin typeface="News Gothic MT"/>
              </a:rPr>
              <a:t>Establish a fidelity check routine that relates to Implementation</a:t>
            </a:r>
          </a:p>
          <a:p>
            <a:pPr marL="800100" lvl="1" indent="-342900">
              <a:buFont typeface="Arial"/>
              <a:buChar char="•"/>
            </a:pPr>
            <a:r>
              <a:rPr lang="en-US" sz="1600" dirty="0" smtClean="0">
                <a:solidFill>
                  <a:prstClr val="black"/>
                </a:solidFill>
                <a:latin typeface="News Gothic MT"/>
              </a:rPr>
              <a:t>A 1-5 scale is used for questions </a:t>
            </a:r>
          </a:p>
          <a:p>
            <a:pPr marL="800100" lvl="1" indent="-342900">
              <a:buFont typeface="Arial"/>
              <a:buChar char="•"/>
            </a:pPr>
            <a:r>
              <a:rPr lang="en-US" sz="1600" dirty="0" smtClean="0">
                <a:solidFill>
                  <a:prstClr val="black"/>
                </a:solidFill>
                <a:latin typeface="News Gothic MT"/>
              </a:rPr>
              <a:t>Up to 3 questions per week</a:t>
            </a:r>
          </a:p>
          <a:p>
            <a:pPr marL="800100" lvl="1" indent="-342900">
              <a:buFont typeface="Arial"/>
              <a:buChar char="•"/>
            </a:pPr>
            <a:r>
              <a:rPr lang="en-US" sz="1600" dirty="0" smtClean="0">
                <a:solidFill>
                  <a:prstClr val="black"/>
                </a:solidFill>
                <a:latin typeface="News Gothic MT"/>
              </a:rPr>
              <a:t>Share scale as a poster in the faculty room, an electronic survey, or paper and pencil</a:t>
            </a:r>
            <a:endParaRPr lang="en-US" sz="1600" dirty="0">
              <a:solidFill>
                <a:prstClr val="black"/>
              </a:solidFill>
              <a:latin typeface="News Gothic MT"/>
            </a:endParaRPr>
          </a:p>
        </p:txBody>
      </p:sp>
      <p:sp>
        <p:nvSpPr>
          <p:cNvPr id="5" name="Rounded Rectangle 4"/>
          <p:cNvSpPr/>
          <p:nvPr/>
        </p:nvSpPr>
        <p:spPr>
          <a:xfrm>
            <a:off x="657924" y="3048000"/>
            <a:ext cx="7952676" cy="16824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2400" dirty="0" smtClean="0">
                <a:solidFill>
                  <a:srgbClr val="FFFFFF"/>
                </a:solidFill>
                <a:latin typeface="Calisto MT"/>
              </a:rPr>
              <a:t>Did you provide “high-five greetings” to all students entering your class on time in the morning this week?</a:t>
            </a:r>
          </a:p>
          <a:p>
            <a:pPr marL="742950" indent="-742950" algn="ctr">
              <a:defRPr/>
            </a:pPr>
            <a:r>
              <a:rPr lang="en-US" sz="3600" dirty="0" smtClean="0">
                <a:solidFill>
                  <a:srgbClr val="FFFFFF"/>
                </a:solidFill>
                <a:latin typeface="Calisto MT"/>
              </a:rPr>
              <a:t>   1          2          3        4      5</a:t>
            </a:r>
          </a:p>
          <a:p>
            <a:pPr algn="ctr">
              <a:defRPr/>
            </a:pPr>
            <a:r>
              <a:rPr lang="en-US" sz="2400" dirty="0" smtClean="0">
                <a:solidFill>
                  <a:srgbClr val="FFFFFF"/>
                </a:solidFill>
                <a:latin typeface="Calisto MT"/>
              </a:rPr>
              <a:t>No                                                            </a:t>
            </a:r>
            <a:r>
              <a:rPr lang="en-US" sz="2400" dirty="0">
                <a:solidFill>
                  <a:srgbClr val="FFFFFF"/>
                </a:solidFill>
                <a:latin typeface="Calisto MT"/>
              </a:rPr>
              <a:t>Yes  </a:t>
            </a:r>
          </a:p>
        </p:txBody>
      </p:sp>
      <p:cxnSp>
        <p:nvCxnSpPr>
          <p:cNvPr id="8" name="Straight Connector 7"/>
          <p:cNvCxnSpPr/>
          <p:nvPr/>
        </p:nvCxnSpPr>
        <p:spPr>
          <a:xfrm>
            <a:off x="2359541" y="4313687"/>
            <a:ext cx="4955659"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283341" y="4152248"/>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latin typeface="Calisto MT"/>
            </a:endParaRPr>
          </a:p>
        </p:txBody>
      </p:sp>
      <p:sp>
        <p:nvSpPr>
          <p:cNvPr id="14" name="Oval 13"/>
          <p:cNvSpPr/>
          <p:nvPr/>
        </p:nvSpPr>
        <p:spPr>
          <a:xfrm>
            <a:off x="5294737" y="4090809"/>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15" name="Oval 14"/>
          <p:cNvSpPr/>
          <p:nvPr/>
        </p:nvSpPr>
        <p:spPr>
          <a:xfrm>
            <a:off x="7220156" y="4107865"/>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18" name="Oval 17"/>
          <p:cNvSpPr/>
          <p:nvPr/>
        </p:nvSpPr>
        <p:spPr>
          <a:xfrm>
            <a:off x="6279182" y="4221119"/>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0" name="Oval 19"/>
          <p:cNvSpPr/>
          <p:nvPr/>
        </p:nvSpPr>
        <p:spPr>
          <a:xfrm>
            <a:off x="3862947" y="3904889"/>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2" name="Oval 21"/>
          <p:cNvSpPr/>
          <p:nvPr/>
        </p:nvSpPr>
        <p:spPr>
          <a:xfrm>
            <a:off x="3650291" y="4251865"/>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sp>
        <p:nvSpPr>
          <p:cNvPr id="23" name="Oval 22"/>
          <p:cNvSpPr/>
          <p:nvPr/>
        </p:nvSpPr>
        <p:spPr>
          <a:xfrm>
            <a:off x="3909296" y="4121502"/>
            <a:ext cx="211674" cy="199234"/>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sto MT"/>
            </a:endParaRPr>
          </a:p>
        </p:txBody>
      </p:sp>
      <p:grpSp>
        <p:nvGrpSpPr>
          <p:cNvPr id="3" name="Group 2"/>
          <p:cNvGrpSpPr/>
          <p:nvPr/>
        </p:nvGrpSpPr>
        <p:grpSpPr>
          <a:xfrm>
            <a:off x="657924" y="4953000"/>
            <a:ext cx="7952676" cy="1691899"/>
            <a:chOff x="657924" y="4953000"/>
            <a:chExt cx="7952676" cy="1691899"/>
          </a:xfrm>
          <a:solidFill>
            <a:srgbClr val="12252C"/>
          </a:solidFill>
        </p:grpSpPr>
        <p:sp>
          <p:nvSpPr>
            <p:cNvPr id="11" name="Rounded Rectangle 10"/>
            <p:cNvSpPr/>
            <p:nvPr/>
          </p:nvSpPr>
          <p:spPr>
            <a:xfrm>
              <a:off x="657924" y="4953000"/>
              <a:ext cx="7952676" cy="169189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2400" dirty="0" smtClean="0">
                  <a:solidFill>
                    <a:srgbClr val="FFFFFF"/>
                  </a:solidFill>
                  <a:latin typeface="Calisto MT"/>
                </a:rPr>
                <a:t>How many days during the week did you review with students the procedures for passing in the hall?</a:t>
              </a:r>
            </a:p>
            <a:p>
              <a:pPr marL="742950" indent="-742950" algn="ctr">
                <a:defRPr/>
              </a:pPr>
              <a:r>
                <a:rPr lang="en-US" sz="3600" dirty="0" smtClean="0">
                  <a:solidFill>
                    <a:srgbClr val="FFFFFF"/>
                  </a:solidFill>
                  <a:latin typeface="Calisto MT"/>
                </a:rPr>
                <a:t>   1         2        3        4      5</a:t>
              </a:r>
            </a:p>
          </p:txBody>
        </p:sp>
        <p:cxnSp>
          <p:nvCxnSpPr>
            <p:cNvPr id="12" name="Straight Connector 11"/>
            <p:cNvCxnSpPr/>
            <p:nvPr/>
          </p:nvCxnSpPr>
          <p:spPr>
            <a:xfrm>
              <a:off x="2283341" y="6508483"/>
              <a:ext cx="4955659" cy="1588"/>
            </a:xfrm>
            <a:prstGeom prst="line">
              <a:avLst/>
            </a:prstGeom>
            <a:grpFill/>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2188288" y="5940205"/>
            <a:ext cx="353652" cy="523220"/>
          </a:xfrm>
          <a:prstGeom prst="rect">
            <a:avLst/>
          </a:prstGeom>
          <a:ln>
            <a:noFill/>
          </a:ln>
        </p:spPr>
        <p:txBody>
          <a:bodyPr wrap="square">
            <a:spAutoFit/>
          </a:bodyPr>
          <a:lstStyle/>
          <a:p>
            <a:r>
              <a:rPr lang="en-US" sz="2800" dirty="0">
                <a:solidFill>
                  <a:srgbClr val="FFFF00"/>
                </a:solidFill>
                <a:latin typeface="News Gothic MT"/>
              </a:rPr>
              <a:t>✓</a:t>
            </a:r>
          </a:p>
        </p:txBody>
      </p:sp>
      <p:sp>
        <p:nvSpPr>
          <p:cNvPr id="41" name="Rectangle 40"/>
          <p:cNvSpPr/>
          <p:nvPr/>
        </p:nvSpPr>
        <p:spPr>
          <a:xfrm>
            <a:off x="6749874" y="5940205"/>
            <a:ext cx="353652" cy="523220"/>
          </a:xfrm>
          <a:prstGeom prst="rect">
            <a:avLst/>
          </a:prstGeom>
        </p:spPr>
        <p:txBody>
          <a:bodyPr wrap="square">
            <a:spAutoFit/>
          </a:bodyPr>
          <a:lstStyle/>
          <a:p>
            <a:r>
              <a:rPr lang="en-US" sz="2800" dirty="0">
                <a:solidFill>
                  <a:srgbClr val="FFFF00"/>
                </a:solidFill>
                <a:latin typeface="News Gothic MT"/>
              </a:rPr>
              <a:t>✓</a:t>
            </a:r>
          </a:p>
        </p:txBody>
      </p:sp>
      <p:sp>
        <p:nvSpPr>
          <p:cNvPr id="42" name="Rectangle 41"/>
          <p:cNvSpPr/>
          <p:nvPr/>
        </p:nvSpPr>
        <p:spPr>
          <a:xfrm>
            <a:off x="4612609" y="5973963"/>
            <a:ext cx="353652" cy="523220"/>
          </a:xfrm>
          <a:prstGeom prst="rect">
            <a:avLst/>
          </a:prstGeom>
        </p:spPr>
        <p:txBody>
          <a:bodyPr wrap="square">
            <a:spAutoFit/>
          </a:bodyPr>
          <a:lstStyle/>
          <a:p>
            <a:r>
              <a:rPr lang="en-US" sz="2800" dirty="0">
                <a:solidFill>
                  <a:srgbClr val="FFFF00"/>
                </a:solidFill>
                <a:latin typeface="News Gothic MT"/>
              </a:rPr>
              <a:t>✓</a:t>
            </a:r>
          </a:p>
        </p:txBody>
      </p:sp>
      <p:sp>
        <p:nvSpPr>
          <p:cNvPr id="43" name="Rectangle 42"/>
          <p:cNvSpPr/>
          <p:nvPr/>
        </p:nvSpPr>
        <p:spPr>
          <a:xfrm>
            <a:off x="4789435" y="6065411"/>
            <a:ext cx="353652" cy="523220"/>
          </a:xfrm>
          <a:prstGeom prst="rect">
            <a:avLst/>
          </a:prstGeom>
        </p:spPr>
        <p:txBody>
          <a:bodyPr wrap="square">
            <a:spAutoFit/>
          </a:bodyPr>
          <a:lstStyle/>
          <a:p>
            <a:r>
              <a:rPr lang="en-US" sz="2800" dirty="0">
                <a:solidFill>
                  <a:srgbClr val="FFFF00"/>
                </a:solidFill>
                <a:latin typeface="News Gothic MT"/>
              </a:rPr>
              <a:t>✓</a:t>
            </a:r>
          </a:p>
        </p:txBody>
      </p:sp>
      <p:sp>
        <p:nvSpPr>
          <p:cNvPr id="44" name="Rectangle 43"/>
          <p:cNvSpPr/>
          <p:nvPr/>
        </p:nvSpPr>
        <p:spPr>
          <a:xfrm>
            <a:off x="6993172" y="6079185"/>
            <a:ext cx="353652" cy="523220"/>
          </a:xfrm>
          <a:prstGeom prst="rect">
            <a:avLst/>
          </a:prstGeom>
        </p:spPr>
        <p:txBody>
          <a:bodyPr wrap="square">
            <a:spAutoFit/>
          </a:bodyPr>
          <a:lstStyle/>
          <a:p>
            <a:r>
              <a:rPr lang="en-US" sz="2800" dirty="0">
                <a:solidFill>
                  <a:srgbClr val="FFFF00"/>
                </a:solidFill>
                <a:latin typeface="News Gothic MT"/>
              </a:rPr>
              <a:t>✓</a:t>
            </a:r>
          </a:p>
        </p:txBody>
      </p:sp>
      <p:sp>
        <p:nvSpPr>
          <p:cNvPr id="45" name="Rectangle 44"/>
          <p:cNvSpPr/>
          <p:nvPr/>
        </p:nvSpPr>
        <p:spPr>
          <a:xfrm>
            <a:off x="5881069" y="6092605"/>
            <a:ext cx="353652" cy="523220"/>
          </a:xfrm>
          <a:prstGeom prst="rect">
            <a:avLst/>
          </a:prstGeom>
        </p:spPr>
        <p:txBody>
          <a:bodyPr wrap="square">
            <a:spAutoFit/>
          </a:bodyPr>
          <a:lstStyle/>
          <a:p>
            <a:r>
              <a:rPr lang="en-US" sz="2800" dirty="0">
                <a:solidFill>
                  <a:srgbClr val="FFFF00"/>
                </a:solidFill>
                <a:latin typeface="News Gothic MT"/>
              </a:rPr>
              <a:t>✓</a:t>
            </a:r>
          </a:p>
        </p:txBody>
      </p:sp>
      <p:sp>
        <p:nvSpPr>
          <p:cNvPr id="46" name="Rectangle 45"/>
          <p:cNvSpPr/>
          <p:nvPr/>
        </p:nvSpPr>
        <p:spPr>
          <a:xfrm>
            <a:off x="6102356" y="5989066"/>
            <a:ext cx="353652" cy="523220"/>
          </a:xfrm>
          <a:prstGeom prst="rect">
            <a:avLst/>
          </a:prstGeom>
        </p:spPr>
        <p:txBody>
          <a:bodyPr wrap="square">
            <a:spAutoFit/>
          </a:bodyPr>
          <a:lstStyle/>
          <a:p>
            <a:r>
              <a:rPr lang="en-US" sz="2800" dirty="0">
                <a:solidFill>
                  <a:srgbClr val="FFFF00"/>
                </a:solidFill>
                <a:latin typeface="News Gothic MT"/>
              </a:rPr>
              <a:t>✓</a:t>
            </a:r>
          </a:p>
        </p:txBody>
      </p:sp>
      <p:pic>
        <p:nvPicPr>
          <p:cNvPr id="7" name="Picture 6"/>
          <p:cNvPicPr>
            <a:picLocks noChangeAspect="1"/>
          </p:cNvPicPr>
          <p:nvPr/>
        </p:nvPicPr>
        <p:blipFill>
          <a:blip r:embed="rId3"/>
          <a:stretch>
            <a:fillRect/>
          </a:stretch>
        </p:blipFill>
        <p:spPr>
          <a:xfrm>
            <a:off x="5800844" y="271895"/>
            <a:ext cx="2829924" cy="2313013"/>
          </a:xfrm>
          <a:prstGeom prst="rect">
            <a:avLst/>
          </a:prstGeom>
          <a:ln>
            <a:noFill/>
          </a:ln>
          <a:effectLst/>
        </p:spPr>
      </p:pic>
    </p:spTree>
    <p:extLst>
      <p:ext uri="{BB962C8B-B14F-4D97-AF65-F5344CB8AC3E}">
        <p14:creationId xmlns:p14="http://schemas.microsoft.com/office/powerpoint/2010/main" val="3384283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499"/>
                                          </p:stCondLst>
                                        </p:cTn>
                                        <p:tgtEl>
                                          <p:spTgt spid="14"/>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22"/>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1" nodeType="afterEffect">
                                  <p:stCondLst>
                                    <p:cond delay="0"/>
                                  </p:stCondLst>
                                  <p:childTnLst>
                                    <p:set>
                                      <p:cBhvr>
                                        <p:cTn id="31" dur="1" fill="hold">
                                          <p:stCondLst>
                                            <p:cond delay="499"/>
                                          </p:stCondLst>
                                        </p:cTn>
                                        <p:tgtEl>
                                          <p:spTgt spid="20"/>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499"/>
                                          </p:stCondLst>
                                        </p:cTn>
                                        <p:tgtEl>
                                          <p:spTgt spid="18"/>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499"/>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1100"/>
                                        <p:tgtEl>
                                          <p:spTgt spid="3"/>
                                        </p:tgtEl>
                                        <p:attrNameLst>
                                          <p:attrName>ppt_y</p:attrName>
                                        </p:attrNameLst>
                                      </p:cBhvr>
                                      <p:tavLst>
                                        <p:tav tm="0">
                                          <p:val>
                                            <p:strVal val="#ppt_y+#ppt_h*1.125000"/>
                                          </p:val>
                                        </p:tav>
                                        <p:tav tm="100000">
                                          <p:val>
                                            <p:strVal val="#ppt_y"/>
                                          </p:val>
                                        </p:tav>
                                      </p:tavLst>
                                    </p:anim>
                                    <p:animEffect transition="in" filter="wipe(up)">
                                      <p:cBhvr>
                                        <p:cTn id="43" dur="11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499"/>
                                          </p:stCondLst>
                                        </p:cTn>
                                        <p:tgtEl>
                                          <p:spTgt spid="41"/>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499"/>
                                          </p:stCondLst>
                                        </p:cTn>
                                        <p:tgtEl>
                                          <p:spTgt spid="42"/>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grpId="0" nodeType="afterEffect">
                                  <p:stCondLst>
                                    <p:cond delay="0"/>
                                  </p:stCondLst>
                                  <p:childTnLst>
                                    <p:set>
                                      <p:cBhvr>
                                        <p:cTn id="56" dur="1" fill="hold">
                                          <p:stCondLst>
                                            <p:cond delay="499"/>
                                          </p:stCondLst>
                                        </p:cTn>
                                        <p:tgtEl>
                                          <p:spTgt spid="43"/>
                                        </p:tgtEl>
                                        <p:attrNameLst>
                                          <p:attrName>style.visibility</p:attrName>
                                        </p:attrNameLst>
                                      </p:cBhvr>
                                      <p:to>
                                        <p:strVal val="visible"/>
                                      </p:to>
                                    </p:set>
                                  </p:childTnLst>
                                </p:cTn>
                              </p:par>
                            </p:childTnLst>
                          </p:cTn>
                        </p:par>
                        <p:par>
                          <p:cTn id="57" fill="hold">
                            <p:stCondLst>
                              <p:cond delay="1500"/>
                            </p:stCondLst>
                            <p:childTnLst>
                              <p:par>
                                <p:cTn id="58" presetID="1" presetClass="entr" presetSubtype="0" fill="hold" grpId="0" nodeType="afterEffect">
                                  <p:stCondLst>
                                    <p:cond delay="0"/>
                                  </p:stCondLst>
                                  <p:childTnLst>
                                    <p:set>
                                      <p:cBhvr>
                                        <p:cTn id="59" dur="1" fill="hold">
                                          <p:stCondLst>
                                            <p:cond delay="499"/>
                                          </p:stCondLst>
                                        </p:cTn>
                                        <p:tgtEl>
                                          <p:spTgt spid="44"/>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0" nodeType="afterEffect">
                                  <p:stCondLst>
                                    <p:cond delay="0"/>
                                  </p:stCondLst>
                                  <p:childTnLst>
                                    <p:set>
                                      <p:cBhvr>
                                        <p:cTn id="62" dur="1" fill="hold">
                                          <p:stCondLst>
                                            <p:cond delay="499"/>
                                          </p:stCondLst>
                                        </p:cTn>
                                        <p:tgtEl>
                                          <p:spTgt spid="45"/>
                                        </p:tgtEl>
                                        <p:attrNameLst>
                                          <p:attrName>style.visibility</p:attrName>
                                        </p:attrNameLst>
                                      </p:cBhvr>
                                      <p:to>
                                        <p:strVal val="visible"/>
                                      </p:to>
                                    </p:set>
                                  </p:childTnLst>
                                </p:cTn>
                              </p:par>
                            </p:childTnLst>
                          </p:cTn>
                        </p:par>
                        <p:par>
                          <p:cTn id="63" fill="hold">
                            <p:stCondLst>
                              <p:cond delay="2500"/>
                            </p:stCondLst>
                            <p:childTnLst>
                              <p:par>
                                <p:cTn id="64" presetID="1" presetClass="entr" presetSubtype="0" fill="hold" grpId="0" nodeType="afterEffect">
                                  <p:stCondLst>
                                    <p:cond delay="0"/>
                                  </p:stCondLst>
                                  <p:childTnLst>
                                    <p:set>
                                      <p:cBhvr>
                                        <p:cTn id="65" dur="1" fill="hold">
                                          <p:stCondLst>
                                            <p:cond delay="49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3" grpId="0" animBg="1"/>
      <p:bldP spid="14" grpId="0" animBg="1"/>
      <p:bldP spid="15" grpId="0" animBg="1"/>
      <p:bldP spid="18" grpId="0" animBg="1"/>
      <p:bldP spid="20" grpId="0" animBg="1"/>
      <p:bldP spid="20" grpId="1" animBg="1"/>
      <p:bldP spid="22" grpId="0" animBg="1"/>
      <p:bldP spid="23" grpId="0" animBg="1"/>
      <p:bldP spid="2" grpId="0"/>
      <p:bldP spid="41" grpId="0"/>
      <p:bldP spid="42" grpId="0"/>
      <p:bldP spid="43" grpId="0"/>
      <p:bldP spid="44" grpId="0"/>
      <p:bldP spid="45" grpId="0"/>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5310" y="2089151"/>
            <a:ext cx="8096250" cy="4642068"/>
          </a:xfrm>
          <a:prstGeom prst="rect">
            <a:avLst/>
          </a:prstGeom>
        </p:spPr>
      </p:pic>
      <p:sp>
        <p:nvSpPr>
          <p:cNvPr id="3" name="TextBox 2"/>
          <p:cNvSpPr txBox="1"/>
          <p:nvPr/>
        </p:nvSpPr>
        <p:spPr>
          <a:xfrm>
            <a:off x="304800" y="304800"/>
            <a:ext cx="8629650" cy="1815882"/>
          </a:xfrm>
          <a:prstGeom prst="rect">
            <a:avLst/>
          </a:prstGeom>
          <a:noFill/>
        </p:spPr>
        <p:txBody>
          <a:bodyPr wrap="square" rtlCol="0">
            <a:spAutoFit/>
          </a:bodyPr>
          <a:lstStyle/>
          <a:p>
            <a:r>
              <a:rPr lang="en-US" sz="2800" b="1" dirty="0" smtClean="0">
                <a:solidFill>
                  <a:schemeClr val="accent1"/>
                </a:solidFill>
              </a:rPr>
              <a:t>How can we be sure that we are running our TIPS meetings correctly?</a:t>
            </a:r>
          </a:p>
          <a:p>
            <a:r>
              <a:rPr lang="en-US" sz="2800" dirty="0" smtClean="0">
                <a:solidFill>
                  <a:schemeClr val="accent1"/>
                </a:solidFill>
              </a:rPr>
              <a:t>Use the TIPS Fidelity Checklist: </a:t>
            </a:r>
          </a:p>
          <a:p>
            <a:r>
              <a:rPr lang="en-US" sz="2800" dirty="0" smtClean="0">
                <a:solidFill>
                  <a:schemeClr val="accent1"/>
                </a:solidFill>
              </a:rPr>
              <a:t>Document 45b LAST PAGE</a:t>
            </a:r>
            <a:endParaRPr lang="en-US" sz="2800" dirty="0">
              <a:solidFill>
                <a:schemeClr val="accent1"/>
              </a:solidFill>
            </a:endParaRPr>
          </a:p>
        </p:txBody>
      </p:sp>
    </p:spTree>
    <p:extLst>
      <p:ext uri="{BB962C8B-B14F-4D97-AF65-F5344CB8AC3E}">
        <p14:creationId xmlns:p14="http://schemas.microsoft.com/office/powerpoint/2010/main" val="3635181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047" y="14654"/>
            <a:ext cx="8974784" cy="5476875"/>
          </a:xfrm>
          <a:prstGeom prst="rect">
            <a:avLst/>
          </a:prstGeom>
        </p:spPr>
      </p:pic>
      <p:pic>
        <p:nvPicPr>
          <p:cNvPr id="3" name="Picture 2"/>
          <p:cNvPicPr>
            <a:picLocks noChangeAspect="1"/>
          </p:cNvPicPr>
          <p:nvPr/>
        </p:nvPicPr>
        <p:blipFill>
          <a:blip r:embed="rId4"/>
          <a:stretch>
            <a:fillRect/>
          </a:stretch>
        </p:blipFill>
        <p:spPr>
          <a:xfrm>
            <a:off x="134047" y="5029200"/>
            <a:ext cx="8974784" cy="2286844"/>
          </a:xfrm>
          <a:prstGeom prst="rect">
            <a:avLst/>
          </a:prstGeom>
        </p:spPr>
      </p:pic>
      <p:sp>
        <p:nvSpPr>
          <p:cNvPr id="4" name="Rounded Rectangle 3"/>
          <p:cNvSpPr/>
          <p:nvPr/>
        </p:nvSpPr>
        <p:spPr>
          <a:xfrm>
            <a:off x="228600" y="5257800"/>
            <a:ext cx="2209800" cy="1447800"/>
          </a:xfrm>
          <a:prstGeom prst="roundRect">
            <a:avLst/>
          </a:prstGeom>
          <a:noFill/>
          <a:ln w="57150">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ounded Rectangle 5"/>
          <p:cNvSpPr/>
          <p:nvPr/>
        </p:nvSpPr>
        <p:spPr>
          <a:xfrm>
            <a:off x="5791200" y="5218967"/>
            <a:ext cx="838200" cy="1447800"/>
          </a:xfrm>
          <a:prstGeom prst="roundRect">
            <a:avLst/>
          </a:prstGeom>
          <a:noFill/>
          <a:ln w="57150">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ounded Rectangle 6"/>
          <p:cNvSpPr/>
          <p:nvPr/>
        </p:nvSpPr>
        <p:spPr>
          <a:xfrm>
            <a:off x="2411639" y="5218967"/>
            <a:ext cx="1931761" cy="1447800"/>
          </a:xfrm>
          <a:prstGeom prst="roundRect">
            <a:avLst/>
          </a:prstGeom>
          <a:noFill/>
          <a:ln w="57150">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ounded Rectangle 7"/>
          <p:cNvSpPr/>
          <p:nvPr/>
        </p:nvSpPr>
        <p:spPr>
          <a:xfrm>
            <a:off x="6629400" y="5218967"/>
            <a:ext cx="1295400" cy="1447800"/>
          </a:xfrm>
          <a:prstGeom prst="roundRect">
            <a:avLst/>
          </a:prstGeom>
          <a:noFill/>
          <a:ln w="57150">
            <a:solidFill>
              <a:schemeClr val="accent6"/>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ounded Rectangle 8"/>
          <p:cNvSpPr/>
          <p:nvPr/>
        </p:nvSpPr>
        <p:spPr>
          <a:xfrm>
            <a:off x="7907984" y="5230690"/>
            <a:ext cx="1083616" cy="1447800"/>
          </a:xfrm>
          <a:prstGeom prst="roundRect">
            <a:avLst/>
          </a:prstGeom>
          <a:noFill/>
          <a:ln w="57150">
            <a:solidFill>
              <a:srgbClr val="33CC44"/>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ounded Rectangle 9"/>
          <p:cNvSpPr/>
          <p:nvPr/>
        </p:nvSpPr>
        <p:spPr>
          <a:xfrm>
            <a:off x="6824368" y="2851639"/>
            <a:ext cx="2167232" cy="1447800"/>
          </a:xfrm>
          <a:prstGeom prst="roundRect">
            <a:avLst/>
          </a:prstGeom>
          <a:noFill/>
          <a:ln w="57150">
            <a:solidFill>
              <a:srgbClr val="33CC44"/>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p:cNvSpPr txBox="1"/>
          <p:nvPr/>
        </p:nvSpPr>
        <p:spPr>
          <a:xfrm>
            <a:off x="457200" y="1219200"/>
            <a:ext cx="4782012"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Arial"/>
                <a:ea typeface="+mn-ea"/>
                <a:cs typeface="+mn-cs"/>
              </a:rPr>
              <a:t>Turn and Talk: Review sample TIPS Form, What decision would you make?</a:t>
            </a: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p:cNvPicPr>
            <a:picLocks noChangeAspect="1"/>
          </p:cNvPicPr>
          <p:nvPr/>
        </p:nvPicPr>
        <p:blipFill>
          <a:blip r:embed="rId5"/>
          <a:stretch>
            <a:fillRect/>
          </a:stretch>
        </p:blipFill>
        <p:spPr>
          <a:xfrm>
            <a:off x="106415" y="391246"/>
            <a:ext cx="5483581" cy="4425898"/>
          </a:xfrm>
          <a:prstGeom prst="rect">
            <a:avLst/>
          </a:prstGeom>
          <a:ln>
            <a:noFill/>
          </a:ln>
          <a:effectLst>
            <a:outerShdw blurRad="292100" dist="139700" dir="2700000" algn="tl" rotWithShape="0">
              <a:srgbClr val="333333">
                <a:alpha val="65000"/>
              </a:srgbClr>
            </a:outerShdw>
          </a:effectLst>
        </p:spPr>
      </p:pic>
      <p:sp>
        <p:nvSpPr>
          <p:cNvPr id="5" name="Down Arrow 4"/>
          <p:cNvSpPr/>
          <p:nvPr/>
        </p:nvSpPr>
        <p:spPr>
          <a:xfrm>
            <a:off x="7277100" y="685800"/>
            <a:ext cx="1333500" cy="206729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937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txBox="1">
            <a:spLocks noGrp="1"/>
          </p:cNvSpPr>
          <p:nvPr>
            <p:ph type="title" idx="4294967295"/>
          </p:nvPr>
        </p:nvSpPr>
        <p:spPr>
          <a:xfrm>
            <a:off x="304800" y="304800"/>
            <a:ext cx="8229600" cy="838200"/>
          </a:xfrm>
        </p:spPr>
        <p:txBody>
          <a:bodyPr lIns="91425" tIns="45700" rIns="91425" bIns="45700" anchor="ctr">
            <a:noAutofit/>
          </a:bodyPr>
          <a:lstStyle/>
          <a:p>
            <a:pPr>
              <a:spcBef>
                <a:spcPts val="0"/>
              </a:spcBef>
              <a:spcAft>
                <a:spcPts val="0"/>
              </a:spcAft>
              <a:buClr>
                <a:schemeClr val="dk1"/>
              </a:buClr>
              <a:buSzPct val="25000"/>
              <a:defRPr/>
            </a:pPr>
            <a:r>
              <a:rPr lang="en-US" sz="4400" dirty="0">
                <a:solidFill>
                  <a:schemeClr val="accent6"/>
                </a:solidFill>
                <a:latin typeface="Maiandra GD" panose="020E0502030308020204" pitchFamily="34" charset="0"/>
                <a:sym typeface="Arial"/>
              </a:rPr>
              <a:t>Team Work Time</a:t>
            </a:r>
            <a:endParaRPr lang="en-US" sz="4400" b="1" dirty="0">
              <a:solidFill>
                <a:srgbClr val="336699"/>
              </a:solidFill>
              <a:sym typeface="Arial"/>
            </a:endParaRPr>
          </a:p>
        </p:txBody>
      </p:sp>
      <p:graphicFrame>
        <p:nvGraphicFramePr>
          <p:cNvPr id="6" name="Table 7"/>
          <p:cNvGraphicFramePr>
            <a:graphicFrameLocks noGrp="1"/>
          </p:cNvGraphicFramePr>
          <p:nvPr>
            <p:extLst>
              <p:ext uri="{D42A27DB-BD31-4B8C-83A1-F6EECF244321}">
                <p14:modId xmlns:p14="http://schemas.microsoft.com/office/powerpoint/2010/main" val="72221718"/>
              </p:ext>
            </p:extLst>
          </p:nvPr>
        </p:nvGraphicFramePr>
        <p:xfrm>
          <a:off x="228600" y="1524000"/>
          <a:ext cx="8595360" cy="5040431"/>
        </p:xfrm>
        <a:graphic>
          <a:graphicData uri="http://schemas.openxmlformats.org/drawingml/2006/table">
            <a:tbl>
              <a:tblPr firstRow="1" bandRow="1">
                <a:tableStyleId>{69012ECD-51FC-41F1-AA8D-1B2483CD663E}</a:tableStyleId>
              </a:tblPr>
              <a:tblGrid>
                <a:gridCol w="301752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453640">
                  <a:extLst>
                    <a:ext uri="{9D8B030D-6E8A-4147-A177-3AD203B41FA5}">
                      <a16:colId xmlns:a16="http://schemas.microsoft.com/office/drawing/2014/main" val="20002"/>
                    </a:ext>
                  </a:extLst>
                </a:gridCol>
              </a:tblGrid>
              <a:tr h="468330">
                <a:tc>
                  <a:txBody>
                    <a:bodyPr/>
                    <a:lstStyle/>
                    <a:p>
                      <a:r>
                        <a:rPr lang="en-US" sz="2400" dirty="0" smtClean="0">
                          <a:latin typeface="Maiandra GD" panose="020E0502030308020204" pitchFamily="34" charset="0"/>
                        </a:rPr>
                        <a:t>Guiding</a:t>
                      </a:r>
                      <a:r>
                        <a:rPr lang="en-US" sz="2400" baseline="0" dirty="0" smtClean="0">
                          <a:latin typeface="Maiandra GD" panose="020E0502030308020204" pitchFamily="34" charset="0"/>
                        </a:rPr>
                        <a:t> question</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Team</a:t>
                      </a:r>
                      <a:r>
                        <a:rPr lang="en-US" sz="2400" baseline="0" dirty="0" smtClean="0">
                          <a:latin typeface="Maiandra GD" panose="020E0502030308020204" pitchFamily="34" charset="0"/>
                        </a:rPr>
                        <a:t> task</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Use</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17549">
                <a:tc>
                  <a:txBody>
                    <a:bodyPr/>
                    <a:lstStyle/>
                    <a:p>
                      <a:r>
                        <a:rPr lang="en-US" sz="2400" dirty="0" smtClean="0">
                          <a:latin typeface="Maiandra GD" panose="020E0502030308020204" pitchFamily="34" charset="0"/>
                        </a:rPr>
                        <a:t>How well</a:t>
                      </a:r>
                      <a:r>
                        <a:rPr lang="en-US" sz="2400" baseline="0" dirty="0" smtClean="0">
                          <a:latin typeface="Maiandra GD" panose="020E0502030308020204" pitchFamily="34" charset="0"/>
                        </a:rPr>
                        <a:t> do </a:t>
                      </a:r>
                      <a:r>
                        <a:rPr lang="en-US" sz="2400" dirty="0" smtClean="0">
                          <a:latin typeface="Maiandra GD" panose="020E0502030308020204" pitchFamily="34" charset="0"/>
                        </a:rPr>
                        <a:t>you run efficient</a:t>
                      </a:r>
                      <a:r>
                        <a:rPr lang="en-US" sz="2400" baseline="0" dirty="0" smtClean="0">
                          <a:latin typeface="Maiandra GD" panose="020E0502030308020204" pitchFamily="34" charset="0"/>
                        </a:rPr>
                        <a:t> meetings and make data based decisions?</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Go through TIPS Fidelity Checklist</a:t>
                      </a:r>
                      <a:r>
                        <a:rPr lang="en-US" sz="2400" baseline="0" dirty="0" smtClean="0">
                          <a:latin typeface="Maiandra GD" panose="020E0502030308020204" pitchFamily="34" charset="0"/>
                        </a:rPr>
                        <a:t> as a team.</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chemeClr val="tx1"/>
                          </a:solidFill>
                          <a:latin typeface="Maiandra GD" panose="020E0502030308020204" pitchFamily="34" charset="0"/>
                        </a:rPr>
                        <a:t>TIPS Fidelity Checklist </a:t>
                      </a:r>
                      <a:endParaRPr lang="en-US" sz="2000" b="1" baseline="0" dirty="0" smtClean="0">
                        <a:solidFill>
                          <a:schemeClr val="tx1"/>
                        </a:solidFill>
                        <a:latin typeface="Maiandra GD" panose="020E0502030308020204" pitchFamily="34" charset="0"/>
                      </a:endParaRPr>
                    </a:p>
                    <a:p>
                      <a:r>
                        <a:rPr lang="en-US" sz="2000" baseline="0" dirty="0" smtClean="0">
                          <a:solidFill>
                            <a:schemeClr val="tx1"/>
                          </a:solidFill>
                          <a:latin typeface="Maiandra GD" panose="020E0502030308020204" pitchFamily="34" charset="0"/>
                        </a:rPr>
                        <a:t>Document 45b, last page</a:t>
                      </a:r>
                    </a:p>
                    <a:p>
                      <a:endParaRPr lang="en-US" sz="2000" baseline="0" dirty="0" smtClean="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4552">
                <a:tc>
                  <a:txBody>
                    <a:bodyPr/>
                    <a:lstStyle/>
                    <a:p>
                      <a:r>
                        <a:rPr lang="en-US" sz="2400" dirty="0" smtClean="0">
                          <a:latin typeface="Maiandra GD" panose="020E0502030308020204" pitchFamily="34" charset="0"/>
                        </a:rPr>
                        <a:t>Do you run your meetings to fidelity?</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Maiandra GD" panose="020E0502030308020204" pitchFamily="34" charset="0"/>
                        </a:rPr>
                        <a:t>Evaluate areas that can be improved</a:t>
                      </a:r>
                      <a:r>
                        <a:rPr lang="en-US" sz="2400" baseline="0" dirty="0" smtClean="0">
                          <a:latin typeface="Maiandra GD" panose="020E0502030308020204" pitchFamily="34" charset="0"/>
                        </a:rPr>
                        <a:t> and create a list of priorities for improvement.</a:t>
                      </a:r>
                      <a:endParaRPr lang="en-US" sz="2400" dirty="0" smtClean="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smtClean="0">
                          <a:solidFill>
                            <a:schemeClr val="tx1"/>
                          </a:solidFill>
                          <a:latin typeface="Maiandra GD" panose="020E0502030308020204" pitchFamily="34" charset="0"/>
                        </a:rPr>
                        <a:t>Action Plan (Document 96)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stretch>
            <a:fillRect/>
          </a:stretch>
        </p:blipFill>
        <p:spPr>
          <a:xfrm>
            <a:off x="6586534" y="68523"/>
            <a:ext cx="2237426" cy="1310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096000"/>
            <a:ext cx="1255810" cy="63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975871"/>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3810000"/>
            <a:ext cx="9677400" cy="1227582"/>
          </a:xfrm>
        </p:spPr>
        <p:txBody>
          <a:bodyPr>
            <a:noAutofit/>
          </a:bodyPr>
          <a:lstStyle/>
          <a:p>
            <a:pPr>
              <a:defRPr/>
            </a:pPr>
            <a:r>
              <a:rPr lang="en-US" sz="4800" dirty="0" smtClean="0">
                <a:solidFill>
                  <a:schemeClr val="bg1"/>
                </a:solidFill>
                <a:latin typeface="Maiandra GD" panose="020E0502030308020204" pitchFamily="34" charset="0"/>
              </a:rPr>
              <a:t>Stop, Walk and Talk</a:t>
            </a:r>
            <a:br>
              <a:rPr lang="en-US" sz="4800" dirty="0" smtClean="0">
                <a:solidFill>
                  <a:schemeClr val="bg1"/>
                </a:solidFill>
                <a:latin typeface="Maiandra GD" panose="020E0502030308020204" pitchFamily="34" charset="0"/>
              </a:rPr>
            </a:br>
            <a:r>
              <a:rPr lang="en-US" sz="4800" dirty="0" smtClean="0">
                <a:solidFill>
                  <a:schemeClr val="bg1"/>
                </a:solidFill>
                <a:latin typeface="Maiandra GD" panose="020E0502030308020204" pitchFamily="34" charset="0"/>
              </a:rPr>
              <a:t>Expect Respect--</a:t>
            </a:r>
            <a:br>
              <a:rPr lang="en-US" sz="4800" dirty="0" smtClean="0">
                <a:solidFill>
                  <a:schemeClr val="bg1"/>
                </a:solidFill>
                <a:latin typeface="Maiandra GD" panose="020E0502030308020204" pitchFamily="34" charset="0"/>
              </a:rPr>
            </a:br>
            <a:r>
              <a:rPr lang="en-US" sz="3600" dirty="0" smtClean="0">
                <a:solidFill>
                  <a:schemeClr val="bg1"/>
                </a:solidFill>
                <a:latin typeface="Maiandra GD" panose="020E0502030308020204" pitchFamily="34" charset="0"/>
              </a:rPr>
              <a:t>Bully Prevention</a:t>
            </a:r>
            <a:endParaRPr lang="en-US" sz="36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37457" y="479393"/>
            <a:ext cx="3851952" cy="1806607"/>
          </a:xfrm>
          <a:prstGeom prst="rect">
            <a:avLst/>
          </a:prstGeom>
        </p:spPr>
      </p:pic>
      <p:pic>
        <p:nvPicPr>
          <p:cNvPr id="5" name="Picture 4"/>
          <p:cNvPicPr>
            <a:picLocks noChangeAspect="1"/>
          </p:cNvPicPr>
          <p:nvPr/>
        </p:nvPicPr>
        <p:blipFill>
          <a:blip r:embed="rId5"/>
          <a:stretch>
            <a:fillRect/>
          </a:stretch>
        </p:blipFill>
        <p:spPr>
          <a:xfrm>
            <a:off x="4343400" y="791098"/>
            <a:ext cx="4653904" cy="1183196"/>
          </a:xfrm>
          <a:prstGeom prst="rect">
            <a:avLst/>
          </a:prstGeom>
        </p:spPr>
      </p:pic>
      <p:sp>
        <p:nvSpPr>
          <p:cNvPr id="6" name="Rectangle 5"/>
          <p:cNvSpPr/>
          <p:nvPr/>
        </p:nvSpPr>
        <p:spPr>
          <a:xfrm>
            <a:off x="4796782" y="6042291"/>
            <a:ext cx="5943600" cy="830997"/>
          </a:xfrm>
          <a:prstGeom prst="rect">
            <a:avLst/>
          </a:prstGeom>
        </p:spPr>
        <p:txBody>
          <a:bodyPr wrap="square">
            <a:spAutoFit/>
          </a:bodyPr>
          <a:lstStyle/>
          <a:p>
            <a:r>
              <a:rPr lang="en-US" sz="1600" dirty="0"/>
              <a:t>Scott Ross &amp; Rob Horner</a:t>
            </a:r>
            <a:br>
              <a:rPr lang="en-US" sz="1600" dirty="0"/>
            </a:br>
            <a:r>
              <a:rPr lang="en-US" sz="1600" dirty="0"/>
              <a:t>Utah State University and University of Oregon</a:t>
            </a:r>
            <a:br>
              <a:rPr lang="en-US" sz="1600" dirty="0"/>
            </a:br>
            <a:endParaRPr lang="en-US" sz="1600" dirty="0"/>
          </a:p>
        </p:txBody>
      </p:sp>
      <p:sp>
        <p:nvSpPr>
          <p:cNvPr id="7" name="TextBox 6"/>
          <p:cNvSpPr txBox="1"/>
          <p:nvPr/>
        </p:nvSpPr>
        <p:spPr>
          <a:xfrm>
            <a:off x="4818553" y="5682734"/>
            <a:ext cx="1580882" cy="369332"/>
          </a:xfrm>
          <a:prstGeom prst="rect">
            <a:avLst/>
          </a:prstGeom>
          <a:noFill/>
        </p:spPr>
        <p:txBody>
          <a:bodyPr wrap="none" rtlCol="0">
            <a:spAutoFit/>
          </a:bodyPr>
          <a:lstStyle/>
          <a:p>
            <a:r>
              <a:rPr lang="en-US" dirty="0" smtClean="0"/>
              <a:t>Adapted from:</a:t>
            </a:r>
            <a:endParaRPr lang="en-US" dirty="0"/>
          </a:p>
        </p:txBody>
      </p:sp>
    </p:spTree>
    <p:extLst>
      <p:ext uri="{BB962C8B-B14F-4D97-AF65-F5344CB8AC3E}">
        <p14:creationId xmlns:p14="http://schemas.microsoft.com/office/powerpoint/2010/main" val="1668523421"/>
      </p:ext>
    </p:extLst>
  </p:cSld>
  <p:clrMapOvr>
    <a:masterClrMapping/>
  </p:clrMapOvr>
  <p:transition spd="slow">
    <p:blinds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solidFill>
                  <a:schemeClr val="accent6"/>
                </a:solidFill>
                <a:latin typeface="Maiandra GD" panose="020E0502030308020204" pitchFamily="34" charset="0"/>
              </a:rPr>
              <a:t>Bully Prevention within PBIS Implementation</a:t>
            </a:r>
          </a:p>
        </p:txBody>
      </p:sp>
      <p:sp>
        <p:nvSpPr>
          <p:cNvPr id="13316" name="Footer Placeholder 3"/>
          <p:cNvSpPr>
            <a:spLocks noGrp="1"/>
          </p:cNvSpPr>
          <p:nvPr>
            <p:ph type="ftr" sz="quarter" idx="11"/>
          </p:nvPr>
        </p:nvSpPr>
        <p:spPr bwMode="auto">
          <a:xfrm>
            <a:off x="3875087" y="6339681"/>
            <a:ext cx="5508625"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smtClean="0">
                <a:solidFill>
                  <a:schemeClr val="tx2"/>
                </a:solidFill>
              </a:rPr>
              <a:t>Scott Ross, University of Oregon</a:t>
            </a:r>
          </a:p>
        </p:txBody>
      </p:sp>
      <p:sp>
        <p:nvSpPr>
          <p:cNvPr id="6" name="Isosceles Triangle 5"/>
          <p:cNvSpPr/>
          <p:nvPr/>
        </p:nvSpPr>
        <p:spPr>
          <a:xfrm>
            <a:off x="3657600" y="1600200"/>
            <a:ext cx="2971800" cy="46482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Isosceles Triangle 6"/>
          <p:cNvSpPr/>
          <p:nvPr/>
        </p:nvSpPr>
        <p:spPr>
          <a:xfrm>
            <a:off x="4572000" y="1524000"/>
            <a:ext cx="1143000" cy="18288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Isosceles Triangle 7"/>
          <p:cNvSpPr/>
          <p:nvPr/>
        </p:nvSpPr>
        <p:spPr>
          <a:xfrm>
            <a:off x="4876800" y="1484376"/>
            <a:ext cx="533400" cy="914400"/>
          </a:xfrm>
          <a:prstGeom prst="triangle">
            <a:avLst>
              <a:gd name="adj" fmla="val 4770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761999" y="2514600"/>
            <a:ext cx="2590800" cy="2819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School-wide Expectations</a:t>
            </a:r>
          </a:p>
          <a:p>
            <a:pPr algn="ctr">
              <a:defRPr/>
            </a:pPr>
            <a:r>
              <a:rPr lang="en-US" dirty="0"/>
              <a:t>-------------------</a:t>
            </a:r>
          </a:p>
          <a:p>
            <a:pPr algn="ctr">
              <a:defRPr/>
            </a:pPr>
            <a:r>
              <a:rPr lang="en-US" sz="1400" dirty="0"/>
              <a:t>Define, Teach Acknowledge,       Data System, Consequence System</a:t>
            </a:r>
          </a:p>
        </p:txBody>
      </p:sp>
      <p:sp>
        <p:nvSpPr>
          <p:cNvPr id="12" name="Oval 11"/>
          <p:cNvSpPr/>
          <p:nvPr/>
        </p:nvSpPr>
        <p:spPr>
          <a:xfrm>
            <a:off x="6781800" y="3124200"/>
            <a:ext cx="17526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Classroom Systems</a:t>
            </a:r>
          </a:p>
        </p:txBody>
      </p:sp>
      <p:sp>
        <p:nvSpPr>
          <p:cNvPr id="13" name="Oval 12"/>
          <p:cNvSpPr/>
          <p:nvPr/>
        </p:nvSpPr>
        <p:spPr>
          <a:xfrm>
            <a:off x="6781800" y="4648200"/>
            <a:ext cx="18288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Bully Prevention</a:t>
            </a:r>
          </a:p>
        </p:txBody>
      </p:sp>
      <p:cxnSp>
        <p:nvCxnSpPr>
          <p:cNvPr id="15" name="Straight Arrow Connector 14"/>
          <p:cNvCxnSpPr/>
          <p:nvPr/>
        </p:nvCxnSpPr>
        <p:spPr>
          <a:xfrm>
            <a:off x="3352799" y="4358480"/>
            <a:ext cx="1371600" cy="6707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V="1">
            <a:off x="5181600" y="3810000"/>
            <a:ext cx="160020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5181600" y="4953000"/>
            <a:ext cx="16002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946179"/>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28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152400"/>
            <a:ext cx="8229600" cy="1066800"/>
          </a:xfrm>
        </p:spPr>
        <p:txBody>
          <a:bodyPr>
            <a:normAutofit fontScale="90000"/>
          </a:bodyPr>
          <a:lstStyle/>
          <a:p>
            <a:r>
              <a:rPr lang="en-US" altLang="en-US" b="1" dirty="0" smtClean="0">
                <a:solidFill>
                  <a:schemeClr val="accent6"/>
                </a:solidFill>
                <a:latin typeface="Maiandra GD" panose="020E0502030308020204" pitchFamily="34" charset="0"/>
              </a:rPr>
              <a:t>Overview of Tier II PBIS Training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25360664"/>
              </p:ext>
            </p:extLst>
          </p:nvPr>
        </p:nvGraphicFramePr>
        <p:xfrm>
          <a:off x="723900" y="1379037"/>
          <a:ext cx="7848600" cy="5448475"/>
        </p:xfrm>
        <a:graphic>
          <a:graphicData uri="http://schemas.openxmlformats.org/drawingml/2006/table">
            <a:tbl>
              <a:tblPr firstRow="1" bandRow="1">
                <a:tableStyleId>{5C22544A-7EE6-4342-B048-85BDC9FD1C3A}</a:tableStyleId>
              </a:tblPr>
              <a:tblGrid>
                <a:gridCol w="1753410">
                  <a:extLst>
                    <a:ext uri="{9D8B030D-6E8A-4147-A177-3AD203B41FA5}">
                      <a16:colId xmlns:a16="http://schemas.microsoft.com/office/drawing/2014/main" val="20000"/>
                    </a:ext>
                  </a:extLst>
                </a:gridCol>
                <a:gridCol w="6095190">
                  <a:extLst>
                    <a:ext uri="{9D8B030D-6E8A-4147-A177-3AD203B41FA5}">
                      <a16:colId xmlns:a16="http://schemas.microsoft.com/office/drawing/2014/main" val="20001"/>
                    </a:ext>
                  </a:extLst>
                </a:gridCol>
              </a:tblGrid>
              <a:tr h="468830">
                <a:tc>
                  <a:txBody>
                    <a:bodyPr/>
                    <a:lstStyle/>
                    <a:p>
                      <a:r>
                        <a:rPr lang="en-US" sz="2000" dirty="0" smtClean="0"/>
                        <a:t>Date</a:t>
                      </a:r>
                      <a:endParaRPr lang="en-US" sz="2000" dirty="0"/>
                    </a:p>
                  </a:txBody>
                  <a:tcPr marL="91432" marR="91432" marT="45716" marB="45716"/>
                </a:tc>
                <a:tc>
                  <a:txBody>
                    <a:bodyPr/>
                    <a:lstStyle/>
                    <a:p>
                      <a:r>
                        <a:rPr lang="en-US" sz="2000" dirty="0" smtClean="0"/>
                        <a:t>Content</a:t>
                      </a:r>
                      <a:endParaRPr lang="en-US" sz="2000" dirty="0"/>
                    </a:p>
                  </a:txBody>
                  <a:tcPr marL="91432" marR="91432" marT="45716" marB="45716"/>
                </a:tc>
                <a:extLst>
                  <a:ext uri="{0D108BD9-81ED-4DB2-BD59-A6C34878D82A}">
                    <a16:rowId xmlns:a16="http://schemas.microsoft.com/office/drawing/2014/main" val="10000"/>
                  </a:ext>
                </a:extLst>
              </a:tr>
              <a:tr h="1809733">
                <a:tc>
                  <a:txBody>
                    <a:bodyPr/>
                    <a:lstStyle/>
                    <a:p>
                      <a:r>
                        <a:rPr lang="en-US" sz="1800" b="1" dirty="0" smtClean="0">
                          <a:latin typeface="Maiandra GD" panose="020E0502030308020204" pitchFamily="34" charset="0"/>
                        </a:rPr>
                        <a:t>Day 1</a:t>
                      </a:r>
                    </a:p>
                    <a:p>
                      <a:endParaRPr lang="en-US" sz="1800" b="1" dirty="0" smtClean="0">
                        <a:latin typeface="Maiandra GD" panose="020E0502030308020204" pitchFamily="34" charset="0"/>
                      </a:endParaRPr>
                    </a:p>
                    <a:p>
                      <a:endParaRPr lang="en-US" sz="1800" b="1" dirty="0" smtClean="0">
                        <a:latin typeface="Maiandra GD" panose="020E0502030308020204" pitchFamily="34" charset="0"/>
                      </a:endParaRPr>
                    </a:p>
                  </a:txBody>
                  <a:tcPr marL="91432" marR="91432" marT="45716" marB="45716"/>
                </a:tc>
                <a:tc>
                  <a:txBody>
                    <a:bodyPr/>
                    <a:lstStyle/>
                    <a:p>
                      <a:r>
                        <a:rPr lang="en-US" sz="1800" dirty="0" smtClean="0">
                          <a:latin typeface="Maiandra GD" panose="020E0502030308020204" pitchFamily="34" charset="0"/>
                        </a:rPr>
                        <a:t>Solidify Tier I Practices </a:t>
                      </a:r>
                    </a:p>
                    <a:p>
                      <a:r>
                        <a:rPr lang="en-US" sz="1800" baseline="0" dirty="0" smtClean="0">
                          <a:latin typeface="Maiandra GD" panose="020E0502030308020204" pitchFamily="34" charset="0"/>
                        </a:rPr>
                        <a:t>Classroom and TIPS Extension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latin typeface="Maiandra GD" panose="020E0502030308020204" pitchFamily="34" charset="0"/>
                        </a:rPr>
                        <a:t>Stop, Walk and Talk/Expect Respect—Bully Prevention</a:t>
                      </a:r>
                    </a:p>
                    <a:p>
                      <a:r>
                        <a:rPr lang="en-US" sz="1800" baseline="0" dirty="0" smtClean="0">
                          <a:latin typeface="Maiandra GD" panose="020E0502030308020204" pitchFamily="34" charset="0"/>
                        </a:rPr>
                        <a:t>Navigating PBIS Assessment </a:t>
                      </a:r>
                    </a:p>
                    <a:p>
                      <a:r>
                        <a:rPr lang="en-US" sz="1800" baseline="0" dirty="0" smtClean="0">
                          <a:latin typeface="Maiandra GD" panose="020E0502030308020204" pitchFamily="34" charset="0"/>
                        </a:rPr>
                        <a:t>Intervention Team Established</a:t>
                      </a:r>
                    </a:p>
                    <a:p>
                      <a:r>
                        <a:rPr lang="en-US" sz="1800" baseline="0" dirty="0" smtClean="0">
                          <a:latin typeface="Maiandra GD" panose="020E0502030308020204" pitchFamily="34" charset="0"/>
                        </a:rPr>
                        <a:t>Communication System for Tier I and Tier </a:t>
                      </a:r>
                      <a:r>
                        <a:rPr lang="en-US" sz="1800" baseline="0" dirty="0" smtClean="0">
                          <a:latin typeface="Maiandra GD" panose="020E0502030308020204" pitchFamily="34" charset="0"/>
                        </a:rPr>
                        <a:t>2 </a:t>
                      </a:r>
                      <a:r>
                        <a:rPr lang="en-US" sz="1800" baseline="0" dirty="0" smtClean="0">
                          <a:latin typeface="Maiandra GD" panose="020E0502030308020204" pitchFamily="34" charset="0"/>
                        </a:rPr>
                        <a:t>Teams</a:t>
                      </a:r>
                    </a:p>
                  </a:txBody>
                  <a:tcPr marL="91432" marR="91432" marT="45716" marB="45716"/>
                </a:tc>
                <a:extLst>
                  <a:ext uri="{0D108BD9-81ED-4DB2-BD59-A6C34878D82A}">
                    <a16:rowId xmlns:a16="http://schemas.microsoft.com/office/drawing/2014/main" val="10001"/>
                  </a:ext>
                </a:extLst>
              </a:tr>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Maiandra GD" panose="020E0502030308020204" pitchFamily="34" charset="0"/>
                        </a:rPr>
                        <a:t>Day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latin typeface="Maiandra GD" panose="020E0502030308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latin typeface="Maiandra GD" panose="020E0502030308020204" pitchFamily="34" charset="0"/>
                      </a:endParaRPr>
                    </a:p>
                  </a:txBody>
                  <a:tcPr marL="91432" marR="91432" marT="45716" marB="45716"/>
                </a:tc>
                <a:tc>
                  <a:txBody>
                    <a:bodyPr/>
                    <a:lstStyle/>
                    <a:p>
                      <a:r>
                        <a:rPr lang="en-US" sz="1800" dirty="0" smtClean="0">
                          <a:latin typeface="Maiandra GD" panose="020E0502030308020204" pitchFamily="34" charset="0"/>
                        </a:rPr>
                        <a:t>Intervention</a:t>
                      </a:r>
                      <a:r>
                        <a:rPr lang="en-US" sz="1800" baseline="0" dirty="0" smtClean="0">
                          <a:latin typeface="Maiandra GD" panose="020E0502030308020204" pitchFamily="34" charset="0"/>
                        </a:rPr>
                        <a:t> Team Roles/Template</a:t>
                      </a:r>
                    </a:p>
                    <a:p>
                      <a:r>
                        <a:rPr lang="en-US" sz="1800" dirty="0" smtClean="0">
                          <a:latin typeface="Maiandra GD" panose="020E0502030308020204" pitchFamily="34" charset="0"/>
                        </a:rPr>
                        <a:t>Identifying</a:t>
                      </a:r>
                      <a:r>
                        <a:rPr lang="en-US" sz="1800" baseline="0" dirty="0" smtClean="0">
                          <a:latin typeface="Maiandra GD" panose="020E0502030308020204" pitchFamily="34" charset="0"/>
                        </a:rPr>
                        <a:t> Students for Tier </a:t>
                      </a:r>
                      <a:r>
                        <a:rPr lang="en-US" sz="1800" baseline="0" dirty="0" smtClean="0">
                          <a:latin typeface="Maiandra GD" panose="020E0502030308020204" pitchFamily="34" charset="0"/>
                        </a:rPr>
                        <a:t>2</a:t>
                      </a:r>
                      <a:endParaRPr lang="en-US" sz="1800" baseline="0" dirty="0" smtClean="0">
                        <a:latin typeface="Maiandra GD" panose="020E0502030308020204" pitchFamily="34" charset="0"/>
                      </a:endParaRPr>
                    </a:p>
                    <a:p>
                      <a:r>
                        <a:rPr lang="en-US" sz="1800" baseline="0" dirty="0" smtClean="0">
                          <a:latin typeface="Maiandra GD" panose="020E0502030308020204" pitchFamily="34" charset="0"/>
                        </a:rPr>
                        <a:t>Identifying Community Supports</a:t>
                      </a:r>
                    </a:p>
                  </a:txBody>
                  <a:tcPr marL="91432" marR="91432" marT="45716" marB="45716"/>
                </a:tc>
                <a:extLst>
                  <a:ext uri="{0D108BD9-81ED-4DB2-BD59-A6C34878D82A}">
                    <a16:rowId xmlns:a16="http://schemas.microsoft.com/office/drawing/2014/main" val="10002"/>
                  </a:ext>
                </a:extLst>
              </a:tr>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Maiandra GD" panose="020E0502030308020204" pitchFamily="34" charset="0"/>
                        </a:rPr>
                        <a:t>Day 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latin typeface="Maiandra GD" panose="020E0502030308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latin typeface="Maiandra GD" panose="020E0502030308020204" pitchFamily="34" charset="0"/>
                      </a:endParaRPr>
                    </a:p>
                  </a:txBody>
                  <a:tcPr marL="91432" marR="91432" marT="45716" marB="4571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latin typeface="Maiandra GD" panose="020E0502030308020204" pitchFamily="34" charset="0"/>
                        </a:rPr>
                        <a:t>Check in Check Out Roles Identified </a:t>
                      </a:r>
                      <a:endParaRPr lang="en-US" sz="1800" dirty="0" smtClean="0">
                        <a:latin typeface="Maiandra GD" panose="020E0502030308020204" pitchFamily="34" charset="0"/>
                      </a:endParaRPr>
                    </a:p>
                    <a:p>
                      <a:r>
                        <a:rPr lang="en-US" sz="1800" dirty="0" smtClean="0">
                          <a:latin typeface="Maiandra GD" panose="020E0502030308020204" pitchFamily="34" charset="0"/>
                        </a:rPr>
                        <a:t>Check In Check Out Process</a:t>
                      </a:r>
                    </a:p>
                    <a:p>
                      <a:r>
                        <a:rPr lang="en-US" sz="1800" dirty="0" smtClean="0">
                          <a:latin typeface="Maiandra GD" panose="020E0502030308020204" pitchFamily="34" charset="0"/>
                        </a:rPr>
                        <a:t>Check in Check Out Communication</a:t>
                      </a:r>
                      <a:r>
                        <a:rPr lang="en-US" sz="1800" baseline="0" dirty="0" smtClean="0">
                          <a:latin typeface="Maiandra GD" panose="020E0502030308020204" pitchFamily="34" charset="0"/>
                        </a:rPr>
                        <a:t> System </a:t>
                      </a:r>
                      <a:endParaRPr lang="en-US" sz="1800" dirty="0">
                        <a:latin typeface="Maiandra GD" panose="020E0502030308020204" pitchFamily="34" charset="0"/>
                      </a:endParaRPr>
                    </a:p>
                  </a:txBody>
                  <a:tcPr marL="91432" marR="91432" marT="45716" marB="45716"/>
                </a:tc>
                <a:extLst>
                  <a:ext uri="{0D108BD9-81ED-4DB2-BD59-A6C34878D82A}">
                    <a16:rowId xmlns:a16="http://schemas.microsoft.com/office/drawing/2014/main" val="10003"/>
                  </a:ext>
                </a:extLst>
              </a:tr>
              <a:tr h="1169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Maiandra GD" panose="020E0502030308020204" pitchFamily="34" charset="0"/>
                        </a:rPr>
                        <a:t>Day 4 </a:t>
                      </a:r>
                    </a:p>
                  </a:txBody>
                  <a:tcPr marL="91432" marR="91432" marT="45716" marB="45716"/>
                </a:tc>
                <a:tc>
                  <a:txBody>
                    <a:bodyPr/>
                    <a:lstStyle/>
                    <a:p>
                      <a:r>
                        <a:rPr lang="en-US" sz="1800" dirty="0" smtClean="0">
                          <a:latin typeface="Maiandra GD" panose="020E0502030308020204" pitchFamily="34" charset="0"/>
                        </a:rPr>
                        <a:t>Assess fidelity and outcomes</a:t>
                      </a:r>
                      <a:r>
                        <a:rPr lang="en-US" sz="1800" baseline="0" dirty="0" smtClean="0">
                          <a:latin typeface="Maiandra GD" panose="020E0502030308020204" pitchFamily="34" charset="0"/>
                        </a:rPr>
                        <a:t> in CICO</a:t>
                      </a:r>
                    </a:p>
                    <a:p>
                      <a:r>
                        <a:rPr lang="en-US" sz="1800" baseline="0" dirty="0" smtClean="0">
                          <a:latin typeface="Maiandra GD" panose="020E0502030308020204" pitchFamily="34" charset="0"/>
                        </a:rPr>
                        <a:t>Decision Rules Established</a:t>
                      </a:r>
                    </a:p>
                    <a:p>
                      <a:r>
                        <a:rPr lang="en-US" sz="1800" baseline="0" dirty="0" smtClean="0">
                          <a:latin typeface="Maiandra GD" panose="020E0502030308020204" pitchFamily="34" charset="0"/>
                        </a:rPr>
                        <a:t>Targeted Intervention Guide </a:t>
                      </a:r>
                    </a:p>
                    <a:p>
                      <a:r>
                        <a:rPr lang="en-US" sz="1800" baseline="0" dirty="0" smtClean="0">
                          <a:latin typeface="Maiandra GD" panose="020E0502030308020204" pitchFamily="34" charset="0"/>
                        </a:rPr>
                        <a:t>Strong Kids/Teens Intervention </a:t>
                      </a:r>
                      <a:endParaRPr lang="en-US" sz="1800" dirty="0">
                        <a:latin typeface="Maiandra GD" panose="020E0502030308020204" pitchFamily="34" charset="0"/>
                      </a:endParaRPr>
                    </a:p>
                  </a:txBody>
                  <a:tcPr marL="91432" marR="91432" marT="45716" marB="45716"/>
                </a:tc>
                <a:extLst>
                  <a:ext uri="{0D108BD9-81ED-4DB2-BD59-A6C34878D82A}">
                    <a16:rowId xmlns:a16="http://schemas.microsoft.com/office/drawing/2014/main" val="10004"/>
                  </a:ext>
                </a:extLst>
              </a:tr>
            </a:tbl>
          </a:graphicData>
        </a:graphic>
      </p:graphicFrame>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0404" y="6096000"/>
            <a:ext cx="1582312" cy="62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2012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61514" y="160370"/>
            <a:ext cx="1240971" cy="1912878"/>
          </a:xfrm>
          <a:prstGeom prst="rect">
            <a:avLst/>
          </a:prstGeom>
        </p:spPr>
      </p:pic>
      <p:sp>
        <p:nvSpPr>
          <p:cNvPr id="14338" name="Footer Placeholder 4"/>
          <p:cNvSpPr>
            <a:spLocks noGrp="1"/>
          </p:cNvSpPr>
          <p:nvPr>
            <p:ph type="ftr" sz="quarter" idx="11"/>
          </p:nvPr>
        </p:nvSpPr>
        <p:spPr bwMode="auto">
          <a:xfrm>
            <a:off x="6553200" y="5986071"/>
            <a:ext cx="5508625"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smtClean="0">
                <a:solidFill>
                  <a:schemeClr val="tx2"/>
                </a:solidFill>
              </a:rPr>
              <a:t>BP-PBS, Scott Ross </a:t>
            </a:r>
          </a:p>
        </p:txBody>
      </p:sp>
      <p:sp>
        <p:nvSpPr>
          <p:cNvPr id="1433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D1FDC2-B04F-4A71-BD79-9576459C7F45}" type="slidenum">
              <a:rPr lang="en-US" altLang="en-US">
                <a:solidFill>
                  <a:schemeClr val="tx2"/>
                </a:solidFill>
              </a:rPr>
              <a:pPr eaLnBrk="1" hangingPunct="1"/>
              <a:t>50</a:t>
            </a:fld>
            <a:endParaRPr lang="en-US" altLang="en-US">
              <a:solidFill>
                <a:schemeClr val="tx2"/>
              </a:solidFill>
            </a:endParaRPr>
          </a:p>
        </p:txBody>
      </p:sp>
      <p:sp>
        <p:nvSpPr>
          <p:cNvPr id="4100" name="AutoShape 2"/>
          <p:cNvSpPr>
            <a:spLocks noGrp="1" noChangeArrowheads="1"/>
          </p:cNvSpPr>
          <p:nvPr>
            <p:ph type="title"/>
          </p:nvPr>
        </p:nvSpPr>
        <p:spPr/>
        <p:txBody>
          <a:bodyPr>
            <a:normAutofit/>
          </a:bodyPr>
          <a:lstStyle/>
          <a:p>
            <a:pPr eaLnBrk="1" fontAlgn="auto" hangingPunct="1">
              <a:spcAft>
                <a:spcPts val="0"/>
              </a:spcAft>
              <a:defRPr/>
            </a:pPr>
            <a:r>
              <a:rPr lang="en-US" dirty="0" smtClean="0">
                <a:solidFill>
                  <a:schemeClr val="accent6"/>
                </a:solidFill>
                <a:latin typeface="Maiandra GD" panose="020E0502030308020204" pitchFamily="34" charset="0"/>
              </a:rPr>
              <a:t>The Logic:</a:t>
            </a:r>
            <a:br>
              <a:rPr lang="en-US" dirty="0" smtClean="0">
                <a:solidFill>
                  <a:schemeClr val="accent6"/>
                </a:solidFill>
                <a:latin typeface="Maiandra GD" panose="020E0502030308020204" pitchFamily="34" charset="0"/>
              </a:rPr>
            </a:br>
            <a:r>
              <a:rPr lang="en-US" b="1" dirty="0" smtClean="0">
                <a:solidFill>
                  <a:schemeClr val="accent6"/>
                </a:solidFill>
                <a:latin typeface="Maiandra GD" panose="020E0502030308020204" pitchFamily="34" charset="0"/>
              </a:rPr>
              <a:t>Why invest in Bully Prevention?</a:t>
            </a:r>
          </a:p>
        </p:txBody>
      </p:sp>
      <p:sp>
        <p:nvSpPr>
          <p:cNvPr id="409603" name="Rectangle 3"/>
          <p:cNvSpPr>
            <a:spLocks noGrp="1" noChangeArrowheads="1"/>
          </p:cNvSpPr>
          <p:nvPr>
            <p:ph type="body" idx="1"/>
          </p:nvPr>
        </p:nvSpPr>
        <p:spPr>
          <a:xfrm>
            <a:off x="381000" y="1624467"/>
            <a:ext cx="8305800" cy="4953000"/>
          </a:xfrm>
        </p:spPr>
        <p:txBody>
          <a:bodyPr>
            <a:normAutofit/>
          </a:bodyPr>
          <a:lstStyle/>
          <a:p>
            <a:pPr marL="342900" indent="-342900" eaLnBrk="1" fontAlgn="auto" hangingPunct="1">
              <a:lnSpc>
                <a:spcPct val="80000"/>
              </a:lnSpc>
              <a:spcAft>
                <a:spcPts val="0"/>
              </a:spcAft>
              <a:buClr>
                <a:schemeClr val="accent6"/>
              </a:buClr>
              <a:buFont typeface="Wingdings" panose="05000000000000000000" pitchFamily="2" charset="2"/>
              <a:buChar char="§"/>
              <a:defRPr/>
            </a:pPr>
            <a:r>
              <a:rPr lang="en-US" sz="2500" dirty="0" smtClean="0">
                <a:latin typeface="Maiandra GD" panose="020E0502030308020204" pitchFamily="34" charset="0"/>
              </a:rPr>
              <a:t>The National School Safety Center (NSSC) called bullying the most enduring and underrated problem in U.S. schools. </a:t>
            </a:r>
          </a:p>
          <a:p>
            <a:pPr marL="274320" indent="-274320" algn="r" eaLnBrk="1" fontAlgn="auto" hangingPunct="1">
              <a:lnSpc>
                <a:spcPct val="80000"/>
              </a:lnSpc>
              <a:spcAft>
                <a:spcPts val="0"/>
              </a:spcAft>
              <a:buClr>
                <a:schemeClr val="accent6"/>
              </a:buClr>
              <a:buFont typeface="Wingdings" panose="05000000000000000000" pitchFamily="2" charset="2"/>
              <a:buChar char="§"/>
              <a:defRPr/>
            </a:pPr>
            <a:r>
              <a:rPr lang="en-US" sz="1200" dirty="0" smtClean="0">
                <a:latin typeface="Maiandra GD" panose="020E0502030308020204" pitchFamily="34" charset="0"/>
              </a:rPr>
              <a:t>(Beale, 2001)</a:t>
            </a:r>
            <a:r>
              <a:rPr lang="en-US" sz="1600" dirty="0" smtClean="0">
                <a:latin typeface="Maiandra GD" panose="020E0502030308020204" pitchFamily="34" charset="0"/>
              </a:rPr>
              <a:t> </a:t>
            </a:r>
          </a:p>
          <a:p>
            <a:pPr marL="285750" indent="-285750" eaLnBrk="1" fontAlgn="auto" hangingPunct="1">
              <a:lnSpc>
                <a:spcPct val="80000"/>
              </a:lnSpc>
              <a:spcAft>
                <a:spcPts val="0"/>
              </a:spcAft>
              <a:buClr>
                <a:schemeClr val="accent6"/>
              </a:buClr>
              <a:buFont typeface="Wingdings" panose="05000000000000000000" pitchFamily="2" charset="2"/>
              <a:buChar char="§"/>
              <a:defRPr/>
            </a:pPr>
            <a:endParaRPr lang="en-US" sz="1600" dirty="0" smtClean="0">
              <a:latin typeface="Maiandra GD" panose="020E0502030308020204" pitchFamily="34" charset="0"/>
            </a:endParaRPr>
          </a:p>
          <a:p>
            <a:pPr marL="342900" indent="-342900" eaLnBrk="1" fontAlgn="auto" hangingPunct="1">
              <a:lnSpc>
                <a:spcPct val="80000"/>
              </a:lnSpc>
              <a:spcAft>
                <a:spcPts val="0"/>
              </a:spcAft>
              <a:buClr>
                <a:schemeClr val="accent6"/>
              </a:buClr>
              <a:buFont typeface="Wingdings" panose="05000000000000000000" pitchFamily="2" charset="2"/>
              <a:buChar char="§"/>
              <a:defRPr/>
            </a:pPr>
            <a:r>
              <a:rPr lang="en-US" sz="2500" dirty="0" smtClean="0">
                <a:latin typeface="Maiandra GD" panose="020E0502030308020204" pitchFamily="34" charset="0"/>
              </a:rPr>
              <a:t>Nearly 30 percent of students have reported being involved in bullying as either a perpetrator or a victim.</a:t>
            </a:r>
          </a:p>
          <a:p>
            <a:pPr marL="274320" indent="-274320" algn="r" eaLnBrk="1" fontAlgn="auto" hangingPunct="1">
              <a:lnSpc>
                <a:spcPct val="80000"/>
              </a:lnSpc>
              <a:spcAft>
                <a:spcPts val="0"/>
              </a:spcAft>
              <a:buClr>
                <a:schemeClr val="accent6"/>
              </a:buClr>
              <a:buFont typeface="Wingdings" panose="05000000000000000000" pitchFamily="2" charset="2"/>
              <a:buChar char="§"/>
              <a:defRPr/>
            </a:pPr>
            <a:r>
              <a:rPr lang="en-US" sz="1200" dirty="0" smtClean="0">
                <a:latin typeface="Maiandra GD" panose="020E0502030308020204" pitchFamily="34" charset="0"/>
              </a:rPr>
              <a:t>(</a:t>
            </a:r>
            <a:r>
              <a:rPr lang="en-US" sz="1200" dirty="0" err="1" smtClean="0">
                <a:latin typeface="Maiandra GD" panose="020E0502030308020204" pitchFamily="34" charset="0"/>
              </a:rPr>
              <a:t>Nansel</a:t>
            </a:r>
            <a:r>
              <a:rPr lang="en-US" sz="1200" dirty="0" smtClean="0">
                <a:latin typeface="Maiandra GD" panose="020E0502030308020204" pitchFamily="34" charset="0"/>
              </a:rPr>
              <a:t>, et al., 2001; </a:t>
            </a:r>
            <a:r>
              <a:rPr lang="en-US" sz="1200" dirty="0" err="1" smtClean="0">
                <a:latin typeface="Maiandra GD" panose="020E0502030308020204" pitchFamily="34" charset="0"/>
              </a:rPr>
              <a:t>Swearer</a:t>
            </a:r>
            <a:r>
              <a:rPr lang="en-US" sz="1200" dirty="0" smtClean="0">
                <a:latin typeface="Maiandra GD" panose="020E0502030308020204" pitchFamily="34" charset="0"/>
              </a:rPr>
              <a:t> &amp; </a:t>
            </a:r>
            <a:r>
              <a:rPr lang="en-US" sz="1200" dirty="0" err="1" smtClean="0">
                <a:latin typeface="Maiandra GD" panose="020E0502030308020204" pitchFamily="34" charset="0"/>
              </a:rPr>
              <a:t>Espelage</a:t>
            </a:r>
            <a:r>
              <a:rPr lang="en-US" sz="1200" dirty="0" smtClean="0">
                <a:latin typeface="Maiandra GD" panose="020E0502030308020204" pitchFamily="34" charset="0"/>
              </a:rPr>
              <a:t>, 2004).</a:t>
            </a:r>
            <a:r>
              <a:rPr lang="en-US" sz="1600" dirty="0" smtClean="0">
                <a:latin typeface="Maiandra GD" panose="020E0502030308020204" pitchFamily="34" charset="0"/>
              </a:rPr>
              <a:t> </a:t>
            </a:r>
            <a:endParaRPr lang="en-US" sz="1200" dirty="0" smtClean="0">
              <a:latin typeface="Maiandra GD" panose="020E0502030308020204" pitchFamily="34" charset="0"/>
            </a:endParaRPr>
          </a:p>
          <a:p>
            <a:pPr marL="285750" indent="-285750" eaLnBrk="1" fontAlgn="auto" hangingPunct="1">
              <a:lnSpc>
                <a:spcPct val="80000"/>
              </a:lnSpc>
              <a:spcAft>
                <a:spcPts val="0"/>
              </a:spcAft>
              <a:buClr>
                <a:schemeClr val="accent6"/>
              </a:buClr>
              <a:buFont typeface="Wingdings" panose="05000000000000000000" pitchFamily="2" charset="2"/>
              <a:buChar char="§"/>
              <a:defRPr/>
            </a:pPr>
            <a:endParaRPr lang="en-US" sz="1600" dirty="0" smtClean="0">
              <a:latin typeface="Maiandra GD" panose="020E0502030308020204" pitchFamily="34" charset="0"/>
            </a:endParaRPr>
          </a:p>
          <a:p>
            <a:pPr marL="342900" indent="-342900" eaLnBrk="1" fontAlgn="auto" hangingPunct="1">
              <a:lnSpc>
                <a:spcPct val="80000"/>
              </a:lnSpc>
              <a:spcAft>
                <a:spcPts val="0"/>
              </a:spcAft>
              <a:buClr>
                <a:schemeClr val="accent6"/>
              </a:buClr>
              <a:buFont typeface="Wingdings" panose="05000000000000000000" pitchFamily="2" charset="2"/>
              <a:buChar char="§"/>
              <a:defRPr/>
            </a:pPr>
            <a:r>
              <a:rPr lang="en-US" sz="2500" dirty="0" smtClean="0">
                <a:latin typeface="Maiandra GD" panose="020E0502030308020204" pitchFamily="34" charset="0"/>
              </a:rPr>
              <a:t>Victims and perpetrators of bullying are more likely to skip and/or drop out of school.</a:t>
            </a:r>
          </a:p>
          <a:p>
            <a:pPr marL="274320" indent="-274320" algn="r" eaLnBrk="1" fontAlgn="auto" hangingPunct="1">
              <a:lnSpc>
                <a:spcPct val="80000"/>
              </a:lnSpc>
              <a:spcAft>
                <a:spcPts val="0"/>
              </a:spcAft>
              <a:buClr>
                <a:schemeClr val="accent6"/>
              </a:buClr>
              <a:buFont typeface="Wingdings" panose="05000000000000000000" pitchFamily="2" charset="2"/>
              <a:buChar char="§"/>
              <a:defRPr/>
            </a:pPr>
            <a:r>
              <a:rPr lang="en-US" sz="1200" dirty="0" smtClean="0">
                <a:latin typeface="Maiandra GD" panose="020E0502030308020204" pitchFamily="34" charset="0"/>
              </a:rPr>
              <a:t>(Berthold &amp; Hoover, 2000; </a:t>
            </a:r>
            <a:r>
              <a:rPr lang="en-US" sz="1200" dirty="0" err="1" smtClean="0">
                <a:latin typeface="Maiandra GD" panose="020E0502030308020204" pitchFamily="34" charset="0"/>
              </a:rPr>
              <a:t>Neary</a:t>
            </a:r>
            <a:r>
              <a:rPr lang="en-US" sz="1200" dirty="0" smtClean="0">
                <a:latin typeface="Maiandra GD" panose="020E0502030308020204" pitchFamily="34" charset="0"/>
              </a:rPr>
              <a:t> &amp; Joseph, 1994)</a:t>
            </a:r>
            <a:r>
              <a:rPr lang="en-US" sz="1600" dirty="0" smtClean="0">
                <a:latin typeface="Maiandra GD" panose="020E0502030308020204" pitchFamily="34" charset="0"/>
              </a:rPr>
              <a:t> </a:t>
            </a:r>
          </a:p>
          <a:p>
            <a:pPr marL="285750" indent="-285750" eaLnBrk="1" fontAlgn="auto" hangingPunct="1">
              <a:lnSpc>
                <a:spcPct val="80000"/>
              </a:lnSpc>
              <a:spcAft>
                <a:spcPts val="0"/>
              </a:spcAft>
              <a:buClr>
                <a:schemeClr val="accent6"/>
              </a:buClr>
              <a:buFont typeface="Wingdings" panose="05000000000000000000" pitchFamily="2" charset="2"/>
              <a:buChar char="§"/>
              <a:defRPr/>
            </a:pPr>
            <a:endParaRPr lang="en-US" sz="1600" dirty="0" smtClean="0">
              <a:latin typeface="Maiandra GD" panose="020E0502030308020204" pitchFamily="34" charset="0"/>
            </a:endParaRPr>
          </a:p>
          <a:p>
            <a:pPr marL="342900" indent="-342900" eaLnBrk="1" fontAlgn="auto" hangingPunct="1">
              <a:lnSpc>
                <a:spcPct val="80000"/>
              </a:lnSpc>
              <a:spcAft>
                <a:spcPts val="0"/>
              </a:spcAft>
              <a:buClr>
                <a:schemeClr val="accent6"/>
              </a:buClr>
              <a:buFont typeface="Wingdings" panose="05000000000000000000" pitchFamily="2" charset="2"/>
              <a:buChar char="§"/>
              <a:defRPr/>
            </a:pPr>
            <a:r>
              <a:rPr lang="en-US" sz="2500" dirty="0" smtClean="0">
                <a:latin typeface="Maiandra GD" panose="020E0502030308020204" pitchFamily="34" charset="0"/>
              </a:rPr>
              <a:t>Victims and perpetrators of bullying are more likely to suffer from underachievement and sub-potential performance in employment settings.</a:t>
            </a:r>
          </a:p>
          <a:p>
            <a:pPr marL="274320" indent="-274320" algn="r" eaLnBrk="1" fontAlgn="auto" hangingPunct="1">
              <a:lnSpc>
                <a:spcPct val="80000"/>
              </a:lnSpc>
              <a:spcAft>
                <a:spcPts val="0"/>
              </a:spcAft>
              <a:buClr>
                <a:schemeClr val="accent6"/>
              </a:buClr>
              <a:buFont typeface="Wingdings" panose="05000000000000000000" pitchFamily="2" charset="2"/>
              <a:buChar char="§"/>
              <a:defRPr/>
            </a:pPr>
            <a:r>
              <a:rPr lang="en-US" sz="1200" dirty="0" smtClean="0">
                <a:latin typeface="Maiandra GD" panose="020E0502030308020204" pitchFamily="34" charset="0"/>
              </a:rPr>
              <a:t>(Carney &amp; Merrell, 2001; NSSC, 1995).</a:t>
            </a:r>
            <a:r>
              <a:rPr lang="en-US" sz="1600" dirty="0" smtClean="0">
                <a:latin typeface="Maiandra GD" panose="020E0502030308020204" pitchFamily="34" charset="0"/>
              </a:rPr>
              <a:t> </a:t>
            </a:r>
          </a:p>
          <a:p>
            <a:pPr marL="274320" indent="-274320" eaLnBrk="1" fontAlgn="auto" hangingPunct="1">
              <a:lnSpc>
                <a:spcPct val="80000"/>
              </a:lnSpc>
              <a:spcAft>
                <a:spcPts val="0"/>
              </a:spcAft>
              <a:buFont typeface="Wingdings" pitchFamily="74" charset="2"/>
              <a:buNone/>
              <a:defRPr/>
            </a:pPr>
            <a:endParaRPr lang="en-US" sz="1600" dirty="0" smtClean="0"/>
          </a:p>
        </p:txBody>
      </p:sp>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919535"/>
            <a:ext cx="1447800" cy="73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38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Effect transition="in" filter="blinds(horizontal)">
                                      <p:cBhvr>
                                        <p:cTn id="7" dur="500"/>
                                        <p:tgtEl>
                                          <p:spTgt spid="40960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9603">
                                            <p:txEl>
                                              <p:pRg st="1" end="1"/>
                                            </p:txEl>
                                          </p:spTgt>
                                        </p:tgtEl>
                                        <p:attrNameLst>
                                          <p:attrName>style.visibility</p:attrName>
                                        </p:attrNameLst>
                                      </p:cBhvr>
                                      <p:to>
                                        <p:strVal val="visible"/>
                                      </p:to>
                                    </p:set>
                                    <p:animEffect transition="in" filter="blinds(horizontal)">
                                      <p:cBhvr>
                                        <p:cTn id="10" dur="500"/>
                                        <p:tgtEl>
                                          <p:spTgt spid="40960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409603">
                                            <p:txEl>
                                              <p:pRg st="3" end="3"/>
                                            </p:txEl>
                                          </p:spTgt>
                                        </p:tgtEl>
                                        <p:attrNameLst>
                                          <p:attrName>style.visibility</p:attrName>
                                        </p:attrNameLst>
                                      </p:cBhvr>
                                      <p:to>
                                        <p:strVal val="visible"/>
                                      </p:to>
                                    </p:set>
                                    <p:animEffect transition="in" filter="blinds(horizontal)">
                                      <p:cBhvr>
                                        <p:cTn id="15" dur="500"/>
                                        <p:tgtEl>
                                          <p:spTgt spid="40960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9603">
                                            <p:txEl>
                                              <p:pRg st="4" end="4"/>
                                            </p:txEl>
                                          </p:spTgt>
                                        </p:tgtEl>
                                        <p:attrNameLst>
                                          <p:attrName>style.visibility</p:attrName>
                                        </p:attrNameLst>
                                      </p:cBhvr>
                                      <p:to>
                                        <p:strVal val="visible"/>
                                      </p:to>
                                    </p:set>
                                    <p:animEffect transition="in" filter="blinds(horizontal)">
                                      <p:cBhvr>
                                        <p:cTn id="18" dur="500"/>
                                        <p:tgtEl>
                                          <p:spTgt spid="409603">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9603">
                                            <p:txEl>
                                              <p:pRg st="6" end="6"/>
                                            </p:txEl>
                                          </p:spTgt>
                                        </p:tgtEl>
                                        <p:attrNameLst>
                                          <p:attrName>style.visibility</p:attrName>
                                        </p:attrNameLst>
                                      </p:cBhvr>
                                      <p:to>
                                        <p:strVal val="visible"/>
                                      </p:to>
                                    </p:set>
                                    <p:animEffect transition="in" filter="blinds(horizontal)">
                                      <p:cBhvr>
                                        <p:cTn id="23" dur="500"/>
                                        <p:tgtEl>
                                          <p:spTgt spid="40960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09603">
                                            <p:txEl>
                                              <p:pRg st="7" end="7"/>
                                            </p:txEl>
                                          </p:spTgt>
                                        </p:tgtEl>
                                        <p:attrNameLst>
                                          <p:attrName>style.visibility</p:attrName>
                                        </p:attrNameLst>
                                      </p:cBhvr>
                                      <p:to>
                                        <p:strVal val="visible"/>
                                      </p:to>
                                    </p:set>
                                    <p:animEffect transition="in" filter="blinds(horizontal)">
                                      <p:cBhvr>
                                        <p:cTn id="26" dur="500"/>
                                        <p:tgtEl>
                                          <p:spTgt spid="409603">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409603">
                                            <p:txEl>
                                              <p:pRg st="9" end="9"/>
                                            </p:txEl>
                                          </p:spTgt>
                                        </p:tgtEl>
                                        <p:attrNameLst>
                                          <p:attrName>style.visibility</p:attrName>
                                        </p:attrNameLst>
                                      </p:cBhvr>
                                      <p:to>
                                        <p:strVal val="visible"/>
                                      </p:to>
                                    </p:set>
                                    <p:animEffect transition="in" filter="blinds(horizontal)">
                                      <p:cBhvr>
                                        <p:cTn id="31" dur="500"/>
                                        <p:tgtEl>
                                          <p:spTgt spid="409603">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09603">
                                            <p:txEl>
                                              <p:pRg st="10" end="10"/>
                                            </p:txEl>
                                          </p:spTgt>
                                        </p:tgtEl>
                                        <p:attrNameLst>
                                          <p:attrName>style.visibility</p:attrName>
                                        </p:attrNameLst>
                                      </p:cBhvr>
                                      <p:to>
                                        <p:strVal val="visible"/>
                                      </p:to>
                                    </p:set>
                                    <p:animEffect transition="in" filter="blinds(horizontal)">
                                      <p:cBhvr>
                                        <p:cTn id="34" dur="500"/>
                                        <p:tgtEl>
                                          <p:spTgt spid="4096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US" altLang="en-US" sz="4800" dirty="0" smtClean="0">
                <a:solidFill>
                  <a:schemeClr val="accent6"/>
                </a:solidFill>
                <a:latin typeface="Maiandra GD" panose="020E0502030308020204" pitchFamily="34" charset="0"/>
              </a:rPr>
              <a:t>What is Bullying?</a:t>
            </a:r>
          </a:p>
        </p:txBody>
      </p:sp>
      <p:sp>
        <p:nvSpPr>
          <p:cNvPr id="15363" name="Content Placeholder 2"/>
          <p:cNvSpPr>
            <a:spLocks noGrp="1"/>
          </p:cNvSpPr>
          <p:nvPr>
            <p:ph sz="quarter" idx="1"/>
          </p:nvPr>
        </p:nvSpPr>
        <p:spPr>
          <a:xfrm>
            <a:off x="381000" y="1539875"/>
            <a:ext cx="8229600" cy="4937125"/>
          </a:xfrm>
        </p:spPr>
        <p:txBody>
          <a:bodyPr/>
          <a:lstStyle/>
          <a:p>
            <a:r>
              <a:rPr lang="en-US" altLang="en-US" dirty="0" smtClean="0">
                <a:latin typeface="Maiandra GD" panose="020E0502030308020204" pitchFamily="34" charset="0"/>
              </a:rPr>
              <a:t>“Bullying” is aggression, harassment, threats or intimidation when one person has greater status, control, power than the other.”</a:t>
            </a:r>
          </a:p>
          <a:p>
            <a:endParaRPr lang="en-US" altLang="en-US" dirty="0" smtClean="0"/>
          </a:p>
        </p:txBody>
      </p:sp>
      <p:sp>
        <p:nvSpPr>
          <p:cNvPr id="1536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mtClean="0">
                <a:solidFill>
                  <a:schemeClr val="tx2"/>
                </a:solidFill>
              </a:rPr>
              <a:t>Scott Ross, University of Oregon</a:t>
            </a:r>
          </a:p>
        </p:txBody>
      </p:sp>
      <p:sp>
        <p:nvSpPr>
          <p:cNvPr id="1536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4901049-36AF-4B32-B99D-6CA694D104DC}" type="slidenum">
              <a:rPr lang="en-US" altLang="en-US">
                <a:solidFill>
                  <a:schemeClr val="tx2"/>
                </a:solidFill>
              </a:rPr>
              <a:pPr eaLnBrk="1" hangingPunct="1"/>
              <a:t>51</a:t>
            </a:fld>
            <a:endParaRPr lang="en-US" altLang="en-US">
              <a:solidFill>
                <a:schemeClr val="tx2"/>
              </a:solidFill>
            </a:endParaRPr>
          </a:p>
        </p:txBody>
      </p:sp>
      <p:pic>
        <p:nvPicPr>
          <p:cNvPr id="15366" name="Picture 4" descr="http://www.the-parenting-magazine.com/wp-content/uploads/2009/04/bully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857" y="3086100"/>
            <a:ext cx="38100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http://www.londonbustheatre.co.uk/images/domest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2667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310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accent6"/>
                </a:solidFill>
                <a:latin typeface="Maiandra GD" panose="020E0502030308020204" pitchFamily="34" charset="0"/>
              </a:rPr>
              <a:t>What do you see?</a:t>
            </a:r>
            <a:endParaRPr lang="en-US" sz="4400" dirty="0">
              <a:solidFill>
                <a:schemeClr val="accent6"/>
              </a:solidFill>
              <a:latin typeface="Maiandra GD" panose="020E0502030308020204" pitchFamily="34" charset="0"/>
            </a:endParaRPr>
          </a:p>
        </p:txBody>
      </p:sp>
      <p:sp>
        <p:nvSpPr>
          <p:cNvPr id="39938" name="Footer Placeholder 1"/>
          <p:cNvSpPr>
            <a:spLocks noGrp="1"/>
          </p:cNvSpPr>
          <p:nvPr>
            <p:ph type="ftr" sz="quarter" idx="11"/>
          </p:nvPr>
        </p:nvSpPr>
        <p:spPr bwMode="auto">
          <a:xfrm>
            <a:off x="6635379" y="6477000"/>
            <a:ext cx="5508625"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smtClean="0">
                <a:solidFill>
                  <a:schemeClr val="tx2"/>
                </a:solidFill>
              </a:rPr>
              <a:t>Scott Ross, University of Oregon</a:t>
            </a:r>
          </a:p>
        </p:txBody>
      </p:sp>
      <p:pic>
        <p:nvPicPr>
          <p:cNvPr id="39940" name="Picture 2" descr="http://thegrandnarrative.files.wordpress.com/2009/05/women-bullying-wom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613" y="3905250"/>
            <a:ext cx="3543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http://www.life123.com/bm.pix/bullying.s600x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3" y="1472293"/>
            <a:ext cx="321553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http://www.childhealing.com/images/bully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26" y="1951264"/>
            <a:ext cx="390457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descr="http://www.yourfamily.org.uk/__data/assets/image/0003/6384/32_Bullying_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028" y="4671219"/>
            <a:ext cx="3097716"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91" y="6117035"/>
            <a:ext cx="1250263" cy="6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6699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solidFill>
                  <a:schemeClr val="accent6"/>
                </a:solidFill>
                <a:latin typeface="Maiandra GD" panose="020E0502030308020204" pitchFamily="34" charset="0"/>
              </a:rPr>
              <a:t>Why invest in </a:t>
            </a:r>
            <a:r>
              <a:rPr lang="en-US" b="1" dirty="0" smtClean="0">
                <a:solidFill>
                  <a:schemeClr val="accent6"/>
                </a:solidFill>
                <a:latin typeface="Maiandra GD" panose="020E0502030308020204" pitchFamily="34" charset="0"/>
              </a:rPr>
              <a:t>School-wide</a:t>
            </a:r>
            <a:r>
              <a:rPr lang="en-US" dirty="0" smtClean="0">
                <a:solidFill>
                  <a:schemeClr val="accent6"/>
                </a:solidFill>
                <a:latin typeface="Maiandra GD" panose="020E0502030308020204" pitchFamily="34" charset="0"/>
              </a:rPr>
              <a:t> </a:t>
            </a:r>
            <a:br>
              <a:rPr lang="en-US" dirty="0" smtClean="0">
                <a:solidFill>
                  <a:schemeClr val="accent6"/>
                </a:solidFill>
                <a:latin typeface="Maiandra GD" panose="020E0502030308020204" pitchFamily="34" charset="0"/>
              </a:rPr>
            </a:br>
            <a:r>
              <a:rPr lang="en-US" dirty="0" smtClean="0">
                <a:solidFill>
                  <a:schemeClr val="accent6"/>
                </a:solidFill>
                <a:latin typeface="Maiandra GD" panose="020E0502030308020204" pitchFamily="34" charset="0"/>
              </a:rPr>
              <a:t>bully prevention?</a:t>
            </a:r>
            <a:endParaRPr lang="en-US" dirty="0">
              <a:solidFill>
                <a:schemeClr val="accent6"/>
              </a:solidFill>
              <a:latin typeface="Maiandra GD" panose="020E0502030308020204" pitchFamily="34" charset="0"/>
            </a:endParaRPr>
          </a:p>
        </p:txBody>
      </p:sp>
      <p:sp>
        <p:nvSpPr>
          <p:cNvPr id="16387" name="Footer Placeholder 2"/>
          <p:cNvSpPr>
            <a:spLocks noGrp="1"/>
          </p:cNvSpPr>
          <p:nvPr>
            <p:ph type="ftr" sz="quarter" idx="11"/>
          </p:nvPr>
        </p:nvSpPr>
        <p:spPr bwMode="auto">
          <a:xfrm>
            <a:off x="6542087" y="6429496"/>
            <a:ext cx="1916113" cy="3938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smtClean="0">
                <a:solidFill>
                  <a:schemeClr val="tx2"/>
                </a:solidFill>
              </a:rPr>
              <a:t>Scott Ross, University of Oregon</a:t>
            </a:r>
          </a:p>
        </p:txBody>
      </p:sp>
      <p:sp>
        <p:nvSpPr>
          <p:cNvPr id="5" name="Content Placeholder 4"/>
          <p:cNvSpPr>
            <a:spLocks noGrp="1"/>
          </p:cNvSpPr>
          <p:nvPr>
            <p:ph sz="quarter" idx="1"/>
          </p:nvPr>
        </p:nvSpPr>
        <p:spPr>
          <a:xfrm>
            <a:off x="228600" y="1445821"/>
            <a:ext cx="8229600" cy="4937125"/>
          </a:xfrm>
        </p:spPr>
        <p:txBody>
          <a:bodyPr/>
          <a:lstStyle/>
          <a:p>
            <a:pPr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Most Bully Prevention programs focus on the bully and the victim</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Problem #1:  Inadvertent “teaching of bullying”</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Problem #2:  Blame the bully</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Problem #3:  Ignore role of “bystanders”</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Problem #4:  Initial effects without sustained impact.</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Problem #5:  Expensive effort</a:t>
            </a:r>
          </a:p>
          <a:p>
            <a:pPr lvl="2" eaLnBrk="1" hangingPunct="1">
              <a:buClr>
                <a:schemeClr val="accent6"/>
              </a:buClr>
              <a:buFont typeface="Wingdings" panose="05000000000000000000" pitchFamily="2" charset="2"/>
              <a:buChar char="§"/>
            </a:pPr>
            <a:endParaRPr lang="en-US" altLang="en-US" sz="2200" dirty="0" smtClean="0">
              <a:latin typeface="Maiandra GD" panose="020E0502030308020204" pitchFamily="34" charset="0"/>
            </a:endParaRPr>
          </a:p>
          <a:p>
            <a:pPr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What do we need?</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Bully prevention that “fits” with existing behavior support efforts</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Bully PREVENTION, not just remediation</a:t>
            </a:r>
          </a:p>
          <a:p>
            <a:pPr lvl="2" eaLnBrk="1" hangingPunct="1">
              <a:buClr>
                <a:schemeClr val="accent6"/>
              </a:buClr>
              <a:buFont typeface="Wingdings" panose="05000000000000000000" pitchFamily="2" charset="2"/>
              <a:buChar char="§"/>
            </a:pPr>
            <a:r>
              <a:rPr lang="en-US" altLang="en-US" sz="2200" dirty="0" smtClean="0">
                <a:latin typeface="Maiandra GD" panose="020E0502030308020204" pitchFamily="34" charset="0"/>
              </a:rPr>
              <a:t>Bully prevention that is sustainable.</a:t>
            </a:r>
          </a:p>
        </p:txBody>
      </p:sp>
      <p:pic>
        <p:nvPicPr>
          <p:cNvPr id="16390" name="Picture 2" descr="http://youthviolence.edschool.virginia.edu/bullying/images/bullying-research-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143" y="1981200"/>
            <a:ext cx="152794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31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a:bodyPr>
          <a:lstStyle/>
          <a:p>
            <a:pPr eaLnBrk="1" fontAlgn="auto" hangingPunct="1">
              <a:spcAft>
                <a:spcPts val="0"/>
              </a:spcAft>
              <a:defRPr/>
            </a:pPr>
            <a:r>
              <a:rPr lang="en-US" sz="2800" dirty="0">
                <a:solidFill>
                  <a:schemeClr val="accent6"/>
                </a:solidFill>
                <a:latin typeface="Maiandra GD" panose="020E0502030308020204" pitchFamily="34" charset="0"/>
              </a:rPr>
              <a:t>A three part approach </a:t>
            </a:r>
            <a:r>
              <a:rPr lang="en-US" sz="2800" dirty="0" smtClean="0">
                <a:solidFill>
                  <a:schemeClr val="accent6"/>
                </a:solidFill>
                <a:latin typeface="Maiandra GD" panose="020E0502030308020204" pitchFamily="34" charset="0"/>
              </a:rPr>
              <a:t>to school-wide</a:t>
            </a:r>
            <a:r>
              <a:rPr lang="en-US" sz="4000" dirty="0">
                <a:solidFill>
                  <a:schemeClr val="accent6"/>
                </a:solidFill>
                <a:latin typeface="Maiandra GD" panose="020E0502030308020204" pitchFamily="34" charset="0"/>
              </a:rPr>
              <a:t/>
            </a:r>
            <a:br>
              <a:rPr lang="en-US" sz="4000" dirty="0">
                <a:solidFill>
                  <a:schemeClr val="accent6"/>
                </a:solidFill>
                <a:latin typeface="Maiandra GD" panose="020E0502030308020204" pitchFamily="34" charset="0"/>
              </a:rPr>
            </a:br>
            <a:r>
              <a:rPr lang="en-US" sz="4000" dirty="0" smtClean="0">
                <a:solidFill>
                  <a:schemeClr val="accent6"/>
                </a:solidFill>
                <a:latin typeface="Maiandra GD" panose="020E0502030308020204" pitchFamily="34" charset="0"/>
              </a:rPr>
              <a:t>Bully Prevention</a:t>
            </a:r>
            <a:endParaRPr lang="en-US" sz="4000" dirty="0">
              <a:solidFill>
                <a:schemeClr val="accent6"/>
              </a:solidFill>
              <a:latin typeface="Maiandra GD" panose="020E0502030308020204" pitchFamily="34" charset="0"/>
            </a:endParaRPr>
          </a:p>
        </p:txBody>
      </p:sp>
      <p:sp>
        <p:nvSpPr>
          <p:cNvPr id="113667" name="Rectangle 3"/>
          <p:cNvSpPr>
            <a:spLocks noGrp="1" noChangeArrowheads="1"/>
          </p:cNvSpPr>
          <p:nvPr>
            <p:ph type="body" idx="1"/>
          </p:nvPr>
        </p:nvSpPr>
        <p:spPr>
          <a:xfrm>
            <a:off x="457200" y="1371600"/>
            <a:ext cx="8229600" cy="4937125"/>
          </a:xfrm>
        </p:spPr>
        <p:txBody>
          <a:bodyPr/>
          <a:lstStyle/>
          <a:p>
            <a:pPr eaLnBrk="1" hangingPunct="1">
              <a:lnSpc>
                <a:spcPct val="90000"/>
              </a:lnSpc>
            </a:pPr>
            <a:endParaRPr lang="en-US" altLang="en-US" sz="2800" dirty="0" smtClean="0"/>
          </a:p>
          <a:p>
            <a:pPr eaLnBrk="1" hangingPunct="1">
              <a:lnSpc>
                <a:spcPct val="90000"/>
              </a:lnSpc>
              <a:buClr>
                <a:schemeClr val="accent6"/>
              </a:buClr>
            </a:pPr>
            <a:r>
              <a:rPr lang="en-US" altLang="en-US" sz="2800" dirty="0" smtClean="0">
                <a:latin typeface="Maiandra GD" panose="020E0502030308020204" pitchFamily="34" charset="0"/>
              </a:rPr>
              <a:t>Establish a </a:t>
            </a:r>
            <a:r>
              <a:rPr lang="en-US" altLang="en-US" sz="2800" b="1" dirty="0" smtClean="0">
                <a:solidFill>
                  <a:schemeClr val="tx2"/>
                </a:solidFill>
                <a:latin typeface="Maiandra GD" panose="020E0502030308020204" pitchFamily="34" charset="0"/>
              </a:rPr>
              <a:t>whole-school social culture</a:t>
            </a:r>
            <a:r>
              <a:rPr lang="en-US" altLang="en-US" sz="2800" dirty="0" smtClean="0">
                <a:latin typeface="Maiandra GD" panose="020E0502030308020204" pitchFamily="34" charset="0"/>
              </a:rPr>
              <a:t> where positive behavior is “expected” and rewards for bullying are NOT provided.</a:t>
            </a:r>
          </a:p>
          <a:p>
            <a:pPr eaLnBrk="1" hangingPunct="1">
              <a:lnSpc>
                <a:spcPct val="90000"/>
              </a:lnSpc>
              <a:buClr>
                <a:schemeClr val="accent6"/>
              </a:buClr>
            </a:pPr>
            <a:endParaRPr lang="en-US" altLang="en-US" sz="2800" dirty="0" smtClean="0">
              <a:latin typeface="Maiandra GD" panose="020E0502030308020204" pitchFamily="34" charset="0"/>
            </a:endParaRPr>
          </a:p>
          <a:p>
            <a:pPr eaLnBrk="1" hangingPunct="1">
              <a:lnSpc>
                <a:spcPct val="90000"/>
              </a:lnSpc>
              <a:buClr>
                <a:schemeClr val="accent6"/>
              </a:buClr>
            </a:pPr>
            <a:r>
              <a:rPr lang="en-US" altLang="en-US" sz="2800" dirty="0" smtClean="0">
                <a:latin typeface="Maiandra GD" panose="020E0502030308020204" pitchFamily="34" charset="0"/>
              </a:rPr>
              <a:t>Provide training and </a:t>
            </a:r>
            <a:r>
              <a:rPr lang="en-US" altLang="en-US" sz="2800" b="1" dirty="0" smtClean="0">
                <a:solidFill>
                  <a:schemeClr val="tx2"/>
                </a:solidFill>
                <a:latin typeface="Maiandra GD" panose="020E0502030308020204" pitchFamily="34" charset="0"/>
              </a:rPr>
              <a:t>support for adults</a:t>
            </a:r>
            <a:r>
              <a:rPr lang="en-US" altLang="en-US" sz="2800" dirty="0" smtClean="0">
                <a:latin typeface="Maiandra GD" panose="020E0502030308020204" pitchFamily="34" charset="0"/>
              </a:rPr>
              <a:t> to</a:t>
            </a:r>
          </a:p>
          <a:p>
            <a:pPr marL="89297" indent="0" eaLnBrk="1" hangingPunct="1">
              <a:lnSpc>
                <a:spcPct val="90000"/>
              </a:lnSpc>
              <a:buClr>
                <a:schemeClr val="accent6"/>
              </a:buClr>
              <a:buNone/>
            </a:pPr>
            <a:r>
              <a:rPr lang="en-US" altLang="en-US" sz="2800" dirty="0" smtClean="0">
                <a:latin typeface="Maiandra GD" panose="020E0502030308020204" pitchFamily="34" charset="0"/>
              </a:rPr>
              <a:t>   (a) train, (b) </a:t>
            </a:r>
            <a:r>
              <a:rPr lang="en-US" altLang="en-US" sz="2800" dirty="0" err="1" smtClean="0">
                <a:latin typeface="Maiandra GD" panose="020E0502030308020204" pitchFamily="34" charset="0"/>
              </a:rPr>
              <a:t>precorrect</a:t>
            </a:r>
            <a:r>
              <a:rPr lang="en-US" altLang="en-US" sz="2800" dirty="0" smtClean="0">
                <a:latin typeface="Maiandra GD" panose="020E0502030308020204" pitchFamily="34" charset="0"/>
              </a:rPr>
              <a:t>, and (c) provide    </a:t>
            </a:r>
          </a:p>
          <a:p>
            <a:pPr marL="89297" indent="0" eaLnBrk="1" hangingPunct="1">
              <a:lnSpc>
                <a:spcPct val="90000"/>
              </a:lnSpc>
              <a:buClr>
                <a:schemeClr val="accent6"/>
              </a:buClr>
              <a:buNone/>
            </a:pPr>
            <a:r>
              <a:rPr lang="en-US" altLang="en-US" sz="2800" dirty="0">
                <a:latin typeface="Maiandra GD" panose="020E0502030308020204" pitchFamily="34" charset="0"/>
              </a:rPr>
              <a:t> </a:t>
            </a:r>
            <a:r>
              <a:rPr lang="en-US" altLang="en-US" sz="2800" dirty="0" smtClean="0">
                <a:latin typeface="Maiandra GD" panose="020E0502030308020204" pitchFamily="34" charset="0"/>
              </a:rPr>
              <a:t>  consequences for bullying</a:t>
            </a:r>
          </a:p>
          <a:p>
            <a:pPr eaLnBrk="1" hangingPunct="1">
              <a:lnSpc>
                <a:spcPct val="90000"/>
              </a:lnSpc>
              <a:buClr>
                <a:schemeClr val="accent6"/>
              </a:buClr>
            </a:pPr>
            <a:endParaRPr lang="en-US" altLang="en-US" sz="2800" dirty="0" smtClean="0">
              <a:latin typeface="Maiandra GD" panose="020E0502030308020204" pitchFamily="34" charset="0"/>
            </a:endParaRPr>
          </a:p>
          <a:p>
            <a:pPr eaLnBrk="1" hangingPunct="1">
              <a:lnSpc>
                <a:spcPct val="90000"/>
              </a:lnSpc>
              <a:buClr>
                <a:schemeClr val="accent6"/>
              </a:buClr>
            </a:pPr>
            <a:r>
              <a:rPr lang="en-US" altLang="en-US" sz="2800" dirty="0" smtClean="0">
                <a:latin typeface="Maiandra GD" panose="020E0502030308020204" pitchFamily="34" charset="0"/>
              </a:rPr>
              <a:t>Provide direct, </a:t>
            </a:r>
            <a:r>
              <a:rPr lang="en-US" altLang="en-US" sz="2800" b="1" dirty="0" smtClean="0">
                <a:solidFill>
                  <a:schemeClr val="tx2"/>
                </a:solidFill>
                <a:latin typeface="Maiandra GD" panose="020E0502030308020204" pitchFamily="34" charset="0"/>
              </a:rPr>
              <a:t>individualized support</a:t>
            </a:r>
            <a:r>
              <a:rPr lang="en-US" altLang="en-US" sz="2800" dirty="0" smtClean="0">
                <a:latin typeface="Maiandra GD" panose="020E0502030308020204" pitchFamily="34" charset="0"/>
              </a:rPr>
              <a:t> for students who engage in “bullying” or “victim” behaviors</a:t>
            </a:r>
            <a:r>
              <a:rPr lang="en-US" altLang="en-US" sz="2800" dirty="0" smtClean="0"/>
              <a:t>. </a:t>
            </a: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0"/>
            <a:ext cx="1571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919535"/>
            <a:ext cx="1447800" cy="73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83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6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366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mph" presetSubtype="1" nodeType="clickEffect">
                                  <p:stCondLst>
                                    <p:cond delay="0"/>
                                  </p:stCondLst>
                                  <p:childTnLst>
                                    <p:set>
                                      <p:cBhvr override="childStyle">
                                        <p:cTn id="26" dur="indefinite"/>
                                        <p:tgtEl>
                                          <p:spTgt spid="113667">
                                            <p:txEl>
                                              <p:pRg st="1" end="1"/>
                                            </p:txEl>
                                          </p:spTgt>
                                        </p:tgtEl>
                                        <p:attrNameLst>
                                          <p:attrName>style.fontStyle</p:attrName>
                                        </p:attrNameLst>
                                      </p:cBhvr>
                                      <p:to>
                                        <p:strVal val="normal"/>
                                      </p:to>
                                    </p:set>
                                    <p:set>
                                      <p:cBhvr override="childStyle">
                                        <p:cTn id="27" dur="indefinite"/>
                                        <p:tgtEl>
                                          <p:spTgt spid="113667">
                                            <p:txEl>
                                              <p:pRg st="1" end="1"/>
                                            </p:txEl>
                                          </p:spTgt>
                                        </p:tgtEl>
                                        <p:attrNameLst>
                                          <p:attrName>style.fontWeight</p:attrName>
                                        </p:attrNameLst>
                                      </p:cBhvr>
                                      <p:to>
                                        <p:strVal val="bold"/>
                                      </p:to>
                                    </p:set>
                                    <p:set>
                                      <p:cBhvr override="childStyle">
                                        <p:cTn id="28" dur="indefinite"/>
                                        <p:tgtEl>
                                          <p:spTgt spid="113667">
                                            <p:txEl>
                                              <p:pRg st="1" end="1"/>
                                            </p:txEl>
                                          </p:spTgt>
                                        </p:tgtEl>
                                        <p:attrNameLst>
                                          <p:attrName>style.textDecorationUnderline</p:attrName>
                                        </p:attrNameLst>
                                      </p:cBhvr>
                                      <p:to>
                                        <p:strVal val="false"/>
                                      </p:to>
                                    </p:set>
                                  </p:childTnLst>
                                </p:cTn>
                              </p:par>
                              <p:par>
                                <p:cTn id="29" presetID="5" presetClass="emph" presetSubtype="1" nodeType="withEffect">
                                  <p:stCondLst>
                                    <p:cond delay="0"/>
                                  </p:stCondLst>
                                  <p:childTnLst>
                                    <p:set>
                                      <p:cBhvr override="childStyle">
                                        <p:cTn id="30" dur="indefinite"/>
                                        <p:tgtEl>
                                          <p:spTgt spid="113667">
                                            <p:txEl>
                                              <p:pRg st="3" end="3"/>
                                            </p:txEl>
                                          </p:spTgt>
                                        </p:tgtEl>
                                        <p:attrNameLst>
                                          <p:attrName>style.fontStyle</p:attrName>
                                        </p:attrNameLst>
                                      </p:cBhvr>
                                      <p:to>
                                        <p:strVal val="normal"/>
                                      </p:to>
                                    </p:set>
                                    <p:set>
                                      <p:cBhvr override="childStyle">
                                        <p:cTn id="31" dur="indefinite"/>
                                        <p:tgtEl>
                                          <p:spTgt spid="113667">
                                            <p:txEl>
                                              <p:pRg st="3" end="3"/>
                                            </p:txEl>
                                          </p:spTgt>
                                        </p:tgtEl>
                                        <p:attrNameLst>
                                          <p:attrName>style.fontWeight</p:attrName>
                                        </p:attrNameLst>
                                      </p:cBhvr>
                                      <p:to>
                                        <p:strVal val="bold"/>
                                      </p:to>
                                    </p:set>
                                    <p:set>
                                      <p:cBhvr override="childStyle">
                                        <p:cTn id="32" dur="indefinite"/>
                                        <p:tgtEl>
                                          <p:spTgt spid="113667">
                                            <p:txEl>
                                              <p:pRg st="3" end="3"/>
                                            </p:txEl>
                                          </p:spTgt>
                                        </p:tgtEl>
                                        <p:attrNameLst>
                                          <p:attrName>style.textDecorationUnderline</p:attrName>
                                        </p:attrNameLst>
                                      </p:cBhvr>
                                      <p:to>
                                        <p:strVal val="false"/>
                                      </p:to>
                                    </p:set>
                                  </p:childTnLst>
                                </p:cTn>
                              </p:par>
                              <p:par>
                                <p:cTn id="33" presetID="5" presetClass="emph" presetSubtype="1" nodeType="withEffect">
                                  <p:stCondLst>
                                    <p:cond delay="0"/>
                                  </p:stCondLst>
                                  <p:childTnLst>
                                    <p:set>
                                      <p:cBhvr override="childStyle">
                                        <p:cTn id="34" dur="indefinite"/>
                                        <p:tgtEl>
                                          <p:spTgt spid="113667">
                                            <p:txEl>
                                              <p:pRg st="4" end="4"/>
                                            </p:txEl>
                                          </p:spTgt>
                                        </p:tgtEl>
                                        <p:attrNameLst>
                                          <p:attrName>style.fontStyle</p:attrName>
                                        </p:attrNameLst>
                                      </p:cBhvr>
                                      <p:to>
                                        <p:strVal val="normal"/>
                                      </p:to>
                                    </p:set>
                                    <p:set>
                                      <p:cBhvr override="childStyle">
                                        <p:cTn id="35" dur="indefinite"/>
                                        <p:tgtEl>
                                          <p:spTgt spid="113667">
                                            <p:txEl>
                                              <p:pRg st="4" end="4"/>
                                            </p:txEl>
                                          </p:spTgt>
                                        </p:tgtEl>
                                        <p:attrNameLst>
                                          <p:attrName>style.fontWeight</p:attrName>
                                        </p:attrNameLst>
                                      </p:cBhvr>
                                      <p:to>
                                        <p:strVal val="bold"/>
                                      </p:to>
                                    </p:set>
                                    <p:set>
                                      <p:cBhvr override="childStyle">
                                        <p:cTn id="36" dur="indefinite"/>
                                        <p:tgtEl>
                                          <p:spTgt spid="113667">
                                            <p:txEl>
                                              <p:pRg st="4" end="4"/>
                                            </p:txEl>
                                          </p:spTgt>
                                        </p:tgtEl>
                                        <p:attrNameLst>
                                          <p:attrName>style.textDecorationUnderline</p:attrName>
                                        </p:attrNameLst>
                                      </p:cBhvr>
                                      <p:to>
                                        <p:strVal val="false"/>
                                      </p:to>
                                    </p:set>
                                  </p:childTnLst>
                                </p:cTn>
                              </p:par>
                              <p:par>
                                <p:cTn id="37" presetID="5" presetClass="emph" presetSubtype="1" nodeType="withEffect">
                                  <p:stCondLst>
                                    <p:cond delay="0"/>
                                  </p:stCondLst>
                                  <p:childTnLst>
                                    <p:set>
                                      <p:cBhvr override="childStyle">
                                        <p:cTn id="38" dur="indefinite"/>
                                        <p:tgtEl>
                                          <p:spTgt spid="113667">
                                            <p:txEl>
                                              <p:pRg st="5" end="5"/>
                                            </p:txEl>
                                          </p:spTgt>
                                        </p:tgtEl>
                                        <p:attrNameLst>
                                          <p:attrName>style.fontStyle</p:attrName>
                                        </p:attrNameLst>
                                      </p:cBhvr>
                                      <p:to>
                                        <p:strVal val="normal"/>
                                      </p:to>
                                    </p:set>
                                    <p:set>
                                      <p:cBhvr override="childStyle">
                                        <p:cTn id="39" dur="indefinite"/>
                                        <p:tgtEl>
                                          <p:spTgt spid="113667">
                                            <p:txEl>
                                              <p:pRg st="5" end="5"/>
                                            </p:txEl>
                                          </p:spTgt>
                                        </p:tgtEl>
                                        <p:attrNameLst>
                                          <p:attrName>style.fontWeight</p:attrName>
                                        </p:attrNameLst>
                                      </p:cBhvr>
                                      <p:to>
                                        <p:strVal val="bold"/>
                                      </p:to>
                                    </p:set>
                                    <p:set>
                                      <p:cBhvr override="childStyle">
                                        <p:cTn id="40" dur="indefinite"/>
                                        <p:tgtEl>
                                          <p:spTgt spid="113667">
                                            <p:txEl>
                                              <p:pRg st="5" end="5"/>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6"/>
                </a:solidFill>
                <a:latin typeface="Maiandra GD" panose="020E0502030308020204" pitchFamily="34" charset="0"/>
              </a:rPr>
              <a:t>Bully Prevention Curriculum</a:t>
            </a:r>
            <a:endParaRPr lang="en-US" sz="40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457200" y="1600200"/>
            <a:ext cx="8229600" cy="4625975"/>
          </a:xfrm>
        </p:spPr>
        <p:txBody>
          <a:bodyPr/>
          <a:lstStyle/>
          <a:p>
            <a:pPr>
              <a:buClr>
                <a:schemeClr val="accent6"/>
              </a:buClr>
              <a:buFont typeface="Wingdings" panose="05000000000000000000" pitchFamily="2" charset="2"/>
              <a:buChar char="§"/>
            </a:pPr>
            <a:r>
              <a:rPr lang="en-US" dirty="0" smtClean="0">
                <a:latin typeface="Maiandra GD" panose="020E0502030308020204" pitchFamily="34" charset="0"/>
              </a:rPr>
              <a:t>Free resources:	</a:t>
            </a:r>
          </a:p>
          <a:p>
            <a:pPr lvl="1">
              <a:buClr>
                <a:schemeClr val="accent6"/>
              </a:buClr>
              <a:buFont typeface="Wingdings" panose="05000000000000000000" pitchFamily="2" charset="2"/>
              <a:buChar char="§"/>
            </a:pPr>
            <a:r>
              <a:rPr lang="en-US" dirty="0">
                <a:latin typeface="Maiandra GD" panose="020E0502030308020204" pitchFamily="34" charset="0"/>
              </a:rPr>
              <a:t>http://www.pbis.org/school/bully-prevention</a:t>
            </a:r>
          </a:p>
        </p:txBody>
      </p:sp>
      <p:pic>
        <p:nvPicPr>
          <p:cNvPr id="6" name="Picture 5"/>
          <p:cNvPicPr>
            <a:picLocks noChangeAspect="1"/>
          </p:cNvPicPr>
          <p:nvPr/>
        </p:nvPicPr>
        <p:blipFill>
          <a:blip r:embed="rId3"/>
          <a:stretch>
            <a:fillRect/>
          </a:stretch>
        </p:blipFill>
        <p:spPr>
          <a:xfrm>
            <a:off x="5562600" y="2666808"/>
            <a:ext cx="2857647" cy="3733992"/>
          </a:xfrm>
          <a:prstGeom prst="rect">
            <a:avLst/>
          </a:prstGeom>
        </p:spPr>
      </p:pic>
      <p:pic>
        <p:nvPicPr>
          <p:cNvPr id="7" name="Picture 6"/>
          <p:cNvPicPr>
            <a:picLocks noChangeAspect="1"/>
          </p:cNvPicPr>
          <p:nvPr/>
        </p:nvPicPr>
        <p:blipFill>
          <a:blip r:embed="rId4"/>
          <a:stretch>
            <a:fillRect/>
          </a:stretch>
        </p:blipFill>
        <p:spPr>
          <a:xfrm>
            <a:off x="2103246" y="2692209"/>
            <a:ext cx="2889398" cy="370859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6019799"/>
            <a:ext cx="1250263" cy="6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208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02106" y="1752600"/>
          <a:ext cx="8437093" cy="3810000"/>
        </p:xfrm>
        <a:graphic>
          <a:graphicData uri="http://schemas.openxmlformats.org/drawingml/2006/table">
            <a:tbl>
              <a:tblPr firstRow="1" bandRow="1">
                <a:tableStyleId>{69012ECD-51FC-41F1-AA8D-1B2483CD663E}</a:tableStyleId>
              </a:tblPr>
              <a:tblGrid>
                <a:gridCol w="3615897">
                  <a:extLst>
                    <a:ext uri="{9D8B030D-6E8A-4147-A177-3AD203B41FA5}">
                      <a16:colId xmlns:a16="http://schemas.microsoft.com/office/drawing/2014/main" val="20000"/>
                    </a:ext>
                  </a:extLst>
                </a:gridCol>
                <a:gridCol w="2773357">
                  <a:extLst>
                    <a:ext uri="{9D8B030D-6E8A-4147-A177-3AD203B41FA5}">
                      <a16:colId xmlns:a16="http://schemas.microsoft.com/office/drawing/2014/main" val="20001"/>
                    </a:ext>
                  </a:extLst>
                </a:gridCol>
                <a:gridCol w="2047839">
                  <a:extLst>
                    <a:ext uri="{9D8B030D-6E8A-4147-A177-3AD203B41FA5}">
                      <a16:colId xmlns:a16="http://schemas.microsoft.com/office/drawing/2014/main" val="20002"/>
                    </a:ext>
                  </a:extLst>
                </a:gridCol>
              </a:tblGrid>
              <a:tr h="1000057">
                <a:tc>
                  <a:txBody>
                    <a:bodyPr/>
                    <a:lstStyle/>
                    <a:p>
                      <a:r>
                        <a:rPr lang="en-US" sz="2400" dirty="0" smtClean="0">
                          <a:latin typeface="Maiandra GD" panose="020E0502030308020204" pitchFamily="34" charset="0"/>
                        </a:rPr>
                        <a:t>Guiding</a:t>
                      </a:r>
                      <a:r>
                        <a:rPr lang="en-US" sz="2400" baseline="0" dirty="0" smtClean="0">
                          <a:latin typeface="Maiandra GD" panose="020E0502030308020204" pitchFamily="34" charset="0"/>
                        </a:rPr>
                        <a:t> question</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Team</a:t>
                      </a:r>
                      <a:r>
                        <a:rPr lang="en-US" sz="2400" baseline="0" dirty="0" smtClean="0">
                          <a:latin typeface="Maiandra GD" panose="020E0502030308020204" pitchFamily="34" charset="0"/>
                        </a:rPr>
                        <a:t> task</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Use</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09943">
                <a:tc>
                  <a:txBody>
                    <a:bodyPr/>
                    <a:lstStyle/>
                    <a:p>
                      <a:pPr algn="l" eaLnBrk="1" hangingPunct="1"/>
                      <a:r>
                        <a:rPr lang="en-US" altLang="en-US" sz="2400" kern="1200" dirty="0" smtClean="0">
                          <a:solidFill>
                            <a:schemeClr val="tx1"/>
                          </a:solidFill>
                          <a:latin typeface="Maiandra GD" panose="020E0502030308020204" pitchFamily="34" charset="0"/>
                          <a:ea typeface="+mn-ea"/>
                          <a:cs typeface="+mn-cs"/>
                        </a:rPr>
                        <a:t>How will you incorporate</a:t>
                      </a:r>
                      <a:r>
                        <a:rPr lang="en-US" altLang="en-US" sz="2400" kern="1200" baseline="0" dirty="0" smtClean="0">
                          <a:solidFill>
                            <a:schemeClr val="tx1"/>
                          </a:solidFill>
                          <a:latin typeface="Maiandra GD" panose="020E0502030308020204" pitchFamily="34" charset="0"/>
                          <a:ea typeface="+mn-ea"/>
                          <a:cs typeface="+mn-cs"/>
                        </a:rPr>
                        <a:t> the Bully Prevention Curriculum into your PBIS lessons?</a:t>
                      </a:r>
                      <a:endParaRPr lang="en-US" altLang="en-US" sz="2400" kern="1200" dirty="0" smtClean="0">
                        <a:solidFill>
                          <a:schemeClr val="tx1"/>
                        </a:solidFill>
                        <a:latin typeface="Maiandra GD" panose="020E0502030308020204" pitchFamily="34" charset="0"/>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2400" kern="1200" dirty="0" smtClean="0">
                          <a:solidFill>
                            <a:schemeClr val="tx1"/>
                          </a:solidFill>
                          <a:latin typeface="Maiandra GD" panose="020E0502030308020204" pitchFamily="34" charset="0"/>
                          <a:ea typeface="+mn-ea"/>
                          <a:cs typeface="+mn-cs"/>
                        </a:rPr>
                        <a:t>Develop a plan to include the Bully</a:t>
                      </a:r>
                      <a:r>
                        <a:rPr lang="en-US" altLang="en-US" sz="2400" kern="1200" baseline="0" dirty="0" smtClean="0">
                          <a:solidFill>
                            <a:schemeClr val="tx1"/>
                          </a:solidFill>
                          <a:latin typeface="Maiandra GD" panose="020E0502030308020204" pitchFamily="34" charset="0"/>
                          <a:ea typeface="+mn-ea"/>
                          <a:cs typeface="+mn-cs"/>
                        </a:rPr>
                        <a:t> Prevention lessons with your PBIS expectations lessons.</a:t>
                      </a:r>
                      <a:endParaRPr lang="en-US" altLang="en-US" sz="2400" kern="1200" dirty="0" smtClean="0">
                        <a:solidFill>
                          <a:schemeClr val="tx1"/>
                        </a:solidFill>
                        <a:latin typeface="Maiandra GD" panose="020E0502030308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baseline="0" dirty="0" smtClean="0">
                          <a:solidFill>
                            <a:schemeClr val="tx1"/>
                          </a:solidFill>
                          <a:latin typeface="Maiandra GD" panose="020E0502030308020204" pitchFamily="34" charset="0"/>
                        </a:rPr>
                        <a:t>School Year Calendar/</a:t>
                      </a:r>
                    </a:p>
                    <a:p>
                      <a:r>
                        <a:rPr lang="en-US" sz="2400" b="1" baseline="0" dirty="0" smtClean="0">
                          <a:solidFill>
                            <a:schemeClr val="tx1"/>
                          </a:solidFill>
                          <a:latin typeface="Maiandra GD" panose="020E0502030308020204" pitchFamily="34" charset="0"/>
                        </a:rPr>
                        <a:t>Action Plan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3"/>
          <a:stretch>
            <a:fillRect/>
          </a:stretch>
        </p:blipFill>
        <p:spPr>
          <a:xfrm>
            <a:off x="402106" y="228600"/>
            <a:ext cx="5291787" cy="1280271"/>
          </a:xfrm>
          <a:prstGeom prst="rect">
            <a:avLst/>
          </a:prstGeom>
        </p:spPr>
      </p:pic>
      <p:pic>
        <p:nvPicPr>
          <p:cNvPr id="9" name="Picture 8"/>
          <p:cNvPicPr>
            <a:picLocks noChangeAspect="1"/>
          </p:cNvPicPr>
          <p:nvPr/>
        </p:nvPicPr>
        <p:blipFill>
          <a:blip r:embed="rId4"/>
          <a:stretch>
            <a:fillRect/>
          </a:stretch>
        </p:blipFill>
        <p:spPr>
          <a:xfrm>
            <a:off x="6705600" y="228600"/>
            <a:ext cx="2304415" cy="1092321"/>
          </a:xfrm>
          <a:prstGeom prst="rect">
            <a:avLst/>
          </a:prstGeom>
        </p:spPr>
      </p:pic>
      <p:pic>
        <p:nvPicPr>
          <p:cNvPr id="7" name="Picture 6"/>
          <p:cNvPicPr>
            <a:picLocks noChangeAspect="1"/>
          </p:cNvPicPr>
          <p:nvPr/>
        </p:nvPicPr>
        <p:blipFill>
          <a:blip r:embed="rId5"/>
          <a:stretch>
            <a:fillRect/>
          </a:stretch>
        </p:blipFill>
        <p:spPr>
          <a:xfrm>
            <a:off x="228600" y="5806329"/>
            <a:ext cx="1668624" cy="844051"/>
          </a:xfrm>
          <a:prstGeom prst="rect">
            <a:avLst/>
          </a:prstGeom>
        </p:spPr>
      </p:pic>
    </p:spTree>
    <p:extLst>
      <p:ext uri="{BB962C8B-B14F-4D97-AF65-F5344CB8AC3E}">
        <p14:creationId xmlns:p14="http://schemas.microsoft.com/office/powerpoint/2010/main" val="290583280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 y="3505200"/>
            <a:ext cx="9677400" cy="1227582"/>
          </a:xfrm>
        </p:spPr>
        <p:txBody>
          <a:bodyPr>
            <a:noAutofit/>
          </a:bodyPr>
          <a:lstStyle/>
          <a:p>
            <a:pPr algn="ctr">
              <a:defRPr/>
            </a:pPr>
            <a:r>
              <a:rPr lang="en-US" sz="4800" dirty="0" smtClean="0">
                <a:solidFill>
                  <a:schemeClr val="bg1"/>
                </a:solidFill>
                <a:latin typeface="Maiandra GD" panose="020E0502030308020204" pitchFamily="34" charset="0"/>
              </a:rPr>
              <a:t>PBIS Assessments</a:t>
            </a:r>
            <a:endParaRPr lang="en-US" sz="48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819400" y="304800"/>
            <a:ext cx="3613336" cy="3200400"/>
          </a:xfrm>
          <a:prstGeom prst="rect">
            <a:avLst/>
          </a:prstGeom>
        </p:spPr>
      </p:pic>
    </p:spTree>
    <p:extLst>
      <p:ext uri="{BB962C8B-B14F-4D97-AF65-F5344CB8AC3E}">
        <p14:creationId xmlns:p14="http://schemas.microsoft.com/office/powerpoint/2010/main" val="2260677388"/>
      </p:ext>
    </p:extLst>
  </p:cSld>
  <p:clrMapOvr>
    <a:masterClrMapping/>
  </p:clrMapOvr>
  <p:transition spd="slow">
    <p:blinds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8885237" cy="640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6172200"/>
            <a:ext cx="1105684" cy="56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153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52400"/>
            <a:ext cx="7010401" cy="1143000"/>
          </a:xfrm>
        </p:spPr>
        <p:txBody>
          <a:bodyPr>
            <a:normAutofit/>
          </a:bodyPr>
          <a:lstStyle/>
          <a:p>
            <a:r>
              <a:rPr lang="en-US" sz="4800" b="1" dirty="0" smtClean="0">
                <a:solidFill>
                  <a:schemeClr val="accent6"/>
                </a:solidFill>
                <a:latin typeface="Maiandra GD" panose="020E0502030308020204" pitchFamily="34" charset="0"/>
              </a:rPr>
              <a:t>Tiered Fidelity Inventory </a:t>
            </a:r>
            <a:endParaRPr lang="en-US" sz="4800" b="1" dirty="0">
              <a:solidFill>
                <a:schemeClr val="accent6"/>
              </a:solidFill>
              <a:latin typeface="Maiandra GD" panose="020E0502030308020204" pitchFamily="34" charset="0"/>
            </a:endParaRPr>
          </a:p>
        </p:txBody>
      </p:sp>
      <p:sp>
        <p:nvSpPr>
          <p:cNvPr id="6" name="TextBox 5"/>
          <p:cNvSpPr txBox="1"/>
          <p:nvPr/>
        </p:nvSpPr>
        <p:spPr>
          <a:xfrm>
            <a:off x="533400" y="1713423"/>
            <a:ext cx="7696200" cy="310854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Maiandra GD" panose="020E0502030308020204" pitchFamily="34" charset="0"/>
              </a:rPr>
              <a:t>Tiered Fidelity Inventory (TFI): An assessment tool developed by the University of Oregon, PBIS Technical Assistance Center  </a:t>
            </a:r>
          </a:p>
          <a:p>
            <a:pPr marL="285750" indent="-285750">
              <a:buFont typeface="Arial" panose="020B0604020202020204" pitchFamily="34" charset="0"/>
              <a:buChar char="•"/>
            </a:pPr>
            <a:endParaRPr lang="en-US" sz="2000" dirty="0">
              <a:latin typeface="Maiandra GD" panose="020E0502030308020204" pitchFamily="34" charset="0"/>
            </a:endParaRPr>
          </a:p>
          <a:p>
            <a:pPr marL="285750" indent="-285750">
              <a:buFont typeface="Arial" panose="020B0604020202020204" pitchFamily="34" charset="0"/>
              <a:buChar char="•"/>
            </a:pPr>
            <a:r>
              <a:rPr lang="en-US" sz="2000" dirty="0" smtClean="0">
                <a:latin typeface="Maiandra GD" panose="020E0502030308020204" pitchFamily="34" charset="0"/>
              </a:rPr>
              <a:t>Provides teams with a </a:t>
            </a:r>
            <a:r>
              <a:rPr lang="en-US" sz="2000" dirty="0">
                <a:latin typeface="Maiandra GD" panose="020E0502030308020204" pitchFamily="34" charset="0"/>
              </a:rPr>
              <a:t>single, efficient, valid, reliable survey to guide implementation and sustained use of school wide </a:t>
            </a:r>
            <a:r>
              <a:rPr lang="en-US" sz="2000" dirty="0" smtClean="0">
                <a:latin typeface="Maiandra GD" panose="020E0502030308020204" pitchFamily="34" charset="0"/>
              </a:rPr>
              <a:t>PBIS</a:t>
            </a:r>
            <a:endParaRPr lang="en-US" sz="2000" dirty="0">
              <a:latin typeface="Maiandra GD" panose="020E0502030308020204" pitchFamily="34" charset="0"/>
            </a:endParaRP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endParaRPr lang="en-US" dirty="0"/>
          </a:p>
          <a:p>
            <a:endParaRPr lang="en-US" dirty="0"/>
          </a:p>
        </p:txBody>
      </p:sp>
      <p:sp>
        <p:nvSpPr>
          <p:cNvPr id="2" name="TextBox 1"/>
          <p:cNvSpPr txBox="1"/>
          <p:nvPr/>
        </p:nvSpPr>
        <p:spPr>
          <a:xfrm>
            <a:off x="6553200" y="6360492"/>
            <a:ext cx="3919538" cy="400110"/>
          </a:xfrm>
          <a:prstGeom prst="rect">
            <a:avLst/>
          </a:prstGeom>
          <a:noFill/>
        </p:spPr>
        <p:txBody>
          <a:bodyPr wrap="square" rtlCol="0">
            <a:spAutoFit/>
          </a:bodyPr>
          <a:lstStyle/>
          <a:p>
            <a:r>
              <a:rPr lang="en-US" sz="2000" b="1" dirty="0" smtClean="0">
                <a:solidFill>
                  <a:schemeClr val="accent1">
                    <a:lumMod val="75000"/>
                  </a:schemeClr>
                </a:solidFill>
              </a:rPr>
              <a:t>www.pbisapps.org</a:t>
            </a:r>
            <a:endParaRPr lang="en-US" sz="2000" b="1" dirty="0">
              <a:solidFill>
                <a:schemeClr val="accent1">
                  <a:lumMod val="75000"/>
                </a:schemeClr>
              </a:solidFill>
            </a:endParaRPr>
          </a:p>
        </p:txBody>
      </p:sp>
      <p:pic>
        <p:nvPicPr>
          <p:cNvPr id="3" name="Picture 2"/>
          <p:cNvPicPr>
            <a:picLocks noChangeAspect="1"/>
          </p:cNvPicPr>
          <p:nvPr/>
        </p:nvPicPr>
        <p:blipFill>
          <a:blip r:embed="rId3"/>
          <a:stretch>
            <a:fillRect/>
          </a:stretch>
        </p:blipFill>
        <p:spPr>
          <a:xfrm>
            <a:off x="6781800" y="5827475"/>
            <a:ext cx="1838325" cy="544397"/>
          </a:xfrm>
          <a:prstGeom prst="rect">
            <a:avLst/>
          </a:prstGeom>
        </p:spPr>
      </p:pic>
      <p:pic>
        <p:nvPicPr>
          <p:cNvPr id="4" name="Picture 3"/>
          <p:cNvPicPr>
            <a:picLocks noChangeAspect="1"/>
          </p:cNvPicPr>
          <p:nvPr/>
        </p:nvPicPr>
        <p:blipFill>
          <a:blip r:embed="rId4"/>
          <a:stretch>
            <a:fillRect/>
          </a:stretch>
        </p:blipFill>
        <p:spPr>
          <a:xfrm>
            <a:off x="1515934" y="3581400"/>
            <a:ext cx="6185028" cy="215741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6079999"/>
            <a:ext cx="1287334" cy="65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055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solidFill>
                <a:latin typeface="Maiandra GD" panose="020E0502030308020204" pitchFamily="34" charset="0"/>
              </a:rPr>
              <a:t>Acknowledgments</a:t>
            </a:r>
            <a:endParaRPr lang="en-US" b="1"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457200" y="2057400"/>
            <a:ext cx="8229600" cy="4625975"/>
          </a:xfrm>
        </p:spPr>
        <p:txBody>
          <a:bodyPr>
            <a:normAutofit/>
          </a:bodyPr>
          <a:lstStyle/>
          <a:p>
            <a:pPr>
              <a:buClr>
                <a:schemeClr val="accent6"/>
              </a:buClr>
              <a:buFont typeface="Wingdings" panose="05000000000000000000" pitchFamily="2" charset="2"/>
              <a:buChar char="§"/>
            </a:pPr>
            <a:r>
              <a:rPr lang="en-US" sz="2800" dirty="0" smtClean="0">
                <a:latin typeface="Maiandra GD" panose="020E0502030308020204" pitchFamily="34" charset="0"/>
              </a:rPr>
              <a:t>PBIS Technical Assistance Center</a:t>
            </a:r>
          </a:p>
          <a:p>
            <a:pPr lvl="1">
              <a:buClr>
                <a:schemeClr val="accent6"/>
              </a:buClr>
              <a:buFont typeface="Wingdings" panose="05000000000000000000" pitchFamily="2" charset="2"/>
              <a:buChar char="§"/>
            </a:pPr>
            <a:r>
              <a:rPr lang="en-US" dirty="0" smtClean="0">
                <a:latin typeface="Maiandra GD" panose="020E0502030308020204" pitchFamily="34" charset="0"/>
              </a:rPr>
              <a:t>Co Directors: Dr. Rob Horner, University of Oregon &amp; Dr. George Sugai, University of Connecticut</a:t>
            </a:r>
          </a:p>
          <a:p>
            <a:pPr>
              <a:buClr>
                <a:schemeClr val="accent6"/>
              </a:buClr>
              <a:buFont typeface="Wingdings" panose="05000000000000000000" pitchFamily="2" charset="2"/>
              <a:buChar char="§"/>
            </a:pPr>
            <a:r>
              <a:rPr lang="en-US" sz="2800" dirty="0" smtClean="0">
                <a:latin typeface="Maiandra GD" panose="020E0502030308020204" pitchFamily="34" charset="0"/>
              </a:rPr>
              <a:t>Celeste Rossetto-Dickey, </a:t>
            </a:r>
            <a:r>
              <a:rPr lang="en-US" sz="2800" dirty="0">
                <a:latin typeface="Maiandra GD" panose="020E0502030308020204" pitchFamily="34" charset="0"/>
              </a:rPr>
              <a:t>University of Oregon </a:t>
            </a:r>
            <a:endParaRPr lang="en-US" sz="2800" dirty="0" smtClean="0">
              <a:latin typeface="Maiandra GD" panose="020E0502030308020204" pitchFamily="34" charset="0"/>
            </a:endParaRPr>
          </a:p>
          <a:p>
            <a:pPr>
              <a:buClr>
                <a:schemeClr val="accent6"/>
              </a:buClr>
              <a:buFont typeface="Wingdings" panose="05000000000000000000" pitchFamily="2" charset="2"/>
              <a:buChar char="§"/>
            </a:pPr>
            <a:r>
              <a:rPr lang="en-US" sz="2800" dirty="0" smtClean="0">
                <a:latin typeface="Maiandra GD" panose="020E0502030308020204" pitchFamily="34" charset="0"/>
              </a:rPr>
              <a:t>Dr. Chris Borgmeier, Portland State University</a:t>
            </a:r>
          </a:p>
          <a:p>
            <a:pPr>
              <a:buClr>
                <a:schemeClr val="accent6"/>
              </a:buClr>
              <a:buFont typeface="Wingdings" panose="05000000000000000000" pitchFamily="2" charset="2"/>
              <a:buChar char="§"/>
            </a:pPr>
            <a:r>
              <a:rPr lang="en-US" sz="2800" dirty="0" smtClean="0">
                <a:latin typeface="Maiandra GD" panose="020E0502030308020204" pitchFamily="34" charset="0"/>
              </a:rPr>
              <a:t>Dr. Cindy Anderson, West Virginia University</a:t>
            </a:r>
          </a:p>
          <a:p>
            <a:pPr>
              <a:buClr>
                <a:schemeClr val="accent6"/>
              </a:buClr>
              <a:buFont typeface="Wingdings" panose="05000000000000000000" pitchFamily="2" charset="2"/>
              <a:buChar char="§"/>
            </a:pPr>
            <a:r>
              <a:rPr lang="en-US" sz="2800" dirty="0">
                <a:latin typeface="Maiandra GD" panose="020E0502030308020204" pitchFamily="34" charset="0"/>
              </a:rPr>
              <a:t>Jessica Swain-Bradway,  Midwest PBIS Network </a:t>
            </a:r>
          </a:p>
        </p:txBody>
      </p:sp>
      <p:pic>
        <p:nvPicPr>
          <p:cNvPr id="4" name="Picture 3"/>
          <p:cNvPicPr>
            <a:picLocks noChangeAspect="1"/>
          </p:cNvPicPr>
          <p:nvPr/>
        </p:nvPicPr>
        <p:blipFill>
          <a:blip r:embed="rId3"/>
          <a:stretch>
            <a:fillRect/>
          </a:stretch>
        </p:blipFill>
        <p:spPr>
          <a:xfrm>
            <a:off x="6934200" y="162822"/>
            <a:ext cx="2036240" cy="223742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568" y="5973097"/>
            <a:ext cx="14668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8083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15200" y="1600200"/>
            <a:ext cx="1597959" cy="1281290"/>
          </a:xfrm>
          <a:prstGeom prst="rect">
            <a:avLst/>
          </a:prstGeom>
        </p:spPr>
      </p:pic>
      <p:sp>
        <p:nvSpPr>
          <p:cNvPr id="8194" name="Title 3"/>
          <p:cNvSpPr>
            <a:spLocks noGrp="1"/>
          </p:cNvSpPr>
          <p:nvPr>
            <p:ph type="title"/>
          </p:nvPr>
        </p:nvSpPr>
        <p:spPr>
          <a:xfrm>
            <a:off x="381000" y="304800"/>
            <a:ext cx="6508377" cy="1143000"/>
          </a:xfrm>
        </p:spPr>
        <p:txBody>
          <a:bodyPr>
            <a:normAutofit/>
          </a:bodyPr>
          <a:lstStyle/>
          <a:p>
            <a:r>
              <a:rPr lang="en-US" altLang="en-US" sz="5400" b="1" dirty="0" smtClean="0">
                <a:solidFill>
                  <a:schemeClr val="accent6"/>
                </a:solidFill>
                <a:latin typeface="Maiandra GD" panose="020E0502030308020204" pitchFamily="34" charset="0"/>
              </a:rPr>
              <a:t>Purpose of the TFI</a:t>
            </a:r>
          </a:p>
        </p:txBody>
      </p:sp>
      <p:sp>
        <p:nvSpPr>
          <p:cNvPr id="8195" name="Content Placeholder 4"/>
          <p:cNvSpPr>
            <a:spLocks noGrp="1"/>
          </p:cNvSpPr>
          <p:nvPr>
            <p:ph idx="4294967295"/>
          </p:nvPr>
        </p:nvSpPr>
        <p:spPr>
          <a:xfrm>
            <a:off x="587375" y="1752600"/>
            <a:ext cx="6508750" cy="3916363"/>
          </a:xfrm>
        </p:spPr>
        <p:txBody>
          <a:bodyPr>
            <a:normAutofit/>
          </a:bodyPr>
          <a:lstStyle/>
          <a:p>
            <a:pPr>
              <a:buClr>
                <a:schemeClr val="accent6"/>
              </a:buClr>
              <a:buFont typeface="Wingdings" panose="05000000000000000000" pitchFamily="2" charset="2"/>
              <a:buChar char="§"/>
            </a:pPr>
            <a:r>
              <a:rPr lang="en-US" sz="2400" dirty="0" smtClean="0">
                <a:latin typeface="Maiandra GD" panose="020E0502030308020204" pitchFamily="34" charset="0"/>
              </a:rPr>
              <a:t>Formative </a:t>
            </a:r>
            <a:r>
              <a:rPr lang="en-US" sz="2400" dirty="0">
                <a:latin typeface="Maiandra GD" panose="020E0502030308020204" pitchFamily="34" charset="0"/>
              </a:rPr>
              <a:t>Assessment </a:t>
            </a:r>
          </a:p>
          <a:p>
            <a:pPr lvl="1">
              <a:buClr>
                <a:schemeClr val="accent6"/>
              </a:buClr>
              <a:buFont typeface="Wingdings" panose="05000000000000000000" pitchFamily="2" charset="2"/>
              <a:buChar char="§"/>
            </a:pPr>
            <a:r>
              <a:rPr lang="en-US" sz="2400" dirty="0" smtClean="0">
                <a:latin typeface="Maiandra GD" panose="020E0502030308020204" pitchFamily="34" charset="0"/>
              </a:rPr>
              <a:t>Determine </a:t>
            </a:r>
            <a:r>
              <a:rPr lang="en-US" sz="2400" dirty="0">
                <a:latin typeface="Maiandra GD" panose="020E0502030308020204" pitchFamily="34" charset="0"/>
              </a:rPr>
              <a:t>current PBIS practices in place </a:t>
            </a:r>
            <a:endParaRPr lang="en-US" sz="2400" dirty="0" smtClean="0">
              <a:latin typeface="Maiandra GD" panose="020E0502030308020204" pitchFamily="34" charset="0"/>
            </a:endParaRPr>
          </a:p>
          <a:p>
            <a:pPr>
              <a:buClr>
                <a:schemeClr val="accent6"/>
              </a:buClr>
              <a:buFont typeface="Wingdings" panose="05000000000000000000" pitchFamily="2" charset="2"/>
              <a:buChar char="§"/>
            </a:pPr>
            <a:r>
              <a:rPr lang="en-US" sz="2600" dirty="0" smtClean="0">
                <a:latin typeface="Maiandra GD" panose="020E0502030308020204" pitchFamily="34" charset="0"/>
              </a:rPr>
              <a:t>Progress </a:t>
            </a:r>
            <a:r>
              <a:rPr lang="en-US" sz="2600" dirty="0">
                <a:latin typeface="Maiandra GD" panose="020E0502030308020204" pitchFamily="34" charset="0"/>
              </a:rPr>
              <a:t>monitoring </a:t>
            </a:r>
            <a:endParaRPr lang="en-US" sz="2600" dirty="0" smtClean="0">
              <a:latin typeface="Maiandra GD" panose="020E0502030308020204" pitchFamily="34" charset="0"/>
            </a:endParaRPr>
          </a:p>
          <a:p>
            <a:pPr lvl="1">
              <a:buClr>
                <a:schemeClr val="accent6"/>
              </a:buClr>
              <a:buFont typeface="Wingdings" panose="05000000000000000000" pitchFamily="2" charset="2"/>
              <a:buChar char="§"/>
            </a:pPr>
            <a:r>
              <a:rPr lang="en-US" sz="2400" dirty="0">
                <a:latin typeface="Maiandra GD" panose="020E0502030308020204" pitchFamily="34" charset="0"/>
              </a:rPr>
              <a:t>G</a:t>
            </a:r>
            <a:r>
              <a:rPr lang="en-US" sz="2400" dirty="0" smtClean="0">
                <a:latin typeface="Maiandra GD" panose="020E0502030308020204" pitchFamily="34" charset="0"/>
              </a:rPr>
              <a:t>uide implementation </a:t>
            </a:r>
            <a:r>
              <a:rPr lang="en-US" sz="2400" dirty="0">
                <a:latin typeface="Maiandra GD" panose="020E0502030308020204" pitchFamily="34" charset="0"/>
              </a:rPr>
              <a:t>efforts, and assess progress by tier </a:t>
            </a:r>
          </a:p>
          <a:p>
            <a:pPr lvl="1">
              <a:buClr>
                <a:schemeClr val="accent6"/>
              </a:buClr>
              <a:buFont typeface="Wingdings" panose="05000000000000000000" pitchFamily="2" charset="2"/>
              <a:buChar char="§"/>
            </a:pPr>
            <a:r>
              <a:rPr lang="en-US" sz="2400" dirty="0" smtClean="0">
                <a:latin typeface="Maiandra GD" panose="020E0502030308020204" pitchFamily="34" charset="0"/>
              </a:rPr>
              <a:t>Build </a:t>
            </a:r>
            <a:r>
              <a:rPr lang="en-US" sz="2400" dirty="0">
                <a:latin typeface="Maiandra GD" panose="020E0502030308020204" pitchFamily="34" charset="0"/>
              </a:rPr>
              <a:t>action plan to focus implementation efforts</a:t>
            </a:r>
            <a:endParaRPr lang="en-US" altLang="en-US" sz="2400" dirty="0" smtClean="0">
              <a:latin typeface="Maiandra GD" panose="020E0502030308020204" pitchFamily="34" charset="0"/>
            </a:endParaRPr>
          </a:p>
        </p:txBody>
      </p:sp>
      <p:sp>
        <p:nvSpPr>
          <p:cNvPr id="3" name="TextBox 2"/>
          <p:cNvSpPr txBox="1"/>
          <p:nvPr/>
        </p:nvSpPr>
        <p:spPr>
          <a:xfrm>
            <a:off x="2286000" y="4875906"/>
            <a:ext cx="6302829"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Turn and Talk: </a:t>
            </a:r>
          </a:p>
          <a:p>
            <a:r>
              <a:rPr lang="en-US" sz="2800" dirty="0" smtClean="0"/>
              <a:t>How skilled is your site team at using the assessment for action planning?</a:t>
            </a:r>
            <a:endParaRPr lang="en-US" sz="2800" dirty="0"/>
          </a:p>
        </p:txBody>
      </p:sp>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629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508377" cy="1143000"/>
          </a:xfrm>
        </p:spPr>
        <p:txBody>
          <a:bodyPr>
            <a:normAutofit/>
          </a:bodyPr>
          <a:lstStyle/>
          <a:p>
            <a:r>
              <a:rPr lang="en-US" sz="5400" dirty="0" smtClean="0">
                <a:solidFill>
                  <a:schemeClr val="accent6"/>
                </a:solidFill>
                <a:latin typeface="Maiandra GD" panose="020E0502030308020204" pitchFamily="34" charset="0"/>
              </a:rPr>
              <a:t>Action Planning </a:t>
            </a:r>
            <a:endParaRPr lang="en-US" sz="54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416161" y="1596627"/>
            <a:ext cx="6508377" cy="3916363"/>
          </a:xfrm>
        </p:spPr>
        <p:txBody>
          <a:bodyPr/>
          <a:lstStyle/>
          <a:p>
            <a:pPr fontAlgn="t"/>
            <a:r>
              <a:rPr lang="en-US" b="1" dirty="0">
                <a:latin typeface="Maiandra GD" panose="020E0502030308020204" pitchFamily="34" charset="0"/>
              </a:rPr>
              <a:t>Item </a:t>
            </a:r>
            <a:r>
              <a:rPr lang="en-US" b="1" dirty="0" smtClean="0">
                <a:latin typeface="Maiandra GD" panose="020E0502030308020204" pitchFamily="34" charset="0"/>
              </a:rPr>
              <a:t>1.4: Team Score = </a:t>
            </a:r>
            <a:endParaRPr lang="en-US" dirty="0">
              <a:latin typeface="Maiandra GD" panose="020E0502030308020204" pitchFamily="34" charset="0"/>
            </a:endParaRPr>
          </a:p>
        </p:txBody>
      </p:sp>
      <p:grpSp>
        <p:nvGrpSpPr>
          <p:cNvPr id="6" name="Group 5"/>
          <p:cNvGrpSpPr/>
          <p:nvPr/>
        </p:nvGrpSpPr>
        <p:grpSpPr>
          <a:xfrm>
            <a:off x="1022311" y="2209800"/>
            <a:ext cx="6657975" cy="2905125"/>
            <a:chOff x="457199" y="2590800"/>
            <a:chExt cx="6657975" cy="2905125"/>
          </a:xfrm>
        </p:grpSpPr>
        <p:pic>
          <p:nvPicPr>
            <p:cNvPr id="4" name="Picture 3"/>
            <p:cNvPicPr>
              <a:picLocks noChangeAspect="1"/>
            </p:cNvPicPr>
            <p:nvPr/>
          </p:nvPicPr>
          <p:blipFill>
            <a:blip r:embed="rId3"/>
            <a:stretch>
              <a:fillRect/>
            </a:stretch>
          </p:blipFill>
          <p:spPr>
            <a:xfrm>
              <a:off x="457199" y="2590800"/>
              <a:ext cx="6657975" cy="2905125"/>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533400" y="3680619"/>
              <a:ext cx="6553200" cy="51038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09600" y="2198914"/>
            <a:ext cx="8025880" cy="3573305"/>
            <a:chOff x="325018" y="1591440"/>
            <a:chExt cx="8025880" cy="3573305"/>
          </a:xfrm>
        </p:grpSpPr>
        <p:pic>
          <p:nvPicPr>
            <p:cNvPr id="7" name="Picture 6"/>
            <p:cNvPicPr>
              <a:picLocks noChangeAspect="1"/>
            </p:cNvPicPr>
            <p:nvPr/>
          </p:nvPicPr>
          <p:blipFill>
            <a:blip r:embed="rId4"/>
            <a:stretch>
              <a:fillRect/>
            </a:stretch>
          </p:blipFill>
          <p:spPr>
            <a:xfrm>
              <a:off x="381001" y="2599582"/>
              <a:ext cx="7811037" cy="2565163"/>
            </a:xfrm>
            <a:prstGeom prst="rect">
              <a:avLst/>
            </a:prstGeom>
          </p:spPr>
        </p:pic>
        <p:pic>
          <p:nvPicPr>
            <p:cNvPr id="8" name="Picture 7"/>
            <p:cNvPicPr>
              <a:picLocks noChangeAspect="1"/>
            </p:cNvPicPr>
            <p:nvPr/>
          </p:nvPicPr>
          <p:blipFill>
            <a:blip r:embed="rId5"/>
            <a:stretch>
              <a:fillRect/>
            </a:stretch>
          </p:blipFill>
          <p:spPr>
            <a:xfrm>
              <a:off x="325018" y="1591440"/>
              <a:ext cx="8025880" cy="1075514"/>
            </a:xfrm>
            <a:prstGeom prst="rect">
              <a:avLst/>
            </a:prstGeom>
          </p:spPr>
        </p:pic>
      </p:grpSp>
      <p:sp>
        <p:nvSpPr>
          <p:cNvPr id="13" name="Rounded Rectangle 12"/>
          <p:cNvSpPr/>
          <p:nvPr/>
        </p:nvSpPr>
        <p:spPr>
          <a:xfrm>
            <a:off x="5943600" y="4572000"/>
            <a:ext cx="1019175" cy="228600"/>
          </a:xfrm>
          <a:prstGeom prst="round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6182772" y="236071"/>
            <a:ext cx="2747579" cy="1714500"/>
          </a:xfrm>
          <a:prstGeom prst="rect">
            <a:avLst/>
          </a:prstGeom>
        </p:spPr>
      </p:pic>
    </p:spTree>
    <p:extLst>
      <p:ext uri="{BB962C8B-B14F-4D97-AF65-F5344CB8AC3E}">
        <p14:creationId xmlns:p14="http://schemas.microsoft.com/office/powerpoint/2010/main" val="4239719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508377" cy="1143000"/>
          </a:xfrm>
        </p:spPr>
        <p:txBody>
          <a:bodyPr>
            <a:normAutofit/>
          </a:bodyPr>
          <a:lstStyle/>
          <a:p>
            <a:r>
              <a:rPr lang="en-US" sz="5400" dirty="0" smtClean="0">
                <a:solidFill>
                  <a:schemeClr val="accent6"/>
                </a:solidFill>
                <a:latin typeface="Maiandra GD" panose="020E0502030308020204" pitchFamily="34" charset="0"/>
              </a:rPr>
              <a:t>Action Planning </a:t>
            </a:r>
            <a:endParaRPr lang="en-US" sz="54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329681" y="1609143"/>
            <a:ext cx="6508377" cy="3916363"/>
          </a:xfrm>
        </p:spPr>
        <p:txBody>
          <a:bodyPr/>
          <a:lstStyle/>
          <a:p>
            <a:pPr fontAlgn="t">
              <a:buClr>
                <a:schemeClr val="accent6"/>
              </a:buClr>
            </a:pPr>
            <a:r>
              <a:rPr lang="en-US" sz="2800" b="1" dirty="0">
                <a:latin typeface="Maiandra GD" panose="020E0502030308020204" pitchFamily="34" charset="0"/>
              </a:rPr>
              <a:t>Item </a:t>
            </a:r>
            <a:r>
              <a:rPr lang="en-US" sz="2800" b="1" dirty="0" smtClean="0">
                <a:latin typeface="Maiandra GD" panose="020E0502030308020204" pitchFamily="34" charset="0"/>
              </a:rPr>
              <a:t>1.4: Team Score = </a:t>
            </a:r>
            <a:endParaRPr lang="en-US" sz="2800" dirty="0">
              <a:latin typeface="Maiandra GD" panose="020E0502030308020204" pitchFamily="34" charset="0"/>
            </a:endParaRPr>
          </a:p>
        </p:txBody>
      </p:sp>
      <p:pic>
        <p:nvPicPr>
          <p:cNvPr id="9" name="Picture 8"/>
          <p:cNvPicPr>
            <a:picLocks noChangeAspect="1"/>
          </p:cNvPicPr>
          <p:nvPr/>
        </p:nvPicPr>
        <p:blipFill>
          <a:blip r:embed="rId3"/>
          <a:stretch>
            <a:fillRect/>
          </a:stretch>
        </p:blipFill>
        <p:spPr>
          <a:xfrm>
            <a:off x="239485" y="2359762"/>
            <a:ext cx="8632372" cy="3007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1209673" y="5585401"/>
            <a:ext cx="76200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smtClean="0">
                <a:latin typeface="Maiandra GD" panose="020E0502030308020204" pitchFamily="34" charset="0"/>
              </a:rPr>
              <a:t>Reflection: </a:t>
            </a:r>
            <a:r>
              <a:rPr lang="en-US" sz="2000" dirty="0">
                <a:latin typeface="Maiandra GD" panose="020E0502030308020204" pitchFamily="34" charset="0"/>
              </a:rPr>
              <a:t>What would be an appropriate action item for 1.4? Who would be responsible, when will it be completed?</a:t>
            </a:r>
          </a:p>
        </p:txBody>
      </p:sp>
      <p:sp>
        <p:nvSpPr>
          <p:cNvPr id="11" name="TextBox 10"/>
          <p:cNvSpPr txBox="1"/>
          <p:nvPr/>
        </p:nvSpPr>
        <p:spPr>
          <a:xfrm>
            <a:off x="3202870" y="4572000"/>
            <a:ext cx="381000" cy="369332"/>
          </a:xfrm>
          <a:prstGeom prst="rect">
            <a:avLst/>
          </a:prstGeom>
          <a:noFill/>
        </p:spPr>
        <p:txBody>
          <a:bodyPr wrap="square" rtlCol="0">
            <a:spAutoFit/>
          </a:bodyPr>
          <a:lstStyle/>
          <a:p>
            <a:r>
              <a:rPr lang="en-US" dirty="0" smtClean="0"/>
              <a:t>1</a:t>
            </a:r>
            <a:endParaRPr lang="en-US" dirty="0"/>
          </a:p>
        </p:txBody>
      </p:sp>
      <p:sp>
        <p:nvSpPr>
          <p:cNvPr id="14" name="TextBox 13"/>
          <p:cNvSpPr txBox="1"/>
          <p:nvPr/>
        </p:nvSpPr>
        <p:spPr>
          <a:xfrm>
            <a:off x="3205340" y="4969483"/>
            <a:ext cx="381000" cy="369332"/>
          </a:xfrm>
          <a:prstGeom prst="rect">
            <a:avLst/>
          </a:prstGeom>
          <a:noFill/>
        </p:spPr>
        <p:txBody>
          <a:bodyPr wrap="square" rtlCol="0">
            <a:spAutoFit/>
          </a:bodyPr>
          <a:lstStyle/>
          <a:p>
            <a:r>
              <a:rPr lang="en-US" dirty="0"/>
              <a:t>2</a:t>
            </a:r>
          </a:p>
        </p:txBody>
      </p:sp>
      <p:sp>
        <p:nvSpPr>
          <p:cNvPr id="15" name="TextBox 14"/>
          <p:cNvSpPr txBox="1"/>
          <p:nvPr/>
        </p:nvSpPr>
        <p:spPr>
          <a:xfrm>
            <a:off x="3227752" y="4174517"/>
            <a:ext cx="381000" cy="369332"/>
          </a:xfrm>
          <a:prstGeom prst="rect">
            <a:avLst/>
          </a:prstGeom>
          <a:noFill/>
        </p:spPr>
        <p:txBody>
          <a:bodyPr wrap="square" rtlCol="0">
            <a:spAutoFit/>
          </a:bodyPr>
          <a:lstStyle/>
          <a:p>
            <a:r>
              <a:rPr lang="en-US" dirty="0"/>
              <a:t>2</a:t>
            </a:r>
          </a:p>
        </p:txBody>
      </p:sp>
      <p:sp>
        <p:nvSpPr>
          <p:cNvPr id="16" name="TextBox 15"/>
          <p:cNvSpPr txBox="1"/>
          <p:nvPr/>
        </p:nvSpPr>
        <p:spPr>
          <a:xfrm>
            <a:off x="3227752" y="3197993"/>
            <a:ext cx="381000" cy="369332"/>
          </a:xfrm>
          <a:prstGeom prst="rect">
            <a:avLst/>
          </a:prstGeom>
          <a:noFill/>
        </p:spPr>
        <p:txBody>
          <a:bodyPr wrap="square" rtlCol="0">
            <a:spAutoFit/>
          </a:bodyPr>
          <a:lstStyle/>
          <a:p>
            <a:r>
              <a:rPr lang="en-US" dirty="0" smtClean="0"/>
              <a:t>1</a:t>
            </a:r>
            <a:endParaRPr lang="en-US" dirty="0"/>
          </a:p>
        </p:txBody>
      </p:sp>
      <p:sp>
        <p:nvSpPr>
          <p:cNvPr id="17" name="TextBox 16"/>
          <p:cNvSpPr txBox="1"/>
          <p:nvPr/>
        </p:nvSpPr>
        <p:spPr>
          <a:xfrm>
            <a:off x="3202870" y="3649165"/>
            <a:ext cx="381000" cy="369332"/>
          </a:xfrm>
          <a:prstGeom prst="rect">
            <a:avLst/>
          </a:prstGeom>
          <a:noFill/>
        </p:spPr>
        <p:txBody>
          <a:bodyPr wrap="square" rtlCol="0">
            <a:spAutoFit/>
          </a:bodyPr>
          <a:lstStyle/>
          <a:p>
            <a:r>
              <a:rPr lang="en-US" dirty="0"/>
              <a:t>2</a:t>
            </a:r>
          </a:p>
        </p:txBody>
      </p:sp>
      <p:sp>
        <p:nvSpPr>
          <p:cNvPr id="18" name="Rounded Rectangle 17"/>
          <p:cNvSpPr/>
          <p:nvPr/>
        </p:nvSpPr>
        <p:spPr>
          <a:xfrm>
            <a:off x="838200" y="4480494"/>
            <a:ext cx="8001000" cy="429094"/>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742125" y="4447923"/>
            <a:ext cx="3200400" cy="461665"/>
          </a:xfrm>
          <a:prstGeom prst="rect">
            <a:avLst/>
          </a:prstGeom>
          <a:noFill/>
        </p:spPr>
        <p:txBody>
          <a:bodyPr wrap="square" rtlCol="0">
            <a:spAutoFit/>
          </a:bodyPr>
          <a:lstStyle/>
          <a:p>
            <a:r>
              <a:rPr lang="en-US" sz="1200" dirty="0" smtClean="0"/>
              <a:t>Complete teaching plan schedule for year using teaching example from PCOE website</a:t>
            </a:r>
            <a:endParaRPr lang="en-US" sz="1200" dirty="0"/>
          </a:p>
        </p:txBody>
      </p:sp>
      <p:sp>
        <p:nvSpPr>
          <p:cNvPr id="20" name="TextBox 19"/>
          <p:cNvSpPr txBox="1"/>
          <p:nvPr/>
        </p:nvSpPr>
        <p:spPr>
          <a:xfrm>
            <a:off x="7032995" y="4599991"/>
            <a:ext cx="793193" cy="276999"/>
          </a:xfrm>
          <a:prstGeom prst="rect">
            <a:avLst/>
          </a:prstGeom>
          <a:noFill/>
        </p:spPr>
        <p:txBody>
          <a:bodyPr wrap="square" rtlCol="0">
            <a:spAutoFit/>
          </a:bodyPr>
          <a:lstStyle/>
          <a:p>
            <a:r>
              <a:rPr lang="en-US" sz="1200" dirty="0" smtClean="0"/>
              <a:t>Mike</a:t>
            </a:r>
            <a:endParaRPr lang="en-US" sz="1200" dirty="0"/>
          </a:p>
        </p:txBody>
      </p:sp>
      <p:sp>
        <p:nvSpPr>
          <p:cNvPr id="22" name="TextBox 21"/>
          <p:cNvSpPr txBox="1"/>
          <p:nvPr/>
        </p:nvSpPr>
        <p:spPr>
          <a:xfrm>
            <a:off x="7949315" y="4618166"/>
            <a:ext cx="793193" cy="276999"/>
          </a:xfrm>
          <a:prstGeom prst="rect">
            <a:avLst/>
          </a:prstGeom>
          <a:noFill/>
        </p:spPr>
        <p:txBody>
          <a:bodyPr wrap="square" rtlCol="0">
            <a:spAutoFit/>
          </a:bodyPr>
          <a:lstStyle/>
          <a:p>
            <a:r>
              <a:rPr lang="en-US" sz="1200" dirty="0" smtClean="0"/>
              <a:t>01/01/17</a:t>
            </a:r>
            <a:endParaRPr lang="en-US" sz="1200" dirty="0"/>
          </a:p>
        </p:txBody>
      </p:sp>
      <p:pic>
        <p:nvPicPr>
          <p:cNvPr id="21"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76125"/>
            <a:ext cx="1057273" cy="53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6234348" y="166696"/>
            <a:ext cx="2749534" cy="1713124"/>
          </a:xfrm>
          <a:prstGeom prst="rect">
            <a:avLst/>
          </a:prstGeom>
        </p:spPr>
      </p:pic>
    </p:spTree>
    <p:extLst>
      <p:ext uri="{BB962C8B-B14F-4D97-AF65-F5344CB8AC3E}">
        <p14:creationId xmlns:p14="http://schemas.microsoft.com/office/powerpoint/2010/main" val="2099401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p:bldP spid="20"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4800" y="-10886"/>
            <a:ext cx="7924800" cy="1143000"/>
          </a:xfrm>
        </p:spPr>
        <p:txBody>
          <a:bodyPr>
            <a:normAutofit/>
          </a:bodyPr>
          <a:lstStyle/>
          <a:p>
            <a:r>
              <a:rPr lang="en-US" sz="3600" dirty="0" smtClean="0">
                <a:solidFill>
                  <a:schemeClr val="accent6"/>
                </a:solidFill>
                <a:latin typeface="Maiandra GD" panose="020E0502030308020204" pitchFamily="34" charset="0"/>
              </a:rPr>
              <a:t>School-Wide Data Collection Timelines</a:t>
            </a:r>
            <a:endParaRPr lang="en-US" sz="3600" dirty="0">
              <a:solidFill>
                <a:schemeClr val="accent6"/>
              </a:solidFill>
              <a:latin typeface="Maiandra GD" panose="020E0502030308020204" pitchFamily="34" charset="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388942170"/>
              </p:ext>
            </p:extLst>
          </p:nvPr>
        </p:nvGraphicFramePr>
        <p:xfrm>
          <a:off x="228600" y="990600"/>
          <a:ext cx="8686801" cy="5733369"/>
        </p:xfrm>
        <a:graphic>
          <a:graphicData uri="http://schemas.openxmlformats.org/drawingml/2006/table">
            <a:tbl>
              <a:tblPr firstRow="1" bandRow="1">
                <a:tableStyleId>{93296810-A885-4BE3-A3E7-6D5BEEA58F35}</a:tableStyleId>
              </a:tblPr>
              <a:tblGrid>
                <a:gridCol w="3012413">
                  <a:extLst>
                    <a:ext uri="{9D8B030D-6E8A-4147-A177-3AD203B41FA5}">
                      <a16:colId xmlns:a16="http://schemas.microsoft.com/office/drawing/2014/main" val="20000"/>
                    </a:ext>
                  </a:extLst>
                </a:gridCol>
                <a:gridCol w="1418597">
                  <a:extLst>
                    <a:ext uri="{9D8B030D-6E8A-4147-A177-3AD203B41FA5}">
                      <a16:colId xmlns:a16="http://schemas.microsoft.com/office/drawing/2014/main" val="20001"/>
                    </a:ext>
                  </a:extLst>
                </a:gridCol>
                <a:gridCol w="1418597">
                  <a:extLst>
                    <a:ext uri="{9D8B030D-6E8A-4147-A177-3AD203B41FA5}">
                      <a16:colId xmlns:a16="http://schemas.microsoft.com/office/drawing/2014/main" val="20002"/>
                    </a:ext>
                  </a:extLst>
                </a:gridCol>
                <a:gridCol w="1418597">
                  <a:extLst>
                    <a:ext uri="{9D8B030D-6E8A-4147-A177-3AD203B41FA5}">
                      <a16:colId xmlns:a16="http://schemas.microsoft.com/office/drawing/2014/main" val="20003"/>
                    </a:ext>
                  </a:extLst>
                </a:gridCol>
                <a:gridCol w="1418597">
                  <a:extLst>
                    <a:ext uri="{9D8B030D-6E8A-4147-A177-3AD203B41FA5}">
                      <a16:colId xmlns:a16="http://schemas.microsoft.com/office/drawing/2014/main" val="20004"/>
                    </a:ext>
                  </a:extLst>
                </a:gridCol>
              </a:tblGrid>
              <a:tr h="978489">
                <a:tc>
                  <a:txBody>
                    <a:bodyPr/>
                    <a:lstStyle/>
                    <a:p>
                      <a:pPr algn="ctr"/>
                      <a:r>
                        <a:rPr lang="en-US" dirty="0" smtClean="0"/>
                        <a:t>Responsibility</a:t>
                      </a:r>
                      <a:r>
                        <a:rPr lang="en-US" baseline="0" dirty="0" smtClean="0"/>
                        <a:t> </a:t>
                      </a:r>
                      <a:endParaRPr lang="en-US" dirty="0"/>
                    </a:p>
                  </a:txBody>
                  <a:tcPr/>
                </a:tc>
                <a:tc>
                  <a:txBody>
                    <a:bodyPr/>
                    <a:lstStyle/>
                    <a:p>
                      <a:pPr algn="ctr"/>
                      <a:r>
                        <a:rPr lang="en-US" dirty="0" smtClean="0"/>
                        <a:t>TFI</a:t>
                      </a:r>
                      <a:endParaRPr lang="en-US" dirty="0"/>
                    </a:p>
                  </a:txBody>
                  <a:tcPr/>
                </a:tc>
                <a:tc>
                  <a:txBody>
                    <a:bodyPr/>
                    <a:lstStyle/>
                    <a:p>
                      <a:pPr algn="ctr"/>
                      <a:r>
                        <a:rPr lang="en-US" dirty="0" smtClean="0"/>
                        <a:t>SAS</a:t>
                      </a:r>
                      <a:endParaRPr lang="en-US" dirty="0"/>
                    </a:p>
                  </a:txBody>
                  <a:tcPr/>
                </a:tc>
                <a:tc>
                  <a:txBody>
                    <a:bodyPr/>
                    <a:lstStyle/>
                    <a:p>
                      <a:pPr algn="ctr"/>
                      <a:r>
                        <a:rPr lang="en-US" dirty="0" smtClean="0"/>
                        <a:t>POI</a:t>
                      </a:r>
                      <a:endParaRPr lang="en-US" dirty="0"/>
                    </a:p>
                  </a:txBody>
                  <a:tcPr/>
                </a:tc>
                <a:tc>
                  <a:txBody>
                    <a:bodyPr/>
                    <a:lstStyle/>
                    <a:p>
                      <a:pPr algn="ctr"/>
                      <a:r>
                        <a:rPr lang="en-US" dirty="0" smtClean="0"/>
                        <a:t>SISWEB Data</a:t>
                      </a:r>
                      <a:endParaRPr lang="en-US" dirty="0"/>
                    </a:p>
                  </a:txBody>
                  <a:tcPr/>
                </a:tc>
                <a:extLst>
                  <a:ext uri="{0D108BD9-81ED-4DB2-BD59-A6C34878D82A}">
                    <a16:rowId xmlns:a16="http://schemas.microsoft.com/office/drawing/2014/main" val="10000"/>
                  </a:ext>
                </a:extLst>
              </a:tr>
              <a:tr h="1188720">
                <a:tc>
                  <a:txBody>
                    <a:bodyPr/>
                    <a:lstStyle/>
                    <a:p>
                      <a:r>
                        <a:rPr lang="en-US" dirty="0" smtClean="0"/>
                        <a:t>Annually</a:t>
                      </a:r>
                      <a:r>
                        <a:rPr lang="en-US" baseline="0" dirty="0" smtClean="0"/>
                        <a:t> in the Spring</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extLst>
                  <a:ext uri="{0D108BD9-81ED-4DB2-BD59-A6C34878D82A}">
                    <a16:rowId xmlns:a16="http://schemas.microsoft.com/office/drawing/2014/main" val="10001"/>
                  </a:ext>
                </a:extLst>
              </a:tr>
              <a:tr h="1188720">
                <a:tc>
                  <a:txBody>
                    <a:bodyPr/>
                    <a:lstStyle/>
                    <a:p>
                      <a:r>
                        <a:rPr lang="en-US" dirty="0" smtClean="0"/>
                        <a:t>Annually</a:t>
                      </a:r>
                      <a:r>
                        <a:rPr lang="en-US" baseline="0" dirty="0" smtClean="0"/>
                        <a:t> in the Fall</a:t>
                      </a:r>
                      <a:endParaRPr lang="en-US" dirty="0" smtClean="0"/>
                    </a:p>
                    <a:p>
                      <a:endParaRPr lang="en-US" dirty="0" smtClean="0"/>
                    </a:p>
                  </a:txBody>
                  <a:tcP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extLst>
                  <a:ext uri="{0D108BD9-81ED-4DB2-BD59-A6C34878D82A}">
                    <a16:rowId xmlns:a16="http://schemas.microsoft.com/office/drawing/2014/main" val="10002"/>
                  </a:ext>
                </a:extLst>
              </a:tr>
              <a:tr h="1188720">
                <a:tc>
                  <a:txBody>
                    <a:bodyPr/>
                    <a:lstStyle/>
                    <a:p>
                      <a:r>
                        <a:rPr lang="en-US" dirty="0" smtClean="0"/>
                        <a:t>One x</a:t>
                      </a:r>
                      <a:r>
                        <a:rPr lang="en-US" baseline="0" dirty="0" smtClean="0"/>
                        <a:t> per year in January/February with your PBIS Coach</a:t>
                      </a:r>
                      <a:endParaRPr lang="en-US" dirty="0" smtClean="0"/>
                    </a:p>
                  </a:txBody>
                  <a:tcP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extLst>
                  <a:ext uri="{0D108BD9-81ED-4DB2-BD59-A6C34878D82A}">
                    <a16:rowId xmlns:a16="http://schemas.microsoft.com/office/drawing/2014/main" val="10003"/>
                  </a:ext>
                </a:extLst>
              </a:tr>
              <a:tr h="1188720">
                <a:tc>
                  <a:txBody>
                    <a:bodyPr/>
                    <a:lstStyle/>
                    <a:p>
                      <a:r>
                        <a:rPr lang="en-US" baseline="0" dirty="0" smtClean="0"/>
                        <a:t>PBIS Site Team Meeting  (Monthly) </a:t>
                      </a:r>
                      <a:endParaRPr lang="en-US" dirty="0"/>
                    </a:p>
                  </a:txBody>
                  <a:tcPr/>
                </a:tc>
                <a:tc>
                  <a:txBody>
                    <a:bodyPr/>
                    <a:lstStyle/>
                    <a:p>
                      <a:pPr algn="ctr"/>
                      <a:r>
                        <a:rPr lang="en-US" sz="1600" baseline="0" dirty="0" smtClean="0"/>
                        <a:t> </a:t>
                      </a:r>
                      <a:endParaRPr lang="en-US" sz="16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nchor="ct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76125"/>
            <a:ext cx="1057273" cy="53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148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7733175"/>
              </p:ext>
            </p:extLst>
          </p:nvPr>
        </p:nvGraphicFramePr>
        <p:xfrm>
          <a:off x="304800" y="1600200"/>
          <a:ext cx="8610600" cy="3618432"/>
        </p:xfrm>
        <a:graphic>
          <a:graphicData uri="http://schemas.openxmlformats.org/drawingml/2006/table">
            <a:tbl>
              <a:tblPr firstRow="1" bandRow="1">
                <a:tableStyleId>{69012ECD-51FC-41F1-AA8D-1B2483CD663E}</a:tableStyleId>
              </a:tblPr>
              <a:tblGrid>
                <a:gridCol w="2818015">
                  <a:extLst>
                    <a:ext uri="{9D8B030D-6E8A-4147-A177-3AD203B41FA5}">
                      <a16:colId xmlns:a16="http://schemas.microsoft.com/office/drawing/2014/main" val="20000"/>
                    </a:ext>
                  </a:extLst>
                </a:gridCol>
                <a:gridCol w="3600796">
                  <a:extLst>
                    <a:ext uri="{9D8B030D-6E8A-4147-A177-3AD203B41FA5}">
                      <a16:colId xmlns:a16="http://schemas.microsoft.com/office/drawing/2014/main" val="20001"/>
                    </a:ext>
                  </a:extLst>
                </a:gridCol>
                <a:gridCol w="2191789">
                  <a:extLst>
                    <a:ext uri="{9D8B030D-6E8A-4147-A177-3AD203B41FA5}">
                      <a16:colId xmlns:a16="http://schemas.microsoft.com/office/drawing/2014/main" val="20002"/>
                    </a:ext>
                  </a:extLst>
                </a:gridCol>
              </a:tblGrid>
              <a:tr h="600912">
                <a:tc>
                  <a:txBody>
                    <a:bodyPr/>
                    <a:lstStyle/>
                    <a:p>
                      <a:r>
                        <a:rPr lang="en-US" sz="2400" dirty="0" smtClean="0">
                          <a:latin typeface="Maiandra GD" panose="020E0502030308020204" pitchFamily="34" charset="0"/>
                        </a:rPr>
                        <a:t>Guiding</a:t>
                      </a:r>
                      <a:r>
                        <a:rPr lang="en-US" sz="2400" baseline="0" dirty="0" smtClean="0">
                          <a:latin typeface="Maiandra GD" panose="020E0502030308020204" pitchFamily="34" charset="0"/>
                        </a:rPr>
                        <a:t> question</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Team</a:t>
                      </a:r>
                      <a:r>
                        <a:rPr lang="en-US" sz="2400" baseline="0" dirty="0" smtClean="0">
                          <a:latin typeface="Maiandra GD" panose="020E0502030308020204" pitchFamily="34" charset="0"/>
                        </a:rPr>
                        <a:t> task</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Use</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92559">
                <a:tc>
                  <a:txBody>
                    <a:bodyPr/>
                    <a:lstStyle/>
                    <a:p>
                      <a:r>
                        <a:rPr lang="en-US" sz="2400" dirty="0" smtClean="0">
                          <a:latin typeface="Maiandra GD" panose="020E0502030308020204" pitchFamily="34" charset="0"/>
                        </a:rPr>
                        <a:t>How will your school maintain Tier I </a:t>
                      </a:r>
                      <a:r>
                        <a:rPr lang="en-US" sz="2400" baseline="0" dirty="0" smtClean="0">
                          <a:latin typeface="Maiandra GD" panose="020E0502030308020204" pitchFamily="34" charset="0"/>
                        </a:rPr>
                        <a:t>while building Tier II systems?</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Complete the TFI for </a:t>
                      </a:r>
                    </a:p>
                    <a:p>
                      <a:r>
                        <a:rPr lang="en-US" sz="2400" dirty="0" smtClean="0">
                          <a:latin typeface="Maiandra GD" panose="020E0502030308020204" pitchFamily="34" charset="0"/>
                        </a:rPr>
                        <a:t>Tier I</a:t>
                      </a:r>
                    </a:p>
                    <a:p>
                      <a:r>
                        <a:rPr lang="en-US" sz="2400" dirty="0" smtClean="0">
                          <a:latin typeface="Maiandra GD" panose="020E0502030308020204" pitchFamily="34" charset="0"/>
                        </a:rPr>
                        <a:t/>
                      </a:r>
                      <a:br>
                        <a:rPr lang="en-US" sz="2400" dirty="0" smtClean="0">
                          <a:latin typeface="Maiandra GD" panose="020E0502030308020204" pitchFamily="34" charset="0"/>
                        </a:rPr>
                      </a:br>
                      <a:r>
                        <a:rPr lang="en-US" sz="2400" dirty="0" smtClean="0">
                          <a:latin typeface="Maiandra GD" panose="020E0502030308020204" pitchFamily="34" charset="0"/>
                        </a:rPr>
                        <a:t>Enter TFI</a:t>
                      </a:r>
                      <a:r>
                        <a:rPr lang="en-US" sz="2400" baseline="0" dirty="0" smtClean="0">
                          <a:latin typeface="Maiandra GD" panose="020E0502030308020204" pitchFamily="34" charset="0"/>
                        </a:rPr>
                        <a:t> into PBIS Assessments</a:t>
                      </a:r>
                      <a:endParaRPr lang="en-US" sz="2400" dirty="0" smtClean="0">
                        <a:latin typeface="Maiandra GD" panose="020E0502030308020204" pitchFamily="34" charset="0"/>
                      </a:endParaRPr>
                    </a:p>
                    <a:p>
                      <a:r>
                        <a:rPr lang="en-US" sz="2400" b="1" dirty="0" smtClean="0">
                          <a:solidFill>
                            <a:schemeClr val="accent1"/>
                          </a:solidFill>
                          <a:latin typeface="Maiandra GD" panose="020E0502030308020204" pitchFamily="34" charset="0"/>
                        </a:rPr>
                        <a:t>Be prepared to share out with the larger group.</a:t>
                      </a:r>
                      <a:endParaRPr lang="en-US" sz="2400" b="1" dirty="0">
                        <a:solidFill>
                          <a:schemeClr val="accent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TFI Tier I  Section only Document</a:t>
                      </a:r>
                      <a:r>
                        <a:rPr lang="en-US" sz="2400" baseline="0" dirty="0" smtClean="0">
                          <a:latin typeface="Maiandra GD" panose="020E0502030308020204" pitchFamily="34" charset="0"/>
                        </a:rPr>
                        <a:t> </a:t>
                      </a:r>
                      <a:r>
                        <a:rPr lang="en-US" sz="2400" dirty="0" smtClean="0">
                          <a:latin typeface="Maiandra GD" panose="020E0502030308020204" pitchFamily="34" charset="0"/>
                        </a:rPr>
                        <a:t>97</a:t>
                      </a:r>
                    </a:p>
                    <a:p>
                      <a:endParaRPr lang="en-US" sz="2400" dirty="0" smtClean="0">
                        <a:latin typeface="Maiandra GD" panose="020E0502030308020204" pitchFamily="34" charset="0"/>
                      </a:endParaRPr>
                    </a:p>
                    <a:p>
                      <a:r>
                        <a:rPr lang="en-US" sz="2400" dirty="0" smtClean="0">
                          <a:latin typeface="Maiandra GD" panose="020E0502030308020204" pitchFamily="34" charset="0"/>
                        </a:rPr>
                        <a:t>TFI:  PBIS Applications</a:t>
                      </a:r>
                    </a:p>
                    <a:p>
                      <a:endParaRPr lang="en-US" sz="2400" dirty="0">
                        <a:latin typeface="Maiandra GD" panose="020E0502030308020204" pitchFamily="34" charset="0"/>
                      </a:endParaRPr>
                    </a:p>
                    <a:p>
                      <a:r>
                        <a:rPr lang="en-US" sz="2400" dirty="0" smtClean="0">
                          <a:latin typeface="Maiandra GD" panose="020E0502030308020204" pitchFamily="34" charset="0"/>
                        </a:rPr>
                        <a:t>pbisapps.org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152400" y="28462"/>
            <a:ext cx="8229600" cy="1401762"/>
          </a:xfrm>
        </p:spPr>
        <p:txBody>
          <a:bodyPr>
            <a:normAutofit fontScale="90000"/>
          </a:bodyPr>
          <a:lstStyle/>
          <a:p>
            <a:r>
              <a:rPr lang="en-US" sz="4400" dirty="0" smtClean="0">
                <a:solidFill>
                  <a:schemeClr val="accent6"/>
                </a:solidFill>
                <a:latin typeface="Maiandra GD" panose="020E0502030308020204" pitchFamily="34" charset="0"/>
              </a:rPr>
              <a:t/>
            </a:r>
            <a:br>
              <a:rPr lang="en-US" sz="4400" dirty="0" smtClean="0">
                <a:solidFill>
                  <a:schemeClr val="accent6"/>
                </a:solidFill>
                <a:latin typeface="Maiandra GD" panose="020E0502030308020204" pitchFamily="34" charset="0"/>
              </a:rPr>
            </a:br>
            <a:r>
              <a:rPr lang="en-US" sz="4400" b="1" dirty="0" smtClean="0">
                <a:solidFill>
                  <a:schemeClr val="accent6"/>
                </a:solidFill>
                <a:latin typeface="Maiandra GD" panose="020E0502030308020204" pitchFamily="34" charset="0"/>
              </a:rPr>
              <a:t>Team Activity &amp; Discussion</a:t>
            </a:r>
            <a:r>
              <a:rPr lang="en-US" dirty="0" smtClean="0"/>
              <a:t/>
            </a:r>
            <a:br>
              <a:rPr lang="en-US" dirty="0" smtClean="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862" y="61119"/>
            <a:ext cx="2238738" cy="13104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xplosion 1 2"/>
          <p:cNvSpPr/>
          <p:nvPr/>
        </p:nvSpPr>
        <p:spPr>
          <a:xfrm>
            <a:off x="1981200" y="4800600"/>
            <a:ext cx="6096000" cy="23241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4200" y="5547151"/>
            <a:ext cx="3809999" cy="830997"/>
          </a:xfrm>
          <a:prstGeom prst="rect">
            <a:avLst/>
          </a:prstGeom>
          <a:noFill/>
        </p:spPr>
        <p:txBody>
          <a:bodyPr wrap="square" rtlCol="0">
            <a:spAutoFit/>
          </a:bodyPr>
          <a:lstStyle/>
          <a:p>
            <a:pPr algn="ctr"/>
            <a:r>
              <a:rPr lang="en-US" sz="2400" dirty="0" smtClean="0">
                <a:solidFill>
                  <a:schemeClr val="bg1"/>
                </a:solidFill>
                <a:latin typeface="Maiandra GD" panose="020E0502030308020204" pitchFamily="34" charset="0"/>
              </a:rPr>
              <a:t>Remember that your Tier 2 score is a baseline</a:t>
            </a:r>
            <a:endParaRPr lang="en-US" sz="2400" dirty="0">
              <a:solidFill>
                <a:schemeClr val="bg1"/>
              </a:solidFill>
              <a:latin typeface="Maiandra GD" panose="020E0502030308020204" pitchFamily="34" charset="0"/>
            </a:endParaRPr>
          </a:p>
        </p:txBody>
      </p:sp>
    </p:spTree>
    <p:extLst>
      <p:ext uri="{BB962C8B-B14F-4D97-AF65-F5344CB8AC3E}">
        <p14:creationId xmlns:p14="http://schemas.microsoft.com/office/powerpoint/2010/main" val="269242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2815209"/>
            <a:ext cx="9677400" cy="1227582"/>
          </a:xfrm>
        </p:spPr>
        <p:txBody>
          <a:bodyPr>
            <a:noAutofit/>
          </a:bodyPr>
          <a:lstStyle/>
          <a:p>
            <a:pPr>
              <a:defRPr/>
            </a:pPr>
            <a:r>
              <a:rPr lang="en-US" sz="4800" dirty="0" smtClean="0">
                <a:solidFill>
                  <a:schemeClr val="bg1"/>
                </a:solidFill>
                <a:latin typeface="Maiandra GD" panose="020E0502030308020204" pitchFamily="34" charset="0"/>
              </a:rPr>
              <a:t>Tier 2 in PBIS</a:t>
            </a:r>
            <a:endParaRPr lang="en-US" sz="48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826" r="310"/>
          <a:stretch/>
        </p:blipFill>
        <p:spPr bwMode="auto">
          <a:xfrm>
            <a:off x="4495800" y="928369"/>
            <a:ext cx="4068763" cy="49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429000" y="1608582"/>
            <a:ext cx="2514600" cy="609600"/>
          </a:xfrm>
          <a:prstGeom prst="rightArrow">
            <a:avLst/>
          </a:prstGeom>
          <a:solidFill>
            <a:srgbClr val="FFFF66"/>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993618"/>
      </p:ext>
    </p:extLst>
  </p:cSld>
  <p:clrMapOvr>
    <a:masterClrMapping/>
  </p:clrMapOvr>
  <p:transition spd="slow">
    <p:blinds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4664869"/>
            <a:ext cx="4648200" cy="400110"/>
          </a:xfrm>
          <a:prstGeom prst="rect">
            <a:avLst/>
          </a:prstGeom>
          <a:solidFill>
            <a:srgbClr val="33CC44"/>
          </a:solidFill>
        </p:spPr>
        <p:txBody>
          <a:bodyPr wrap="square" rtlCol="0">
            <a:spAutoFit/>
          </a:bodyPr>
          <a:lstStyle/>
          <a:p>
            <a:pPr algn="ctr"/>
            <a:r>
              <a:rPr lang="en-US" sz="2000" b="1" spc="300" dirty="0" smtClean="0"/>
              <a:t>TIER I</a:t>
            </a:r>
            <a:endParaRPr lang="en-US" sz="2000" b="1" spc="300" dirty="0"/>
          </a:p>
        </p:txBody>
      </p:sp>
      <p:sp>
        <p:nvSpPr>
          <p:cNvPr id="9222" name="Text Box 6"/>
          <p:cNvSpPr txBox="1">
            <a:spLocks noChangeArrowheads="1"/>
          </p:cNvSpPr>
          <p:nvPr/>
        </p:nvSpPr>
        <p:spPr bwMode="auto">
          <a:xfrm>
            <a:off x="4267200" y="4664869"/>
            <a:ext cx="4648200" cy="1015663"/>
          </a:xfrm>
          <a:prstGeom prst="rect">
            <a:avLst/>
          </a:prstGeom>
          <a:noFill/>
          <a:ln w="9525">
            <a:solidFill>
              <a:srgbClr val="00B05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FontTx/>
              <a:buNone/>
            </a:pPr>
            <a:endParaRPr lang="en-US" altLang="en-US" sz="2400" spc="300" dirty="0">
              <a:ln>
                <a:solidFill>
                  <a:schemeClr val="tx1"/>
                </a:solidFill>
              </a:ln>
              <a:solidFill>
                <a:srgbClr val="00B050"/>
              </a:solidFill>
              <a:latin typeface="+mn-lt"/>
              <a:ea typeface="MS PGothic" pitchFamily="34" charset="-128"/>
            </a:endParaRPr>
          </a:p>
          <a:p>
            <a:pPr algn="ctr">
              <a:spcBef>
                <a:spcPct val="0"/>
              </a:spcBef>
              <a:buClrTx/>
              <a:buSzTx/>
              <a:buFontTx/>
              <a:buNone/>
            </a:pPr>
            <a:r>
              <a:rPr lang="en-US" altLang="en-US" sz="1800" b="1" dirty="0">
                <a:latin typeface="Maiandra GD" panose="020E0502030308020204" pitchFamily="34" charset="0"/>
                <a:ea typeface="MS PGothic" pitchFamily="34" charset="-128"/>
              </a:rPr>
              <a:t>Universal — </a:t>
            </a:r>
            <a:r>
              <a:rPr lang="en-US" altLang="en-US" sz="1800" dirty="0">
                <a:latin typeface="Maiandra GD" panose="020E0502030308020204" pitchFamily="34" charset="0"/>
                <a:ea typeface="MS PGothic" pitchFamily="34" charset="-128"/>
              </a:rPr>
              <a:t>primary prevention</a:t>
            </a:r>
          </a:p>
          <a:p>
            <a:pPr algn="ctr">
              <a:spcBef>
                <a:spcPct val="0"/>
              </a:spcBef>
              <a:buClrTx/>
              <a:buSzTx/>
              <a:buFontTx/>
              <a:buNone/>
            </a:pPr>
            <a:r>
              <a:rPr lang="en-US" altLang="en-US" sz="1800" b="1" dirty="0" smtClean="0">
                <a:latin typeface="Maiandra GD" panose="020E0502030308020204" pitchFamily="34" charset="0"/>
                <a:ea typeface="MS PGothic" pitchFamily="34" charset="-128"/>
              </a:rPr>
              <a:t>80-90% </a:t>
            </a:r>
            <a:r>
              <a:rPr lang="en-US" altLang="en-US" sz="1800" b="1" dirty="0">
                <a:latin typeface="Maiandra GD" panose="020E0502030308020204" pitchFamily="34" charset="0"/>
                <a:ea typeface="MS PGothic" pitchFamily="34" charset="-128"/>
              </a:rPr>
              <a:t>of student population</a:t>
            </a:r>
          </a:p>
        </p:txBody>
      </p:sp>
      <p:sp>
        <p:nvSpPr>
          <p:cNvPr id="9225" name="Text Box 9"/>
          <p:cNvSpPr txBox="1">
            <a:spLocks noChangeArrowheads="1"/>
          </p:cNvSpPr>
          <p:nvPr/>
        </p:nvSpPr>
        <p:spPr bwMode="auto">
          <a:xfrm>
            <a:off x="4267200" y="3171349"/>
            <a:ext cx="4648200" cy="1015663"/>
          </a:xfrm>
          <a:prstGeom prst="rect">
            <a:avLst/>
          </a:prstGeom>
          <a:noFill/>
          <a:ln w="9525">
            <a:solidFill>
              <a:srgbClr val="FFFF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None/>
            </a:pPr>
            <a:endParaRPr lang="en-US" altLang="en-US" sz="2400" b="1" spc="300" dirty="0">
              <a:ln>
                <a:solidFill>
                  <a:schemeClr val="tx1"/>
                </a:solidFill>
              </a:ln>
              <a:solidFill>
                <a:srgbClr val="FFFF00"/>
              </a:solidFill>
              <a:latin typeface="+mn-lt"/>
              <a:ea typeface="MS PGothic" pitchFamily="34" charset="-128"/>
            </a:endParaRPr>
          </a:p>
          <a:p>
            <a:pPr algn="ctr">
              <a:spcBef>
                <a:spcPct val="0"/>
              </a:spcBef>
              <a:buClrTx/>
              <a:buSzTx/>
              <a:buNone/>
            </a:pPr>
            <a:r>
              <a:rPr lang="en-US" altLang="en-US" sz="1800" b="1" dirty="0">
                <a:latin typeface="Maiandra GD" panose="020E0502030308020204" pitchFamily="34" charset="0"/>
                <a:ea typeface="MS PGothic" pitchFamily="34" charset="-128"/>
              </a:rPr>
              <a:t>Secondary — </a:t>
            </a:r>
            <a:r>
              <a:rPr lang="en-US" altLang="en-US" sz="1800" dirty="0">
                <a:latin typeface="Maiandra GD" panose="020E0502030308020204" pitchFamily="34" charset="0"/>
                <a:ea typeface="MS PGothic" pitchFamily="34" charset="-128"/>
              </a:rPr>
              <a:t>targeted, small group</a:t>
            </a:r>
          </a:p>
          <a:p>
            <a:pPr algn="ctr">
              <a:spcBef>
                <a:spcPct val="0"/>
              </a:spcBef>
              <a:buClrTx/>
              <a:buSzTx/>
              <a:buNone/>
            </a:pPr>
            <a:r>
              <a:rPr lang="en-US" altLang="en-US" sz="1800" b="1" dirty="0" smtClean="0">
                <a:latin typeface="Maiandra GD" panose="020E0502030308020204" pitchFamily="34" charset="0"/>
                <a:ea typeface="MS PGothic" pitchFamily="34" charset="-128"/>
              </a:rPr>
              <a:t>10-15% </a:t>
            </a:r>
            <a:r>
              <a:rPr lang="en-US" altLang="en-US" sz="1800" b="1" dirty="0">
                <a:latin typeface="Maiandra GD" panose="020E0502030308020204" pitchFamily="34" charset="0"/>
                <a:ea typeface="MS PGothic" pitchFamily="34" charset="-128"/>
              </a:rPr>
              <a:t>of student population</a:t>
            </a:r>
          </a:p>
        </p:txBody>
      </p:sp>
      <p:sp>
        <p:nvSpPr>
          <p:cNvPr id="9226" name="Text Box 10"/>
          <p:cNvSpPr txBox="1">
            <a:spLocks noChangeArrowheads="1"/>
          </p:cNvSpPr>
          <p:nvPr/>
        </p:nvSpPr>
        <p:spPr bwMode="auto">
          <a:xfrm>
            <a:off x="4267200" y="1720651"/>
            <a:ext cx="4648200" cy="1015663"/>
          </a:xfrm>
          <a:prstGeom prst="rect">
            <a:avLst/>
          </a:prstGeom>
          <a:solidFill>
            <a:schemeClr val="bg1"/>
          </a:solidFill>
          <a:ln w="9525">
            <a:solidFill>
              <a:srgbClr val="FF00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None/>
            </a:pPr>
            <a:endParaRPr lang="en-US" altLang="en-US" sz="2400" spc="300" dirty="0">
              <a:ln>
                <a:solidFill>
                  <a:schemeClr val="tx1"/>
                </a:solidFill>
              </a:ln>
              <a:solidFill>
                <a:srgbClr val="FF0000"/>
              </a:solidFill>
              <a:latin typeface="+mn-lt"/>
              <a:ea typeface="MS PGothic" pitchFamily="34" charset="-128"/>
            </a:endParaRPr>
          </a:p>
          <a:p>
            <a:pPr algn="ctr">
              <a:spcBef>
                <a:spcPct val="0"/>
              </a:spcBef>
              <a:buClrTx/>
              <a:buSzTx/>
              <a:buNone/>
            </a:pPr>
            <a:r>
              <a:rPr lang="en-US" altLang="en-US" sz="1800" b="1" dirty="0">
                <a:latin typeface="Maiandra GD" panose="020E0502030308020204" pitchFamily="34" charset="0"/>
                <a:ea typeface="MS PGothic" pitchFamily="34" charset="-128"/>
              </a:rPr>
              <a:t>Tertiary — </a:t>
            </a:r>
            <a:r>
              <a:rPr lang="en-US" altLang="en-US" sz="1800" dirty="0">
                <a:latin typeface="Maiandra GD" panose="020E0502030308020204" pitchFamily="34" charset="0"/>
                <a:ea typeface="MS PGothic" pitchFamily="34" charset="-128"/>
              </a:rPr>
              <a:t>intensive, individualized</a:t>
            </a:r>
          </a:p>
          <a:p>
            <a:pPr algn="ctr">
              <a:spcBef>
                <a:spcPct val="0"/>
              </a:spcBef>
              <a:buClrTx/>
              <a:buSzTx/>
              <a:buNone/>
            </a:pPr>
            <a:r>
              <a:rPr lang="en-US" altLang="en-US" sz="1800" b="1" dirty="0" smtClean="0">
                <a:latin typeface="Maiandra GD" panose="020E0502030308020204" pitchFamily="34" charset="0"/>
                <a:ea typeface="MS PGothic" pitchFamily="34" charset="-128"/>
              </a:rPr>
              <a:t>1-5</a:t>
            </a:r>
            <a:r>
              <a:rPr lang="en-US" altLang="en-US" sz="1800" b="1" dirty="0">
                <a:latin typeface="Maiandra GD" panose="020E0502030308020204" pitchFamily="34" charset="0"/>
                <a:ea typeface="MS PGothic" pitchFamily="34" charset="-128"/>
              </a:rPr>
              <a:t>% of student population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4991100" cy="5719762"/>
          </a:xfrm>
          <a:prstGeom prst="rect">
            <a:avLst/>
          </a:prstGeom>
          <a:ln>
            <a:noFill/>
          </a:ln>
        </p:spPr>
      </p:pic>
      <p:sp>
        <p:nvSpPr>
          <p:cNvPr id="7" name="Title 1"/>
          <p:cNvSpPr txBox="1">
            <a:spLocks/>
          </p:cNvSpPr>
          <p:nvPr/>
        </p:nvSpPr>
        <p:spPr>
          <a:xfrm>
            <a:off x="380999" y="180975"/>
            <a:ext cx="8534401" cy="1143000"/>
          </a:xfrm>
          <a:prstGeom prst="rect">
            <a:avLst/>
          </a:prstGeom>
        </p:spPr>
        <p:txBody>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solidFill>
                  <a:schemeClr val="accent6"/>
                </a:solidFill>
                <a:latin typeface="Maiandra GD" panose="020E0502030308020204" pitchFamily="34" charset="0"/>
              </a:rPr>
              <a:t>Continuum of Decision Making</a:t>
            </a:r>
            <a:endParaRPr lang="en-US" dirty="0">
              <a:solidFill>
                <a:schemeClr val="accent6"/>
              </a:solidFill>
              <a:latin typeface="Maiandra GD" panose="020E0502030308020204" pitchFamily="34" charset="0"/>
            </a:endParaRPr>
          </a:p>
        </p:txBody>
      </p:sp>
      <p:sp>
        <p:nvSpPr>
          <p:cNvPr id="9" name="TextBox 8"/>
          <p:cNvSpPr txBox="1"/>
          <p:nvPr/>
        </p:nvSpPr>
        <p:spPr>
          <a:xfrm>
            <a:off x="4267200" y="3124200"/>
            <a:ext cx="4648200" cy="400110"/>
          </a:xfrm>
          <a:prstGeom prst="rect">
            <a:avLst/>
          </a:prstGeom>
          <a:solidFill>
            <a:srgbClr val="FFFF00"/>
          </a:solidFill>
        </p:spPr>
        <p:txBody>
          <a:bodyPr wrap="square" rtlCol="0">
            <a:spAutoFit/>
          </a:bodyPr>
          <a:lstStyle/>
          <a:p>
            <a:pPr algn="ctr"/>
            <a:r>
              <a:rPr lang="en-US" sz="2000" b="1" spc="300" dirty="0" smtClean="0"/>
              <a:t>TIER </a:t>
            </a:r>
            <a:r>
              <a:rPr lang="en-US" sz="2000" b="1" spc="300" dirty="0"/>
              <a:t>2</a:t>
            </a:r>
            <a:endParaRPr lang="en-US" sz="2000" b="1" spc="300" dirty="0"/>
          </a:p>
        </p:txBody>
      </p:sp>
      <p:sp>
        <p:nvSpPr>
          <p:cNvPr id="10" name="TextBox 9"/>
          <p:cNvSpPr txBox="1"/>
          <p:nvPr/>
        </p:nvSpPr>
        <p:spPr>
          <a:xfrm>
            <a:off x="4267200" y="1722706"/>
            <a:ext cx="4648200" cy="400110"/>
          </a:xfrm>
          <a:prstGeom prst="rect">
            <a:avLst/>
          </a:prstGeom>
          <a:solidFill>
            <a:srgbClr val="FF0000"/>
          </a:solidFill>
        </p:spPr>
        <p:txBody>
          <a:bodyPr wrap="square" rtlCol="0">
            <a:spAutoFit/>
          </a:bodyPr>
          <a:lstStyle/>
          <a:p>
            <a:pPr algn="ctr"/>
            <a:r>
              <a:rPr lang="en-US" sz="2000" b="1" spc="300" dirty="0" smtClean="0"/>
              <a:t>TIER </a:t>
            </a:r>
            <a:r>
              <a:rPr lang="en-US" sz="2000" b="1" spc="300" dirty="0"/>
              <a:t>3</a:t>
            </a:r>
            <a:endParaRPr lang="en-US" sz="2000" b="1" spc="300" dirty="0"/>
          </a:p>
        </p:txBody>
      </p:sp>
      <p:pic>
        <p:nvPicPr>
          <p:cNvPr id="4" name="Picture 3"/>
          <p:cNvPicPr>
            <a:picLocks noChangeAspect="1"/>
          </p:cNvPicPr>
          <p:nvPr/>
        </p:nvPicPr>
        <p:blipFill>
          <a:blip r:embed="rId4"/>
          <a:stretch>
            <a:fillRect/>
          </a:stretch>
        </p:blipFill>
        <p:spPr>
          <a:xfrm>
            <a:off x="7467600" y="5943600"/>
            <a:ext cx="1548518" cy="786452"/>
          </a:xfrm>
          <a:prstGeom prst="rect">
            <a:avLst/>
          </a:prstGeom>
        </p:spPr>
      </p:pic>
    </p:spTree>
    <p:extLst>
      <p:ext uri="{BB962C8B-B14F-4D97-AF65-F5344CB8AC3E}">
        <p14:creationId xmlns:p14="http://schemas.microsoft.com/office/powerpoint/2010/main" val="154491553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4664869"/>
            <a:ext cx="4648200" cy="400110"/>
          </a:xfrm>
          <a:prstGeom prst="rect">
            <a:avLst/>
          </a:prstGeom>
          <a:solidFill>
            <a:srgbClr val="33CC44"/>
          </a:solidFill>
        </p:spPr>
        <p:txBody>
          <a:bodyPr wrap="square" rtlCol="0">
            <a:spAutoFit/>
          </a:bodyPr>
          <a:lstStyle/>
          <a:p>
            <a:pPr algn="ctr"/>
            <a:r>
              <a:rPr lang="en-US" sz="2000" b="1" spc="300" dirty="0" smtClean="0">
                <a:latin typeface="Arial" panose="020B0604020202020204" pitchFamily="34" charset="0"/>
                <a:cs typeface="Arial" panose="020B0604020202020204" pitchFamily="34" charset="0"/>
              </a:rPr>
              <a:t>TIER I</a:t>
            </a:r>
            <a:endParaRPr lang="en-US" sz="2000" b="1" spc="300" dirty="0">
              <a:latin typeface="Arial" panose="020B0604020202020204" pitchFamily="34" charset="0"/>
              <a:cs typeface="Arial" panose="020B0604020202020204" pitchFamily="34" charset="0"/>
            </a:endParaRPr>
          </a:p>
        </p:txBody>
      </p:sp>
      <p:sp>
        <p:nvSpPr>
          <p:cNvPr id="9222" name="Text Box 6"/>
          <p:cNvSpPr txBox="1">
            <a:spLocks noChangeArrowheads="1"/>
          </p:cNvSpPr>
          <p:nvPr/>
        </p:nvSpPr>
        <p:spPr bwMode="auto">
          <a:xfrm>
            <a:off x="4267200" y="4724400"/>
            <a:ext cx="4648200" cy="1569660"/>
          </a:xfrm>
          <a:prstGeom prst="rect">
            <a:avLst/>
          </a:prstGeom>
          <a:noFill/>
          <a:ln w="9525">
            <a:solidFill>
              <a:srgbClr val="00B05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FontTx/>
              <a:buNone/>
            </a:pPr>
            <a:endParaRPr lang="en-US" altLang="en-US" sz="2400" spc="300" dirty="0">
              <a:ln>
                <a:solidFill>
                  <a:schemeClr val="tx1"/>
                </a:solidFill>
              </a:ln>
              <a:solidFill>
                <a:srgbClr val="00B050"/>
              </a:solidFill>
              <a:latin typeface="+mn-lt"/>
              <a:ea typeface="MS PGothic" pitchFamily="34" charset="-128"/>
            </a:endParaRPr>
          </a:p>
          <a:p>
            <a:pPr algn="ctr">
              <a:spcBef>
                <a:spcPct val="0"/>
              </a:spcBef>
              <a:buClrTx/>
              <a:buSzTx/>
              <a:buFontTx/>
              <a:buNone/>
            </a:pPr>
            <a:r>
              <a:rPr lang="en-US" altLang="en-US" sz="1800" b="1" dirty="0" smtClean="0">
                <a:latin typeface="Maiandra GD" panose="020E0502030308020204" pitchFamily="34" charset="0"/>
                <a:ea typeface="MS PGothic" pitchFamily="34" charset="-128"/>
                <a:cs typeface="Arial" panose="020B0604020202020204" pitchFamily="34" charset="0"/>
              </a:rPr>
              <a:t>School-</a:t>
            </a:r>
            <a:r>
              <a:rPr lang="en-US" altLang="en-US" sz="1800" b="1" dirty="0">
                <a:latin typeface="Maiandra GD" panose="020E0502030308020204" pitchFamily="34" charset="0"/>
                <a:ea typeface="MS PGothic" pitchFamily="34" charset="-128"/>
                <a:cs typeface="Arial" panose="020B0604020202020204" pitchFamily="34" charset="0"/>
              </a:rPr>
              <a:t>/Classroom-</a:t>
            </a:r>
          </a:p>
          <a:p>
            <a:pPr algn="ctr">
              <a:spcBef>
                <a:spcPct val="0"/>
              </a:spcBef>
              <a:buClrTx/>
              <a:buSzTx/>
              <a:buFontTx/>
              <a:buNone/>
            </a:pPr>
            <a:r>
              <a:rPr lang="en-US" altLang="en-US" sz="1800" b="1" dirty="0">
                <a:latin typeface="Maiandra GD" panose="020E0502030308020204" pitchFamily="34" charset="0"/>
                <a:ea typeface="MS PGothic" pitchFamily="34" charset="-128"/>
                <a:cs typeface="Arial" panose="020B0604020202020204" pitchFamily="34" charset="0"/>
              </a:rPr>
              <a:t>Wide Interventions</a:t>
            </a:r>
            <a:r>
              <a:rPr lang="en-US" altLang="en-US" sz="1800" dirty="0">
                <a:latin typeface="Maiandra GD" panose="020E0502030308020204" pitchFamily="34" charset="0"/>
                <a:ea typeface="MS PGothic" pitchFamily="34" charset="-128"/>
                <a:cs typeface="Arial" panose="020B0604020202020204" pitchFamily="34" charset="0"/>
              </a:rPr>
              <a:t>:</a:t>
            </a:r>
          </a:p>
          <a:p>
            <a:pPr algn="ctr">
              <a:spcBef>
                <a:spcPct val="0"/>
              </a:spcBef>
              <a:buClrTx/>
              <a:buSzTx/>
              <a:buFontTx/>
              <a:buNone/>
            </a:pPr>
            <a:r>
              <a:rPr lang="en-US" altLang="en-US" sz="1800" dirty="0">
                <a:latin typeface="Maiandra GD" panose="020E0502030308020204" pitchFamily="34" charset="0"/>
                <a:ea typeface="MS PGothic" pitchFamily="34" charset="-128"/>
                <a:cs typeface="Arial" panose="020B0604020202020204" pitchFamily="34" charset="0"/>
              </a:rPr>
              <a:t>All Students,</a:t>
            </a:r>
          </a:p>
          <a:p>
            <a:pPr algn="ctr">
              <a:spcBef>
                <a:spcPct val="0"/>
              </a:spcBef>
              <a:buClrTx/>
              <a:buSzTx/>
              <a:buFontTx/>
              <a:buNone/>
            </a:pPr>
            <a:r>
              <a:rPr lang="en-US" altLang="en-US" sz="1800" dirty="0">
                <a:latin typeface="Maiandra GD" panose="020E0502030308020204" pitchFamily="34" charset="0"/>
                <a:ea typeface="MS PGothic" pitchFamily="34" charset="-128"/>
                <a:cs typeface="Arial" panose="020B0604020202020204" pitchFamily="34" charset="0"/>
              </a:rPr>
              <a:t>Staff, &amp; Settings</a:t>
            </a:r>
          </a:p>
        </p:txBody>
      </p:sp>
      <p:sp>
        <p:nvSpPr>
          <p:cNvPr id="9226" name="Text Box 10"/>
          <p:cNvSpPr txBox="1">
            <a:spLocks noChangeArrowheads="1"/>
          </p:cNvSpPr>
          <p:nvPr/>
        </p:nvSpPr>
        <p:spPr bwMode="auto">
          <a:xfrm>
            <a:off x="4267200" y="1720651"/>
            <a:ext cx="4648200" cy="1292662"/>
          </a:xfrm>
          <a:prstGeom prst="rect">
            <a:avLst/>
          </a:prstGeom>
          <a:solidFill>
            <a:schemeClr val="bg1"/>
          </a:solidFill>
          <a:ln w="9525">
            <a:solidFill>
              <a:srgbClr val="FF00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None/>
            </a:pPr>
            <a:endParaRPr lang="en-US" altLang="en-US" sz="2400" spc="300" dirty="0">
              <a:ln>
                <a:solidFill>
                  <a:schemeClr val="tx1"/>
                </a:solidFill>
              </a:ln>
              <a:solidFill>
                <a:srgbClr val="FF0000"/>
              </a:solidFill>
              <a:ea typeface="MS PGothic" pitchFamily="34" charset="-128"/>
              <a:cs typeface="Arial" panose="020B0604020202020204" pitchFamily="34" charset="0"/>
            </a:endParaRPr>
          </a:p>
          <a:p>
            <a:pPr algn="ctr">
              <a:spcBef>
                <a:spcPct val="0"/>
              </a:spcBef>
              <a:buClrTx/>
              <a:buSzTx/>
              <a:buNone/>
            </a:pPr>
            <a:r>
              <a:rPr lang="en-US" altLang="en-US" sz="1800" b="1" dirty="0" smtClean="0">
                <a:latin typeface="Maiandra GD" panose="020E0502030308020204" pitchFamily="34" charset="0"/>
                <a:ea typeface="MS PGothic" pitchFamily="34" charset="-128"/>
                <a:cs typeface="Arial" panose="020B0604020202020204" pitchFamily="34" charset="0"/>
              </a:rPr>
              <a:t>Intensive </a:t>
            </a:r>
            <a:r>
              <a:rPr lang="en-US" altLang="en-US" sz="1800" b="1" dirty="0">
                <a:latin typeface="Maiandra GD" panose="020E0502030308020204" pitchFamily="34" charset="0"/>
                <a:ea typeface="MS PGothic" pitchFamily="34" charset="-128"/>
                <a:cs typeface="Arial" panose="020B0604020202020204" pitchFamily="34" charset="0"/>
              </a:rPr>
              <a:t>Individualized Interventions:</a:t>
            </a:r>
          </a:p>
          <a:p>
            <a:pPr algn="ctr">
              <a:spcBef>
                <a:spcPct val="0"/>
              </a:spcBef>
              <a:buClrTx/>
              <a:buSzTx/>
              <a:buFontTx/>
              <a:buNone/>
            </a:pPr>
            <a:r>
              <a:rPr lang="en-US" altLang="en-US" sz="1800" dirty="0">
                <a:latin typeface="Maiandra GD" panose="020E0502030308020204" pitchFamily="34" charset="0"/>
                <a:ea typeface="MS PGothic" pitchFamily="34" charset="-128"/>
                <a:cs typeface="Arial" panose="020B0604020202020204" pitchFamily="34" charset="0"/>
              </a:rPr>
              <a:t>Systems for Students with High-Risk Behavior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2" y="787737"/>
            <a:ext cx="4991100" cy="5719762"/>
          </a:xfrm>
          <a:prstGeom prst="rect">
            <a:avLst/>
          </a:prstGeom>
          <a:ln>
            <a:noFill/>
          </a:ln>
        </p:spPr>
      </p:pic>
      <p:sp>
        <p:nvSpPr>
          <p:cNvPr id="7" name="Title 1"/>
          <p:cNvSpPr txBox="1">
            <a:spLocks/>
          </p:cNvSpPr>
          <p:nvPr/>
        </p:nvSpPr>
        <p:spPr>
          <a:xfrm>
            <a:off x="380999" y="180975"/>
            <a:ext cx="8534401" cy="1143000"/>
          </a:xfrm>
          <a:prstGeom prst="rect">
            <a:avLst/>
          </a:prstGeom>
        </p:spPr>
        <p:txBody>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sz="3200" dirty="0" smtClean="0">
                <a:solidFill>
                  <a:schemeClr val="accent6"/>
                </a:solidFill>
                <a:latin typeface="Maiandra GD" panose="020E0502030308020204" pitchFamily="34" charset="0"/>
                <a:cs typeface="Arial" panose="020B0604020202020204" pitchFamily="34" charset="0"/>
              </a:rPr>
              <a:t>Continuum of Instructional &amp; Positive  </a:t>
            </a:r>
          </a:p>
          <a:p>
            <a:r>
              <a:rPr lang="en-US" sz="3200" dirty="0">
                <a:solidFill>
                  <a:schemeClr val="accent6"/>
                </a:solidFill>
                <a:latin typeface="Maiandra GD" panose="020E0502030308020204" pitchFamily="34" charset="0"/>
                <a:cs typeface="Arial" panose="020B0604020202020204" pitchFamily="34" charset="0"/>
              </a:rPr>
              <a:t> </a:t>
            </a:r>
            <a:r>
              <a:rPr lang="en-US" sz="3200" dirty="0" smtClean="0">
                <a:solidFill>
                  <a:schemeClr val="accent6"/>
                </a:solidFill>
                <a:latin typeface="Maiandra GD" panose="020E0502030308020204" pitchFamily="34" charset="0"/>
                <a:cs typeface="Arial" panose="020B0604020202020204" pitchFamily="34" charset="0"/>
              </a:rPr>
              <a:t>                                    Behavior Support</a:t>
            </a:r>
            <a:endParaRPr lang="en-US" sz="3200" dirty="0">
              <a:solidFill>
                <a:schemeClr val="accent6"/>
              </a:solidFill>
              <a:latin typeface="Maiandra GD" panose="020E0502030308020204" pitchFamily="34" charset="0"/>
              <a:cs typeface="Arial" panose="020B0604020202020204" pitchFamily="34" charset="0"/>
            </a:endParaRPr>
          </a:p>
        </p:txBody>
      </p:sp>
      <p:grpSp>
        <p:nvGrpSpPr>
          <p:cNvPr id="4" name="Group 3"/>
          <p:cNvGrpSpPr/>
          <p:nvPr/>
        </p:nvGrpSpPr>
        <p:grpSpPr>
          <a:xfrm>
            <a:off x="4260742" y="3124200"/>
            <a:ext cx="4654658" cy="1292662"/>
            <a:chOff x="4260742" y="3124200"/>
            <a:chExt cx="4654658" cy="1292662"/>
          </a:xfrm>
        </p:grpSpPr>
        <p:sp>
          <p:nvSpPr>
            <p:cNvPr id="9225" name="Text Box 9"/>
            <p:cNvSpPr txBox="1">
              <a:spLocks noChangeArrowheads="1"/>
            </p:cNvSpPr>
            <p:nvPr/>
          </p:nvSpPr>
          <p:spPr bwMode="auto">
            <a:xfrm>
              <a:off x="4260742" y="3124200"/>
              <a:ext cx="4648200" cy="1292662"/>
            </a:xfrm>
            <a:prstGeom prst="rect">
              <a:avLst/>
            </a:prstGeom>
            <a:solidFill>
              <a:schemeClr val="bg1"/>
            </a:solidFill>
            <a:ln w="9525">
              <a:solidFill>
                <a:srgbClr val="FFFF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None/>
              </a:pPr>
              <a:endParaRPr lang="en-US" altLang="en-US" sz="2400" b="1" spc="300" dirty="0">
                <a:ln>
                  <a:solidFill>
                    <a:schemeClr val="tx1"/>
                  </a:solidFill>
                </a:ln>
                <a:solidFill>
                  <a:srgbClr val="FFFF00"/>
                </a:solidFill>
                <a:latin typeface="+mn-lt"/>
                <a:ea typeface="MS PGothic" pitchFamily="34" charset="-128"/>
              </a:endParaRPr>
            </a:p>
            <a:p>
              <a:pPr algn="ctr">
                <a:spcBef>
                  <a:spcPct val="0"/>
                </a:spcBef>
                <a:buClrTx/>
                <a:buSzTx/>
                <a:buNone/>
              </a:pPr>
              <a:r>
                <a:rPr lang="en-US" altLang="en-US" sz="1800" b="1" dirty="0" smtClean="0">
                  <a:latin typeface="Maiandra GD" panose="020E0502030308020204" pitchFamily="34" charset="0"/>
                  <a:ea typeface="MS PGothic" pitchFamily="34" charset="-128"/>
                  <a:cs typeface="Arial" panose="020B0604020202020204" pitchFamily="34" charset="0"/>
                </a:rPr>
                <a:t>Targeted </a:t>
              </a:r>
              <a:r>
                <a:rPr lang="en-US" altLang="en-US" sz="1800" b="1" dirty="0">
                  <a:latin typeface="Maiandra GD" panose="020E0502030308020204" pitchFamily="34" charset="0"/>
                  <a:ea typeface="MS PGothic" pitchFamily="34" charset="-128"/>
                  <a:cs typeface="Arial" panose="020B0604020202020204" pitchFamily="34" charset="0"/>
                </a:rPr>
                <a:t>Group Interventions:</a:t>
              </a:r>
            </a:p>
            <a:p>
              <a:pPr algn="ctr">
                <a:spcBef>
                  <a:spcPct val="0"/>
                </a:spcBef>
                <a:buClrTx/>
                <a:buSzTx/>
                <a:buFontTx/>
                <a:buNone/>
              </a:pPr>
              <a:r>
                <a:rPr lang="en-US" altLang="en-US" sz="1800" dirty="0">
                  <a:latin typeface="Maiandra GD" panose="020E0502030308020204" pitchFamily="34" charset="0"/>
                  <a:ea typeface="MS PGothic" pitchFamily="34" charset="-128"/>
                  <a:cs typeface="Arial" panose="020B0604020202020204" pitchFamily="34" charset="0"/>
                </a:rPr>
                <a:t>Specialized Group</a:t>
              </a:r>
            </a:p>
            <a:p>
              <a:pPr algn="ctr">
                <a:spcBef>
                  <a:spcPct val="0"/>
                </a:spcBef>
                <a:buClrTx/>
                <a:buSzTx/>
                <a:buFontTx/>
                <a:buNone/>
              </a:pPr>
              <a:r>
                <a:rPr lang="en-US" altLang="en-US" sz="1800" dirty="0">
                  <a:latin typeface="Maiandra GD" panose="020E0502030308020204" pitchFamily="34" charset="0"/>
                  <a:ea typeface="MS PGothic" pitchFamily="34" charset="-128"/>
                  <a:cs typeface="Arial" panose="020B0604020202020204" pitchFamily="34" charset="0"/>
                </a:rPr>
                <a:t>Systems for Students with At-Risk Behavior</a:t>
              </a:r>
            </a:p>
          </p:txBody>
        </p:sp>
        <p:sp>
          <p:nvSpPr>
            <p:cNvPr id="9" name="TextBox 8"/>
            <p:cNvSpPr txBox="1"/>
            <p:nvPr/>
          </p:nvSpPr>
          <p:spPr>
            <a:xfrm>
              <a:off x="4267200" y="3124200"/>
              <a:ext cx="4648200" cy="400110"/>
            </a:xfrm>
            <a:prstGeom prst="rect">
              <a:avLst/>
            </a:prstGeom>
            <a:solidFill>
              <a:srgbClr val="FFFF00"/>
            </a:solidFill>
          </p:spPr>
          <p:txBody>
            <a:bodyPr wrap="square" rtlCol="0">
              <a:spAutoFit/>
            </a:bodyPr>
            <a:lstStyle/>
            <a:p>
              <a:pPr algn="ctr"/>
              <a:r>
                <a:rPr lang="en-US" sz="2000" b="1" spc="300" dirty="0" smtClean="0">
                  <a:latin typeface="Arial" panose="020B0604020202020204" pitchFamily="34" charset="0"/>
                  <a:cs typeface="Arial" panose="020B0604020202020204" pitchFamily="34" charset="0"/>
                </a:rPr>
                <a:t>TIER </a:t>
              </a:r>
              <a:r>
                <a:rPr lang="en-US" sz="2000" b="1" spc="300" dirty="0">
                  <a:latin typeface="Arial" panose="020B0604020202020204" pitchFamily="34" charset="0"/>
                  <a:cs typeface="Arial" panose="020B0604020202020204" pitchFamily="34" charset="0"/>
                </a:rPr>
                <a:t>2</a:t>
              </a:r>
              <a:endParaRPr lang="en-US" sz="2000" b="1" spc="300" dirty="0">
                <a:latin typeface="Arial" panose="020B0604020202020204" pitchFamily="34" charset="0"/>
                <a:cs typeface="Arial" panose="020B0604020202020204" pitchFamily="34" charset="0"/>
              </a:endParaRPr>
            </a:p>
          </p:txBody>
        </p:sp>
      </p:grpSp>
      <p:sp>
        <p:nvSpPr>
          <p:cNvPr id="10" name="TextBox 9"/>
          <p:cNvSpPr txBox="1"/>
          <p:nvPr/>
        </p:nvSpPr>
        <p:spPr>
          <a:xfrm>
            <a:off x="4267200" y="1722706"/>
            <a:ext cx="4648200" cy="400110"/>
          </a:xfrm>
          <a:prstGeom prst="rect">
            <a:avLst/>
          </a:prstGeom>
          <a:solidFill>
            <a:srgbClr val="FF0000"/>
          </a:solidFill>
        </p:spPr>
        <p:txBody>
          <a:bodyPr wrap="square" rtlCol="0">
            <a:spAutoFit/>
          </a:bodyPr>
          <a:lstStyle/>
          <a:p>
            <a:pPr algn="ctr"/>
            <a:r>
              <a:rPr lang="en-US" sz="2000" b="1" spc="300" dirty="0" smtClean="0">
                <a:latin typeface="Arial" panose="020B0604020202020204" pitchFamily="34" charset="0"/>
                <a:cs typeface="Arial" panose="020B0604020202020204" pitchFamily="34" charset="0"/>
              </a:rPr>
              <a:t>TIER </a:t>
            </a:r>
            <a:r>
              <a:rPr lang="en-US" sz="2000" b="1" spc="300" dirty="0">
                <a:latin typeface="Arial" panose="020B0604020202020204" pitchFamily="34" charset="0"/>
                <a:cs typeface="Arial" panose="020B0604020202020204" pitchFamily="34" charset="0"/>
              </a:rPr>
              <a:t>3</a:t>
            </a:r>
            <a:endParaRPr lang="en-US" sz="2000" b="1" spc="3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7696200" y="6024641"/>
            <a:ext cx="1295400" cy="657900"/>
          </a:xfrm>
          <a:prstGeom prst="rect">
            <a:avLst/>
          </a:prstGeom>
        </p:spPr>
      </p:pic>
    </p:spTree>
    <p:extLst>
      <p:ext uri="{BB962C8B-B14F-4D97-AF65-F5344CB8AC3E}">
        <p14:creationId xmlns:p14="http://schemas.microsoft.com/office/powerpoint/2010/main" val="122364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250"/>
                                  </p:stCondLst>
                                  <p:childTnLst>
                                    <p:animScale>
                                      <p:cBhvr>
                                        <p:cTn id="6" dur="2000" fill="hold"/>
                                        <p:tgtEl>
                                          <p:spTgt spid="4"/>
                                        </p:tgtEl>
                                      </p:cBhvr>
                                      <p:by x="150000" y="150000"/>
                                    </p:animScale>
                                  </p:childTnLst>
                                </p:cTn>
                              </p:par>
                              <p:par>
                                <p:cTn id="7" presetID="37" presetClass="path" presetSubtype="0" accel="50000" decel="50000" fill="hold" nodeType="withEffect">
                                  <p:stCondLst>
                                    <p:cond delay="0"/>
                                  </p:stCondLst>
                                  <p:childTnLst>
                                    <p:animMotion origin="layout" path="M 3.88889E-6 -0.01641 L -0.05695 0.03561 C -0.06893 0.0474 -0.08664 0.05411 -0.10521 0.05411 C -0.12657 0.05411 -0.14341 0.0474 -0.15539 0.03561 L -0.21216 -0.01641 " pathEditMode="relative" rAng="0" ptsTypes="FffFF">
                                      <p:cBhvr>
                                        <p:cTn id="8" dur="2000" fill="hold"/>
                                        <p:tgtEl>
                                          <p:spTgt spid="4"/>
                                        </p:tgtEl>
                                        <p:attrNameLst>
                                          <p:attrName>ppt_x</p:attrName>
                                          <p:attrName>ppt_y</p:attrName>
                                        </p:attrNameLst>
                                      </p:cBhvr>
                                      <p:rCtr x="-10608" y="3514"/>
                                    </p:animMotion>
                                  </p:childTnLst>
                                </p:cTn>
                              </p:par>
                              <p:par>
                                <p:cTn id="9" presetID="30" presetClass="emph" presetSubtype="0" fill="hold" grpId="0" nodeType="withEffect">
                                  <p:stCondLst>
                                    <p:cond delay="0"/>
                                  </p:stCondLst>
                                  <p:childTnLst>
                                    <p:animClr clrSpc="hsl" dir="cw">
                                      <p:cBhvr override="childStyle">
                                        <p:cTn id="10" dur="500" fill="hold"/>
                                        <p:tgtEl>
                                          <p:spTgt spid="10"/>
                                        </p:tgtEl>
                                        <p:attrNameLst>
                                          <p:attrName>style.color</p:attrName>
                                        </p:attrNameLst>
                                      </p:cBhvr>
                                      <p:by>
                                        <p:hsl h="0" s="12549" l="25098"/>
                                      </p:by>
                                    </p:animClr>
                                    <p:animClr clrSpc="hsl" dir="cw">
                                      <p:cBhvr>
                                        <p:cTn id="11" dur="500" fill="hold"/>
                                        <p:tgtEl>
                                          <p:spTgt spid="10"/>
                                        </p:tgtEl>
                                        <p:attrNameLst>
                                          <p:attrName>fillcolor</p:attrName>
                                        </p:attrNameLst>
                                      </p:cBhvr>
                                      <p:by>
                                        <p:hsl h="0" s="12549" l="25098"/>
                                      </p:by>
                                    </p:animClr>
                                    <p:animClr clrSpc="hsl" dir="cw">
                                      <p:cBhvr>
                                        <p:cTn id="12" dur="500" fill="hold"/>
                                        <p:tgtEl>
                                          <p:spTgt spid="10"/>
                                        </p:tgtEl>
                                        <p:attrNameLst>
                                          <p:attrName>stroke.color</p:attrName>
                                        </p:attrNameLst>
                                      </p:cBhvr>
                                      <p:by>
                                        <p:hsl h="0" s="12549" l="25098"/>
                                      </p:by>
                                    </p:animClr>
                                    <p:set>
                                      <p:cBhvr>
                                        <p:cTn id="13" dur="500" fill="hold"/>
                                        <p:tgtEl>
                                          <p:spTgt spid="10"/>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9226"/>
                                        </p:tgtEl>
                                        <p:attrNameLst>
                                          <p:attrName>style.color</p:attrName>
                                        </p:attrNameLst>
                                      </p:cBhvr>
                                      <p:by>
                                        <p:hsl h="0" s="12549" l="25098"/>
                                      </p:by>
                                    </p:animClr>
                                    <p:animClr clrSpc="hsl" dir="cw">
                                      <p:cBhvr>
                                        <p:cTn id="16" dur="500" fill="hold"/>
                                        <p:tgtEl>
                                          <p:spTgt spid="9226"/>
                                        </p:tgtEl>
                                        <p:attrNameLst>
                                          <p:attrName>fillcolor</p:attrName>
                                        </p:attrNameLst>
                                      </p:cBhvr>
                                      <p:by>
                                        <p:hsl h="0" s="12549" l="25098"/>
                                      </p:by>
                                    </p:animClr>
                                    <p:animClr clrSpc="hsl" dir="cw">
                                      <p:cBhvr>
                                        <p:cTn id="17" dur="500" fill="hold"/>
                                        <p:tgtEl>
                                          <p:spTgt spid="9226"/>
                                        </p:tgtEl>
                                        <p:attrNameLst>
                                          <p:attrName>stroke.color</p:attrName>
                                        </p:attrNameLst>
                                      </p:cBhvr>
                                      <p:by>
                                        <p:hsl h="0" s="12549" l="25098"/>
                                      </p:by>
                                    </p:animClr>
                                    <p:set>
                                      <p:cBhvr>
                                        <p:cTn id="18" dur="500" fill="hold"/>
                                        <p:tgtEl>
                                          <p:spTgt spid="9226"/>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3"/>
                                        </p:tgtEl>
                                        <p:attrNameLst>
                                          <p:attrName>style.color</p:attrName>
                                        </p:attrNameLst>
                                      </p:cBhvr>
                                      <p:by>
                                        <p:hsl h="0" s="12549" l="25098"/>
                                      </p:by>
                                    </p:animClr>
                                    <p:animClr clrSpc="hsl" dir="cw">
                                      <p:cBhvr>
                                        <p:cTn id="21" dur="500" fill="hold"/>
                                        <p:tgtEl>
                                          <p:spTgt spid="3"/>
                                        </p:tgtEl>
                                        <p:attrNameLst>
                                          <p:attrName>fillcolor</p:attrName>
                                        </p:attrNameLst>
                                      </p:cBhvr>
                                      <p:by>
                                        <p:hsl h="0" s="12549" l="25098"/>
                                      </p:by>
                                    </p:animClr>
                                    <p:animClr clrSpc="hsl" dir="cw">
                                      <p:cBhvr>
                                        <p:cTn id="22" dur="500" fill="hold"/>
                                        <p:tgtEl>
                                          <p:spTgt spid="3"/>
                                        </p:tgtEl>
                                        <p:attrNameLst>
                                          <p:attrName>stroke.color</p:attrName>
                                        </p:attrNameLst>
                                      </p:cBhvr>
                                      <p:by>
                                        <p:hsl h="0" s="12549" l="25098"/>
                                      </p:by>
                                    </p:animClr>
                                    <p:set>
                                      <p:cBhvr>
                                        <p:cTn id="23" dur="500" fill="hold"/>
                                        <p:tgtEl>
                                          <p:spTgt spid="3"/>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9222"/>
                                        </p:tgtEl>
                                        <p:attrNameLst>
                                          <p:attrName>style.color</p:attrName>
                                        </p:attrNameLst>
                                      </p:cBhvr>
                                      <p:by>
                                        <p:hsl h="0" s="12549" l="25098"/>
                                      </p:by>
                                    </p:animClr>
                                    <p:animClr clrSpc="hsl" dir="cw">
                                      <p:cBhvr>
                                        <p:cTn id="26" dur="500" fill="hold"/>
                                        <p:tgtEl>
                                          <p:spTgt spid="9222"/>
                                        </p:tgtEl>
                                        <p:attrNameLst>
                                          <p:attrName>fillcolor</p:attrName>
                                        </p:attrNameLst>
                                      </p:cBhvr>
                                      <p:by>
                                        <p:hsl h="0" s="12549" l="25098"/>
                                      </p:by>
                                    </p:animClr>
                                    <p:animClr clrSpc="hsl" dir="cw">
                                      <p:cBhvr>
                                        <p:cTn id="27" dur="500" fill="hold"/>
                                        <p:tgtEl>
                                          <p:spTgt spid="9222"/>
                                        </p:tgtEl>
                                        <p:attrNameLst>
                                          <p:attrName>stroke.color</p:attrName>
                                        </p:attrNameLst>
                                      </p:cBhvr>
                                      <p:by>
                                        <p:hsl h="0" s="12549" l="25098"/>
                                      </p:by>
                                    </p:animClr>
                                    <p:set>
                                      <p:cBhvr>
                                        <p:cTn id="28" dur="500" fill="hold"/>
                                        <p:tgtEl>
                                          <p:spTgt spid="92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222" grpId="0" animBg="1"/>
      <p:bldP spid="9226"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4664869"/>
            <a:ext cx="4648200" cy="400110"/>
          </a:xfrm>
          <a:prstGeom prst="rect">
            <a:avLst/>
          </a:prstGeom>
          <a:solidFill>
            <a:srgbClr val="33CC44"/>
          </a:solidFill>
        </p:spPr>
        <p:txBody>
          <a:bodyPr wrap="square" rtlCol="0">
            <a:spAutoFit/>
          </a:bodyPr>
          <a:lstStyle/>
          <a:p>
            <a:pPr algn="ctr"/>
            <a:r>
              <a:rPr lang="en-US" sz="2000" b="1" spc="300" dirty="0" smtClean="0"/>
              <a:t>TIER I</a:t>
            </a:r>
            <a:endParaRPr lang="en-US" sz="2000" b="1" spc="300" dirty="0"/>
          </a:p>
        </p:txBody>
      </p:sp>
      <p:sp>
        <p:nvSpPr>
          <p:cNvPr id="9222" name="Text Box 6"/>
          <p:cNvSpPr txBox="1">
            <a:spLocks noChangeArrowheads="1"/>
          </p:cNvSpPr>
          <p:nvPr/>
        </p:nvSpPr>
        <p:spPr bwMode="auto">
          <a:xfrm>
            <a:off x="4267200" y="4664869"/>
            <a:ext cx="4648200" cy="1292662"/>
          </a:xfrm>
          <a:prstGeom prst="rect">
            <a:avLst/>
          </a:prstGeom>
          <a:noFill/>
          <a:ln w="9525">
            <a:solidFill>
              <a:srgbClr val="00B05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FontTx/>
              <a:buNone/>
            </a:pPr>
            <a:endParaRPr lang="en-US" altLang="en-US" sz="2400" spc="300" dirty="0">
              <a:ln>
                <a:solidFill>
                  <a:schemeClr val="tx1"/>
                </a:solidFill>
              </a:ln>
              <a:solidFill>
                <a:srgbClr val="00B050"/>
              </a:solidFill>
              <a:latin typeface="+mn-lt"/>
              <a:ea typeface="MS PGothic" pitchFamily="34" charset="-128"/>
            </a:endParaRPr>
          </a:p>
          <a:p>
            <a:pPr algn="ctr">
              <a:spcBef>
                <a:spcPct val="0"/>
              </a:spcBef>
              <a:buClrTx/>
              <a:buSzTx/>
              <a:buFontTx/>
              <a:buNone/>
            </a:pPr>
            <a:r>
              <a:rPr lang="en-US" altLang="en-US" sz="1800" dirty="0" smtClean="0">
                <a:latin typeface="Maiandra GD" panose="020E0502030308020204" pitchFamily="34" charset="0"/>
                <a:ea typeface="MS PGothic" pitchFamily="34" charset="-128"/>
              </a:rPr>
              <a:t>Bully Prevention</a:t>
            </a:r>
          </a:p>
          <a:p>
            <a:pPr algn="ctr">
              <a:spcBef>
                <a:spcPct val="0"/>
              </a:spcBef>
              <a:buClrTx/>
              <a:buSzTx/>
              <a:buFontTx/>
              <a:buNone/>
            </a:pPr>
            <a:r>
              <a:rPr lang="en-US" altLang="en-US" sz="1800" dirty="0" smtClean="0">
                <a:latin typeface="Maiandra GD" panose="020E0502030308020204" pitchFamily="34" charset="0"/>
                <a:ea typeface="MS PGothic" pitchFamily="34" charset="-128"/>
              </a:rPr>
              <a:t>Eliminating </a:t>
            </a:r>
            <a:r>
              <a:rPr lang="en-US" altLang="en-US" sz="1800" dirty="0">
                <a:latin typeface="Maiandra GD" panose="020E0502030308020204" pitchFamily="34" charset="0"/>
                <a:ea typeface="MS PGothic" pitchFamily="34" charset="-128"/>
              </a:rPr>
              <a:t>Barriers to </a:t>
            </a:r>
            <a:r>
              <a:rPr lang="en-US" altLang="en-US" sz="1800" dirty="0" smtClean="0">
                <a:latin typeface="Maiandra GD" panose="020E0502030308020204" pitchFamily="34" charset="0"/>
                <a:ea typeface="MS PGothic" pitchFamily="34" charset="-128"/>
              </a:rPr>
              <a:t>Learning</a:t>
            </a:r>
          </a:p>
          <a:p>
            <a:pPr algn="ctr">
              <a:spcBef>
                <a:spcPct val="0"/>
              </a:spcBef>
              <a:buClrTx/>
              <a:buSzTx/>
              <a:buFontTx/>
              <a:buNone/>
            </a:pPr>
            <a:r>
              <a:rPr lang="en-US" altLang="en-US" sz="1800" dirty="0" smtClean="0">
                <a:latin typeface="Maiandra GD" panose="020E0502030308020204" pitchFamily="34" charset="0"/>
                <a:ea typeface="MS PGothic" pitchFamily="34" charset="-128"/>
              </a:rPr>
              <a:t>PBIS Key Features</a:t>
            </a:r>
            <a:endParaRPr lang="en-US" altLang="en-US" sz="1800" dirty="0">
              <a:latin typeface="Maiandra GD" panose="020E0502030308020204" pitchFamily="34" charset="0"/>
              <a:ea typeface="MS PGothic" pitchFamily="34" charset="-128"/>
            </a:endParaRPr>
          </a:p>
        </p:txBody>
      </p:sp>
      <p:sp>
        <p:nvSpPr>
          <p:cNvPr id="9225" name="Text Box 9"/>
          <p:cNvSpPr txBox="1">
            <a:spLocks noChangeArrowheads="1"/>
          </p:cNvSpPr>
          <p:nvPr/>
        </p:nvSpPr>
        <p:spPr bwMode="auto">
          <a:xfrm>
            <a:off x="4267200" y="3258304"/>
            <a:ext cx="4648200" cy="1015663"/>
          </a:xfrm>
          <a:prstGeom prst="rect">
            <a:avLst/>
          </a:prstGeom>
          <a:noFill/>
          <a:ln w="9525">
            <a:solidFill>
              <a:srgbClr val="FFC0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None/>
            </a:pPr>
            <a:endParaRPr lang="en-US" altLang="en-US" sz="2400" b="1" spc="300" dirty="0">
              <a:ln>
                <a:solidFill>
                  <a:schemeClr val="tx1"/>
                </a:solidFill>
              </a:ln>
              <a:solidFill>
                <a:srgbClr val="FFFF00"/>
              </a:solidFill>
              <a:latin typeface="+mn-lt"/>
              <a:ea typeface="MS PGothic" pitchFamily="34" charset="-128"/>
            </a:endParaRPr>
          </a:p>
          <a:p>
            <a:pPr algn="ctr">
              <a:spcBef>
                <a:spcPct val="0"/>
              </a:spcBef>
              <a:buClrTx/>
              <a:buSzTx/>
              <a:buNone/>
            </a:pPr>
            <a:r>
              <a:rPr lang="en-US" altLang="en-US" sz="1800" dirty="0" smtClean="0">
                <a:latin typeface="Maiandra GD" panose="020E0502030308020204" pitchFamily="34" charset="0"/>
                <a:ea typeface="MS PGothic" pitchFamily="34" charset="-128"/>
              </a:rPr>
              <a:t>Check In Check Out, Steps to Respect, Mental Health First Aid, Signs of Suicide</a:t>
            </a:r>
            <a:endParaRPr lang="en-US" altLang="en-US" sz="1800" dirty="0">
              <a:latin typeface="Maiandra GD" panose="020E0502030308020204" pitchFamily="34" charset="0"/>
              <a:ea typeface="MS PGothic" pitchFamily="34" charset="-128"/>
            </a:endParaRPr>
          </a:p>
        </p:txBody>
      </p:sp>
      <p:sp>
        <p:nvSpPr>
          <p:cNvPr id="9226" name="Text Box 10"/>
          <p:cNvSpPr txBox="1">
            <a:spLocks noChangeArrowheads="1"/>
          </p:cNvSpPr>
          <p:nvPr/>
        </p:nvSpPr>
        <p:spPr bwMode="auto">
          <a:xfrm>
            <a:off x="4267200" y="1606827"/>
            <a:ext cx="4648200" cy="1292662"/>
          </a:xfrm>
          <a:prstGeom prst="rect">
            <a:avLst/>
          </a:prstGeom>
          <a:solidFill>
            <a:schemeClr val="bg1"/>
          </a:solidFill>
          <a:ln w="9525">
            <a:solidFill>
              <a:srgbClr val="FF0000"/>
            </a:solidFill>
            <a:miter lim="800000"/>
            <a:headEnd/>
            <a:tailEnd/>
          </a:ln>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lgn="ctr">
              <a:spcBef>
                <a:spcPct val="0"/>
              </a:spcBef>
              <a:buClrTx/>
              <a:buSzTx/>
              <a:buNone/>
            </a:pPr>
            <a:endParaRPr lang="en-US" altLang="en-US" sz="2400" spc="300" dirty="0">
              <a:ln>
                <a:solidFill>
                  <a:schemeClr val="tx1"/>
                </a:solidFill>
              </a:ln>
              <a:solidFill>
                <a:srgbClr val="FF0000"/>
              </a:solidFill>
              <a:latin typeface="Maiandra GD" panose="020E0502030308020204" pitchFamily="34" charset="0"/>
              <a:ea typeface="MS PGothic" pitchFamily="34" charset="-128"/>
            </a:endParaRPr>
          </a:p>
          <a:p>
            <a:pPr algn="ctr">
              <a:spcBef>
                <a:spcPct val="0"/>
              </a:spcBef>
              <a:buClrTx/>
              <a:buSzTx/>
              <a:buNone/>
            </a:pPr>
            <a:r>
              <a:rPr lang="en-US" altLang="en-US" sz="1800" dirty="0" smtClean="0">
                <a:latin typeface="Maiandra GD" panose="020E0502030308020204" pitchFamily="34" charset="0"/>
                <a:ea typeface="MS PGothic" pitchFamily="34" charset="-128"/>
              </a:rPr>
              <a:t>Prevent Teach Reinforce (PTR)</a:t>
            </a:r>
          </a:p>
          <a:p>
            <a:pPr algn="ctr">
              <a:spcBef>
                <a:spcPct val="0"/>
              </a:spcBef>
              <a:buClrTx/>
              <a:buSzTx/>
              <a:buNone/>
            </a:pPr>
            <a:r>
              <a:rPr lang="en-US" altLang="en-US" sz="1800" dirty="0" smtClean="0">
                <a:latin typeface="Maiandra GD" panose="020E0502030308020204" pitchFamily="34" charset="0"/>
                <a:ea typeface="MS PGothic" pitchFamily="34" charset="-128"/>
              </a:rPr>
              <a:t> Behavior Support Plans</a:t>
            </a:r>
          </a:p>
          <a:p>
            <a:pPr algn="ctr">
              <a:spcBef>
                <a:spcPct val="0"/>
              </a:spcBef>
              <a:buClrTx/>
              <a:buSzTx/>
              <a:buNone/>
            </a:pPr>
            <a:r>
              <a:rPr lang="en-US" altLang="en-US" sz="1800" dirty="0" smtClean="0">
                <a:latin typeface="Maiandra GD" panose="020E0502030308020204" pitchFamily="34" charset="0"/>
                <a:ea typeface="MS PGothic" pitchFamily="34" charset="-128"/>
              </a:rPr>
              <a:t>Mental Health Services</a:t>
            </a:r>
            <a:endParaRPr lang="en-US" altLang="en-US" sz="1800" dirty="0">
              <a:latin typeface="Maiandra GD" panose="020E0502030308020204" pitchFamily="34" charset="0"/>
              <a:ea typeface="MS PGothic"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2" y="962779"/>
            <a:ext cx="4991100" cy="5719762"/>
          </a:xfrm>
          <a:prstGeom prst="rect">
            <a:avLst/>
          </a:prstGeom>
          <a:ln>
            <a:noFill/>
          </a:ln>
        </p:spPr>
      </p:pic>
      <p:sp>
        <p:nvSpPr>
          <p:cNvPr id="7" name="Title 1"/>
          <p:cNvSpPr txBox="1">
            <a:spLocks/>
          </p:cNvSpPr>
          <p:nvPr/>
        </p:nvSpPr>
        <p:spPr>
          <a:xfrm>
            <a:off x="380999" y="180975"/>
            <a:ext cx="8534401" cy="1143000"/>
          </a:xfrm>
          <a:prstGeom prst="rect">
            <a:avLst/>
          </a:prstGeom>
        </p:spPr>
        <p:txBody>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solidFill>
                  <a:schemeClr val="accent6"/>
                </a:solidFill>
                <a:latin typeface="Maiandra GD" panose="020E0502030308020204" pitchFamily="34" charset="0"/>
              </a:rPr>
              <a:t>PBIS: Multi-Tiered System of Supports</a:t>
            </a:r>
            <a:endParaRPr lang="en-US" dirty="0">
              <a:solidFill>
                <a:schemeClr val="accent6"/>
              </a:solidFill>
              <a:latin typeface="Maiandra GD" panose="020E0502030308020204" pitchFamily="34" charset="0"/>
            </a:endParaRPr>
          </a:p>
        </p:txBody>
      </p:sp>
      <p:sp>
        <p:nvSpPr>
          <p:cNvPr id="9" name="TextBox 8"/>
          <p:cNvSpPr txBox="1"/>
          <p:nvPr/>
        </p:nvSpPr>
        <p:spPr>
          <a:xfrm>
            <a:off x="4251542" y="3229077"/>
            <a:ext cx="4648200" cy="400110"/>
          </a:xfrm>
          <a:prstGeom prst="rect">
            <a:avLst/>
          </a:prstGeom>
          <a:solidFill>
            <a:srgbClr val="FFFF00"/>
          </a:solidFill>
        </p:spPr>
        <p:txBody>
          <a:bodyPr wrap="square" rtlCol="0">
            <a:spAutoFit/>
          </a:bodyPr>
          <a:lstStyle/>
          <a:p>
            <a:pPr algn="ctr"/>
            <a:r>
              <a:rPr lang="en-US" sz="2000" b="1" spc="300" dirty="0" smtClean="0"/>
              <a:t>TIER </a:t>
            </a:r>
            <a:r>
              <a:rPr lang="en-US" sz="2000" b="1" spc="300" dirty="0"/>
              <a:t>2</a:t>
            </a:r>
            <a:endParaRPr lang="en-US" sz="2000" b="1" spc="300" dirty="0"/>
          </a:p>
        </p:txBody>
      </p:sp>
      <p:sp>
        <p:nvSpPr>
          <p:cNvPr id="10" name="TextBox 9"/>
          <p:cNvSpPr txBox="1"/>
          <p:nvPr/>
        </p:nvSpPr>
        <p:spPr>
          <a:xfrm>
            <a:off x="4267200" y="1570196"/>
            <a:ext cx="4648200" cy="400110"/>
          </a:xfrm>
          <a:prstGeom prst="rect">
            <a:avLst/>
          </a:prstGeom>
          <a:solidFill>
            <a:srgbClr val="FF0000"/>
          </a:solidFill>
        </p:spPr>
        <p:txBody>
          <a:bodyPr wrap="square" rtlCol="0">
            <a:spAutoFit/>
          </a:bodyPr>
          <a:lstStyle/>
          <a:p>
            <a:pPr algn="ctr"/>
            <a:r>
              <a:rPr lang="en-US" sz="2000" b="1" spc="300" dirty="0" smtClean="0"/>
              <a:t>TIER </a:t>
            </a:r>
            <a:r>
              <a:rPr lang="en-US" sz="2000" b="1" spc="300" dirty="0" smtClean="0"/>
              <a:t>3</a:t>
            </a:r>
            <a:endParaRPr lang="en-US" sz="2000" b="1" spc="300" dirty="0"/>
          </a:p>
        </p:txBody>
      </p:sp>
      <p:pic>
        <p:nvPicPr>
          <p:cNvPr id="11" name="Picture 10"/>
          <p:cNvPicPr>
            <a:picLocks noChangeAspect="1"/>
          </p:cNvPicPr>
          <p:nvPr/>
        </p:nvPicPr>
        <p:blipFill>
          <a:blip r:embed="rId4"/>
          <a:stretch>
            <a:fillRect/>
          </a:stretch>
        </p:blipFill>
        <p:spPr>
          <a:xfrm>
            <a:off x="7696200" y="6024641"/>
            <a:ext cx="1295400" cy="657900"/>
          </a:xfrm>
          <a:prstGeom prst="rect">
            <a:avLst/>
          </a:prstGeom>
        </p:spPr>
      </p:pic>
    </p:spTree>
    <p:extLst>
      <p:ext uri="{BB962C8B-B14F-4D97-AF65-F5344CB8AC3E}">
        <p14:creationId xmlns:p14="http://schemas.microsoft.com/office/powerpoint/2010/main" val="379226337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18770"/>
            <a:ext cx="7086600" cy="1143000"/>
          </a:xfrm>
        </p:spPr>
        <p:txBody>
          <a:bodyPr>
            <a:noAutofit/>
          </a:bodyPr>
          <a:lstStyle/>
          <a:p>
            <a:r>
              <a:rPr lang="en-US" sz="4400" b="1" dirty="0" smtClean="0">
                <a:solidFill>
                  <a:schemeClr val="accent6"/>
                </a:solidFill>
                <a:latin typeface="Maiandra GD" panose="020E0502030308020204" pitchFamily="34" charset="0"/>
              </a:rPr>
              <a:t>Label behavior…not people</a:t>
            </a:r>
            <a:endParaRPr lang="en-US" sz="4400" b="1" dirty="0">
              <a:solidFill>
                <a:schemeClr val="accent6"/>
              </a:solidFill>
              <a:latin typeface="Maiandra GD" panose="020E0502030308020204" pitchFamily="34" charset="0"/>
            </a:endParaRPr>
          </a:p>
        </p:txBody>
      </p:sp>
      <p:sp>
        <p:nvSpPr>
          <p:cNvPr id="18" name="Isosceles Triangle 17"/>
          <p:cNvSpPr/>
          <p:nvPr/>
        </p:nvSpPr>
        <p:spPr>
          <a:xfrm>
            <a:off x="1125598" y="1973404"/>
            <a:ext cx="4596939" cy="4430684"/>
          </a:xfrm>
          <a:prstGeom prst="triangle">
            <a:avLst/>
          </a:prstGeom>
          <a:gradFill rotWithShape="1">
            <a:gsLst>
              <a:gs pos="70000">
                <a:srgbClr val="70AD47">
                  <a:lumMod val="90000"/>
                </a:srgbClr>
              </a:gs>
              <a:gs pos="90000">
                <a:srgbClr val="FFC000"/>
              </a:gs>
              <a:gs pos="100000">
                <a:srgbClr val="FF0000">
                  <a:lumMod val="100000"/>
                </a:srgbClr>
              </a:gs>
            </a:gsLst>
            <a:lin ang="16200000" scaled="1"/>
          </a:gradFill>
          <a:ln w="12700" cap="flat" cmpd="sng" algn="ctr">
            <a:solidFill>
              <a:srgbClr val="A5A5A5"/>
            </a:solidFill>
            <a:prstDash val="solid"/>
          </a:ln>
          <a:effectLst>
            <a:outerShdw blurRad="63500" dist="12700" dir="5400000" sx="102000" sy="102000" rotWithShape="0">
              <a:srgbClr val="000000">
                <a:alpha val="32000"/>
              </a:srgbClr>
            </a:outerShdw>
          </a:effectLst>
        </p:spPr>
        <p:txBody>
          <a:bodyPr rtlCol="0" anchor="ctr"/>
          <a:lstStyle/>
          <a:p>
            <a:pPr algn="ctr">
              <a:defRPr/>
            </a:pPr>
            <a:endParaRPr lang="en-US" kern="0" dirty="0" smtClean="0">
              <a:solidFill>
                <a:prstClr val="black"/>
              </a:solidFill>
              <a:latin typeface="Century Gothic" panose="020B0502020202020204"/>
            </a:endParaRPr>
          </a:p>
        </p:txBody>
      </p:sp>
      <p:cxnSp>
        <p:nvCxnSpPr>
          <p:cNvPr id="19" name="Straight Connector 18"/>
          <p:cNvCxnSpPr/>
          <p:nvPr/>
        </p:nvCxnSpPr>
        <p:spPr>
          <a:xfrm flipV="1">
            <a:off x="1459492" y="3074951"/>
            <a:ext cx="1537855" cy="3150525"/>
          </a:xfrm>
          <a:prstGeom prst="line">
            <a:avLst/>
          </a:prstGeom>
          <a:noFill/>
          <a:ln w="28575" cap="flat" cmpd="sng" algn="ctr">
            <a:solidFill>
              <a:sysClr val="window" lastClr="FFFFFF"/>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p:spPr>
      </p:cxnSp>
      <p:cxnSp>
        <p:nvCxnSpPr>
          <p:cNvPr id="20" name="Straight Connector 19"/>
          <p:cNvCxnSpPr/>
          <p:nvPr/>
        </p:nvCxnSpPr>
        <p:spPr>
          <a:xfrm>
            <a:off x="2997347" y="3074951"/>
            <a:ext cx="340456" cy="1284007"/>
          </a:xfrm>
          <a:prstGeom prst="line">
            <a:avLst/>
          </a:prstGeom>
          <a:noFill/>
          <a:ln w="28575" cap="flat" cmpd="sng" algn="ctr">
            <a:solidFill>
              <a:sysClr val="window" lastClr="FFFFFF"/>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p:spPr>
      </p:cxnSp>
      <p:cxnSp>
        <p:nvCxnSpPr>
          <p:cNvPr id="21" name="Straight Connector 20"/>
          <p:cNvCxnSpPr/>
          <p:nvPr/>
        </p:nvCxnSpPr>
        <p:spPr>
          <a:xfrm flipV="1">
            <a:off x="3337803" y="2184625"/>
            <a:ext cx="86264" cy="2173398"/>
          </a:xfrm>
          <a:prstGeom prst="line">
            <a:avLst/>
          </a:prstGeom>
          <a:noFill/>
          <a:ln w="28575" cap="flat" cmpd="sng" algn="ctr">
            <a:solidFill>
              <a:sysClr val="window" lastClr="FFFFFF"/>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p:spPr>
      </p:cxnSp>
      <p:sp>
        <p:nvSpPr>
          <p:cNvPr id="22" name="Flowchart: Connector 21"/>
          <p:cNvSpPr/>
          <p:nvPr/>
        </p:nvSpPr>
        <p:spPr>
          <a:xfrm>
            <a:off x="3251539" y="4263106"/>
            <a:ext cx="172528" cy="191704"/>
          </a:xfrm>
          <a:prstGeom prst="flowChartConnector">
            <a:avLst/>
          </a:prstGeom>
          <a:solidFill>
            <a:srgbClr val="A5A5A5">
              <a:lumMod val="20000"/>
              <a:lumOff val="80000"/>
            </a:srgbClr>
          </a:solidFill>
          <a:ln w="12700" cap="flat" cmpd="sng" algn="ctr">
            <a:solidFill>
              <a:sysClr val="window" lastClr="FFFFFF"/>
            </a:solidFill>
            <a:prstDash val="solid"/>
          </a:ln>
          <a:effectLst>
            <a:outerShdw blurRad="63500" dist="12700" dir="5400000" sx="102000" sy="102000" rotWithShape="0">
              <a:srgbClr val="000000">
                <a:alpha val="32000"/>
              </a:srgbClr>
            </a:outerShdw>
          </a:effectLst>
        </p:spPr>
        <p:txBody>
          <a:bodyPr rtlCol="0" anchor="ctr"/>
          <a:lstStyle/>
          <a:p>
            <a:pPr algn="ctr">
              <a:defRPr/>
            </a:pPr>
            <a:endParaRPr lang="en-US" kern="0" dirty="0" smtClean="0">
              <a:solidFill>
                <a:prstClr val="black"/>
              </a:solidFill>
              <a:latin typeface="Century Gothic" panose="020B0502020202020204"/>
            </a:endParaRPr>
          </a:p>
        </p:txBody>
      </p:sp>
      <p:sp>
        <p:nvSpPr>
          <p:cNvPr id="23" name="Flowchart: Connector 22"/>
          <p:cNvSpPr/>
          <p:nvPr/>
        </p:nvSpPr>
        <p:spPr>
          <a:xfrm>
            <a:off x="2910980" y="2979099"/>
            <a:ext cx="172528" cy="191704"/>
          </a:xfrm>
          <a:prstGeom prst="flowChartConnector">
            <a:avLst/>
          </a:prstGeom>
          <a:solidFill>
            <a:srgbClr val="A5A5A5">
              <a:lumMod val="20000"/>
              <a:lumOff val="80000"/>
            </a:srgbClr>
          </a:solidFill>
          <a:ln w="12700" cap="flat" cmpd="sng" algn="ctr">
            <a:solidFill>
              <a:sysClr val="window" lastClr="FFFFFF"/>
            </a:solidFill>
            <a:prstDash val="solid"/>
          </a:ln>
          <a:effectLst>
            <a:outerShdw blurRad="63500" dist="12700" dir="5400000" sx="102000" sy="102000" rotWithShape="0">
              <a:srgbClr val="000000">
                <a:alpha val="32000"/>
              </a:srgbClr>
            </a:outerShdw>
          </a:effectLst>
        </p:spPr>
        <p:txBody>
          <a:bodyPr rtlCol="0" anchor="ctr"/>
          <a:lstStyle/>
          <a:p>
            <a:pPr algn="ctr">
              <a:defRPr/>
            </a:pPr>
            <a:endParaRPr lang="en-US" kern="0" dirty="0" smtClean="0">
              <a:solidFill>
                <a:prstClr val="black"/>
              </a:solidFill>
              <a:latin typeface="Century Gothic" panose="020B0502020202020204"/>
            </a:endParaRPr>
          </a:p>
        </p:txBody>
      </p:sp>
      <p:sp>
        <p:nvSpPr>
          <p:cNvPr id="24" name="Flowchart: Connector 23"/>
          <p:cNvSpPr/>
          <p:nvPr/>
        </p:nvSpPr>
        <p:spPr>
          <a:xfrm>
            <a:off x="3337803" y="2157909"/>
            <a:ext cx="172528" cy="191704"/>
          </a:xfrm>
          <a:prstGeom prst="flowChartConnector">
            <a:avLst/>
          </a:prstGeom>
          <a:solidFill>
            <a:srgbClr val="A5A5A5">
              <a:lumMod val="20000"/>
              <a:lumOff val="80000"/>
            </a:srgbClr>
          </a:solidFill>
          <a:ln w="12700" cap="flat" cmpd="sng" algn="ctr">
            <a:solidFill>
              <a:sysClr val="window" lastClr="FFFFFF"/>
            </a:solidFill>
            <a:prstDash val="solid"/>
          </a:ln>
          <a:effectLst>
            <a:outerShdw blurRad="63500" dist="12700" dir="5400000" sx="102000" sy="102000" rotWithShape="0">
              <a:srgbClr val="000000">
                <a:alpha val="32000"/>
              </a:srgbClr>
            </a:outerShdw>
          </a:effectLst>
        </p:spPr>
        <p:txBody>
          <a:bodyPr rtlCol="0" anchor="ctr"/>
          <a:lstStyle/>
          <a:p>
            <a:pPr algn="ctr">
              <a:defRPr/>
            </a:pPr>
            <a:endParaRPr lang="en-US" kern="0" dirty="0" smtClean="0">
              <a:solidFill>
                <a:prstClr val="black"/>
              </a:solidFill>
              <a:latin typeface="Century Gothic" panose="020B0502020202020204"/>
            </a:endParaRPr>
          </a:p>
        </p:txBody>
      </p:sp>
      <p:sp>
        <p:nvSpPr>
          <p:cNvPr id="25" name="Flowchart: Connector 24"/>
          <p:cNvSpPr/>
          <p:nvPr/>
        </p:nvSpPr>
        <p:spPr>
          <a:xfrm>
            <a:off x="1373228" y="6129624"/>
            <a:ext cx="172528" cy="191704"/>
          </a:xfrm>
          <a:prstGeom prst="flowChartConnector">
            <a:avLst/>
          </a:prstGeom>
          <a:solidFill>
            <a:srgbClr val="A5A5A5">
              <a:lumMod val="20000"/>
              <a:lumOff val="80000"/>
            </a:srgbClr>
          </a:solidFill>
          <a:ln w="12700" cap="flat" cmpd="sng" algn="ctr">
            <a:solidFill>
              <a:sysClr val="window" lastClr="FFFFFF"/>
            </a:solidFill>
            <a:prstDash val="solid"/>
          </a:ln>
          <a:effectLst>
            <a:outerShdw blurRad="63500" dist="12700" dir="5400000" sx="102000" sy="102000" rotWithShape="0">
              <a:srgbClr val="000000">
                <a:alpha val="32000"/>
              </a:srgbClr>
            </a:outerShdw>
          </a:effectLst>
        </p:spPr>
        <p:txBody>
          <a:bodyPr rtlCol="0" anchor="ctr"/>
          <a:lstStyle/>
          <a:p>
            <a:pPr algn="ctr">
              <a:defRPr/>
            </a:pPr>
            <a:endParaRPr lang="en-US" kern="0" dirty="0" smtClean="0">
              <a:solidFill>
                <a:prstClr val="black"/>
              </a:solidFill>
              <a:latin typeface="Century Gothic" panose="020B0502020202020204"/>
            </a:endParaRPr>
          </a:p>
        </p:txBody>
      </p:sp>
      <p:sp>
        <p:nvSpPr>
          <p:cNvPr id="26" name="TextBox 25"/>
          <p:cNvSpPr txBox="1"/>
          <p:nvPr/>
        </p:nvSpPr>
        <p:spPr>
          <a:xfrm>
            <a:off x="-391950" y="6056199"/>
            <a:ext cx="1355810" cy="338554"/>
          </a:xfrm>
          <a:prstGeom prst="rect">
            <a:avLst/>
          </a:prstGeom>
          <a:noFill/>
          <a:ln>
            <a:noFill/>
          </a:ln>
        </p:spPr>
        <p:txBody>
          <a:bodyPr wrap="square" rtlCol="0">
            <a:spAutoFit/>
          </a:bodyPr>
          <a:lstStyle/>
          <a:p>
            <a:pPr algn="r"/>
            <a:r>
              <a:rPr lang="en-US" sz="1600" dirty="0" smtClean="0">
                <a:solidFill>
                  <a:srgbClr val="44546A"/>
                </a:solidFill>
                <a:latin typeface="Century Gothic" panose="020B0502020202020204"/>
              </a:rPr>
              <a:t>Math</a:t>
            </a:r>
          </a:p>
        </p:txBody>
      </p:sp>
      <p:sp>
        <p:nvSpPr>
          <p:cNvPr id="27" name="TextBox 26"/>
          <p:cNvSpPr txBox="1"/>
          <p:nvPr/>
        </p:nvSpPr>
        <p:spPr>
          <a:xfrm>
            <a:off x="1125598" y="2905674"/>
            <a:ext cx="1588227" cy="338554"/>
          </a:xfrm>
          <a:prstGeom prst="rect">
            <a:avLst/>
          </a:prstGeom>
          <a:noFill/>
          <a:ln>
            <a:noFill/>
          </a:ln>
        </p:spPr>
        <p:txBody>
          <a:bodyPr wrap="square" rtlCol="0">
            <a:spAutoFit/>
          </a:bodyPr>
          <a:lstStyle/>
          <a:p>
            <a:pPr algn="r"/>
            <a:r>
              <a:rPr lang="en-US" sz="1600" dirty="0" smtClean="0">
                <a:solidFill>
                  <a:srgbClr val="44546A"/>
                </a:solidFill>
                <a:latin typeface="Century Gothic" panose="020B0502020202020204"/>
              </a:rPr>
              <a:t>Reading</a:t>
            </a:r>
          </a:p>
        </p:txBody>
      </p:sp>
      <p:sp>
        <p:nvSpPr>
          <p:cNvPr id="28" name="TextBox 27"/>
          <p:cNvSpPr txBox="1"/>
          <p:nvPr/>
        </p:nvSpPr>
        <p:spPr>
          <a:xfrm>
            <a:off x="-144392" y="4188746"/>
            <a:ext cx="2216504" cy="584775"/>
          </a:xfrm>
          <a:prstGeom prst="rect">
            <a:avLst/>
          </a:prstGeom>
          <a:noFill/>
          <a:ln>
            <a:noFill/>
          </a:ln>
        </p:spPr>
        <p:txBody>
          <a:bodyPr wrap="square" rtlCol="0">
            <a:spAutoFit/>
          </a:bodyPr>
          <a:lstStyle/>
          <a:p>
            <a:pPr algn="r"/>
            <a:r>
              <a:rPr lang="en-US" sz="1600" dirty="0" smtClean="0">
                <a:solidFill>
                  <a:srgbClr val="44546A"/>
                </a:solidFill>
                <a:latin typeface="Century Gothic" panose="020B0502020202020204"/>
              </a:rPr>
              <a:t>Social-Emotional/</a:t>
            </a:r>
          </a:p>
          <a:p>
            <a:pPr algn="r"/>
            <a:r>
              <a:rPr lang="en-US" sz="1600" dirty="0" smtClean="0">
                <a:solidFill>
                  <a:srgbClr val="44546A"/>
                </a:solidFill>
                <a:latin typeface="Century Gothic" panose="020B0502020202020204"/>
              </a:rPr>
              <a:t>Behavior </a:t>
            </a:r>
          </a:p>
        </p:txBody>
      </p:sp>
      <p:sp>
        <p:nvSpPr>
          <p:cNvPr id="29" name="TextBox 28"/>
          <p:cNvSpPr txBox="1"/>
          <p:nvPr/>
        </p:nvSpPr>
        <p:spPr>
          <a:xfrm>
            <a:off x="1434305" y="2084484"/>
            <a:ext cx="1588227" cy="338554"/>
          </a:xfrm>
          <a:prstGeom prst="rect">
            <a:avLst/>
          </a:prstGeom>
          <a:noFill/>
          <a:ln>
            <a:noFill/>
          </a:ln>
        </p:spPr>
        <p:txBody>
          <a:bodyPr wrap="square" rtlCol="0">
            <a:spAutoFit/>
          </a:bodyPr>
          <a:lstStyle/>
          <a:p>
            <a:pPr algn="r"/>
            <a:r>
              <a:rPr lang="en-US" sz="1600" dirty="0" smtClean="0">
                <a:solidFill>
                  <a:srgbClr val="44546A"/>
                </a:solidFill>
                <a:latin typeface="Century Gothic" panose="020B0502020202020204"/>
              </a:rPr>
              <a:t>Writing</a:t>
            </a:r>
          </a:p>
        </p:txBody>
      </p:sp>
      <p:sp>
        <p:nvSpPr>
          <p:cNvPr id="2" name="Rectangle 1"/>
          <p:cNvSpPr/>
          <p:nvPr/>
        </p:nvSpPr>
        <p:spPr bwMode="auto">
          <a:xfrm>
            <a:off x="152401" y="4129777"/>
            <a:ext cx="2076018" cy="584775"/>
          </a:xfrm>
          <a:prstGeom prst="rect">
            <a:avLst/>
          </a:prstGeom>
          <a:solidFill>
            <a:srgbClr val="FFFF00">
              <a:alpha val="30000"/>
            </a:srgbClr>
          </a:solidFill>
          <a:ln>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TextBox 4"/>
          <p:cNvSpPr txBox="1"/>
          <p:nvPr/>
        </p:nvSpPr>
        <p:spPr>
          <a:xfrm>
            <a:off x="4456145" y="1563231"/>
            <a:ext cx="4687855" cy="2246769"/>
          </a:xfrm>
          <a:prstGeom prst="rect">
            <a:avLst/>
          </a:prstGeom>
          <a:noFill/>
          <a:ln>
            <a:noFill/>
          </a:ln>
        </p:spPr>
        <p:txBody>
          <a:bodyPr wrap="square" rtlCol="0">
            <a:spAutoFit/>
          </a:bodyPr>
          <a:lstStyle/>
          <a:p>
            <a:r>
              <a:rPr lang="en-US" sz="2000" dirty="0" smtClean="0">
                <a:solidFill>
                  <a:srgbClr val="000000"/>
                </a:solidFill>
                <a:latin typeface="Maiandra GD" panose="020E0502030308020204" pitchFamily="34" charset="0"/>
              </a:rPr>
              <a:t>Students themselves do not fit into a tier of supports.</a:t>
            </a:r>
          </a:p>
          <a:p>
            <a:endParaRPr lang="en-US" sz="2000" i="1" dirty="0" smtClean="0">
              <a:solidFill>
                <a:srgbClr val="000000"/>
              </a:solidFill>
              <a:latin typeface="Maiandra GD" panose="020E0502030308020204" pitchFamily="34" charset="0"/>
            </a:endParaRPr>
          </a:p>
          <a:p>
            <a:r>
              <a:rPr lang="en-US" sz="2000" i="1" dirty="0" smtClean="0">
                <a:solidFill>
                  <a:srgbClr val="000000"/>
                </a:solidFill>
                <a:latin typeface="Maiandra GD" panose="020E0502030308020204" pitchFamily="34" charset="0"/>
              </a:rPr>
              <a:t>Is </a:t>
            </a:r>
            <a:r>
              <a:rPr lang="en-US" sz="2000" i="1" dirty="0">
                <a:solidFill>
                  <a:srgbClr val="000000"/>
                </a:solidFill>
                <a:latin typeface="Maiandra GD" panose="020E0502030308020204" pitchFamily="34" charset="0"/>
              </a:rPr>
              <a:t>the student successful at this level of </a:t>
            </a:r>
            <a:r>
              <a:rPr lang="en-US" sz="2000" i="1" dirty="0" smtClean="0">
                <a:solidFill>
                  <a:srgbClr val="000000"/>
                </a:solidFill>
                <a:latin typeface="Maiandra GD" panose="020E0502030308020204" pitchFamily="34" charset="0"/>
              </a:rPr>
              <a:t>support? </a:t>
            </a:r>
            <a:r>
              <a:rPr lang="en-US" sz="2000" dirty="0" smtClean="0">
                <a:solidFill>
                  <a:srgbClr val="000000"/>
                </a:solidFill>
                <a:latin typeface="Maiandra GD" panose="020E0502030308020204" pitchFamily="34" charset="0"/>
              </a:rPr>
              <a:t>Improved student outcomes are the result of continually monitoring and modifying.</a:t>
            </a:r>
          </a:p>
        </p:txBody>
      </p:sp>
      <p:pic>
        <p:nvPicPr>
          <p:cNvPr id="31" name="Picture 4" descr="http://images.mynamebadges.com/img/lg/L/Hello-My-Name-Is-Label-LB-19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69" y="4714552"/>
            <a:ext cx="2391575" cy="183266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026468" y="5547578"/>
            <a:ext cx="2270384" cy="646331"/>
          </a:xfrm>
          <a:prstGeom prst="rect">
            <a:avLst/>
          </a:prstGeom>
          <a:noFill/>
        </p:spPr>
        <p:txBody>
          <a:bodyPr wrap="square" rtlCol="0">
            <a:spAutoFit/>
          </a:bodyPr>
          <a:lstStyle/>
          <a:p>
            <a:pPr algn="ctr"/>
            <a:r>
              <a:rPr lang="en-US" dirty="0" smtClean="0">
                <a:latin typeface="Comic Sans MS" panose="030F0702030302020204" pitchFamily="66" charset="0"/>
              </a:rPr>
              <a:t>A Student in need of Tier 3 Support</a:t>
            </a:r>
            <a:endParaRPr lang="en-US" dirty="0">
              <a:latin typeface="Comic Sans MS" panose="030F0702030302020204" pitchFamily="66" charset="0"/>
            </a:endParaRPr>
          </a:p>
        </p:txBody>
      </p:sp>
      <p:pic>
        <p:nvPicPr>
          <p:cNvPr id="2052" name="Picture 4" descr="http://images.mynamebadges.com/img/lg/L/Hello-My-Name-Is-Label-LB-19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68" y="4715103"/>
            <a:ext cx="2391575" cy="18326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lipartbest.com/cliparts/dT7/o5a/dT7o5aE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107" y="4188746"/>
            <a:ext cx="3670300" cy="2752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01246" y="5686078"/>
            <a:ext cx="2042020" cy="369332"/>
          </a:xfrm>
          <a:prstGeom prst="rect">
            <a:avLst/>
          </a:prstGeom>
          <a:noFill/>
        </p:spPr>
        <p:txBody>
          <a:bodyPr wrap="square" rtlCol="0">
            <a:spAutoFit/>
          </a:bodyPr>
          <a:lstStyle/>
          <a:p>
            <a:pPr algn="ctr"/>
            <a:r>
              <a:rPr lang="en-US" dirty="0" smtClean="0">
                <a:latin typeface="Comic Sans MS" panose="030F0702030302020204" pitchFamily="66" charset="0"/>
              </a:rPr>
              <a:t>A “Tier 3” Kid</a:t>
            </a:r>
            <a:endParaRPr lang="en-US" dirty="0">
              <a:latin typeface="Comic Sans MS" panose="030F0702030302020204" pitchFamily="66" charset="0"/>
            </a:endParaRPr>
          </a:p>
        </p:txBody>
      </p:sp>
    </p:spTree>
    <p:extLst>
      <p:ext uri="{BB962C8B-B14F-4D97-AF65-F5344CB8AC3E}">
        <p14:creationId xmlns:p14="http://schemas.microsoft.com/office/powerpoint/2010/main" val="58225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58"/>
                                        </p:tgtEl>
                                        <p:attrNameLst>
                                          <p:attrName>style.visibility</p:attrName>
                                        </p:attrNameLst>
                                      </p:cBhvr>
                                      <p:to>
                                        <p:strVal val="hidden"/>
                                      </p:to>
                                    </p:set>
                                  </p:childTnLst>
                                </p:cTn>
                              </p:par>
                              <p:par>
                                <p:cTn id="13" presetID="31" presetClass="exit" presetSubtype="0" fill="hold" nodeType="withEffect">
                                  <p:stCondLst>
                                    <p:cond delay="0"/>
                                  </p:stCondLst>
                                  <p:childTnLst>
                                    <p:anim calcmode="lin" valueType="num">
                                      <p:cBhvr>
                                        <p:cTn id="14" dur="250"/>
                                        <p:tgtEl>
                                          <p:spTgt spid="2052"/>
                                        </p:tgtEl>
                                        <p:attrNameLst>
                                          <p:attrName>ppt_w</p:attrName>
                                        </p:attrNameLst>
                                      </p:cBhvr>
                                      <p:tavLst>
                                        <p:tav tm="0">
                                          <p:val>
                                            <p:strVal val="ppt_w"/>
                                          </p:val>
                                        </p:tav>
                                        <p:tav tm="100000">
                                          <p:val>
                                            <p:fltVal val="0"/>
                                          </p:val>
                                        </p:tav>
                                      </p:tavLst>
                                    </p:anim>
                                    <p:anim calcmode="lin" valueType="num">
                                      <p:cBhvr>
                                        <p:cTn id="15" dur="250"/>
                                        <p:tgtEl>
                                          <p:spTgt spid="2052"/>
                                        </p:tgtEl>
                                        <p:attrNameLst>
                                          <p:attrName>ppt_h</p:attrName>
                                        </p:attrNameLst>
                                      </p:cBhvr>
                                      <p:tavLst>
                                        <p:tav tm="0">
                                          <p:val>
                                            <p:strVal val="ppt_h"/>
                                          </p:val>
                                        </p:tav>
                                        <p:tav tm="100000">
                                          <p:val>
                                            <p:fltVal val="0"/>
                                          </p:val>
                                        </p:tav>
                                      </p:tavLst>
                                    </p:anim>
                                    <p:anim calcmode="lin" valueType="num">
                                      <p:cBhvr>
                                        <p:cTn id="16" dur="250"/>
                                        <p:tgtEl>
                                          <p:spTgt spid="2052"/>
                                        </p:tgtEl>
                                        <p:attrNameLst>
                                          <p:attrName>style.rotation</p:attrName>
                                        </p:attrNameLst>
                                      </p:cBhvr>
                                      <p:tavLst>
                                        <p:tav tm="0">
                                          <p:val>
                                            <p:fltVal val="0"/>
                                          </p:val>
                                        </p:tav>
                                        <p:tav tm="100000">
                                          <p:val>
                                            <p:fltVal val="90"/>
                                          </p:val>
                                        </p:tav>
                                      </p:tavLst>
                                    </p:anim>
                                    <p:animEffect transition="out" filter="fade">
                                      <p:cBhvr>
                                        <p:cTn id="17" dur="250"/>
                                        <p:tgtEl>
                                          <p:spTgt spid="2052"/>
                                        </p:tgtEl>
                                      </p:cBhvr>
                                    </p:animEffect>
                                    <p:set>
                                      <p:cBhvr>
                                        <p:cTn id="18" dur="1" fill="hold">
                                          <p:stCondLst>
                                            <p:cond delay="249"/>
                                          </p:stCondLst>
                                        </p:cTn>
                                        <p:tgtEl>
                                          <p:spTgt spid="2052"/>
                                        </p:tgtEl>
                                        <p:attrNameLst>
                                          <p:attrName>style.visibility</p:attrName>
                                        </p:attrNameLst>
                                      </p:cBhvr>
                                      <p:to>
                                        <p:strVal val="hidden"/>
                                      </p:to>
                                    </p:set>
                                  </p:childTnLst>
                                </p:cTn>
                              </p:par>
                              <p:par>
                                <p:cTn id="19" presetID="3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750" fill="hold"/>
                                        <p:tgtEl>
                                          <p:spTgt spid="31"/>
                                        </p:tgtEl>
                                        <p:attrNameLst>
                                          <p:attrName>ppt_w</p:attrName>
                                        </p:attrNameLst>
                                      </p:cBhvr>
                                      <p:tavLst>
                                        <p:tav tm="0">
                                          <p:val>
                                            <p:fltVal val="0"/>
                                          </p:val>
                                        </p:tav>
                                        <p:tav tm="100000">
                                          <p:val>
                                            <p:strVal val="#ppt_w"/>
                                          </p:val>
                                        </p:tav>
                                      </p:tavLst>
                                    </p:anim>
                                    <p:anim calcmode="lin" valueType="num">
                                      <p:cBhvr>
                                        <p:cTn id="22" dur="750" fill="hold"/>
                                        <p:tgtEl>
                                          <p:spTgt spid="31"/>
                                        </p:tgtEl>
                                        <p:attrNameLst>
                                          <p:attrName>ppt_h</p:attrName>
                                        </p:attrNameLst>
                                      </p:cBhvr>
                                      <p:tavLst>
                                        <p:tav tm="0">
                                          <p:val>
                                            <p:fltVal val="0"/>
                                          </p:val>
                                        </p:tav>
                                        <p:tav tm="100000">
                                          <p:val>
                                            <p:strVal val="#ppt_h"/>
                                          </p:val>
                                        </p:tav>
                                      </p:tavLst>
                                    </p:anim>
                                    <p:anim calcmode="lin" valueType="num">
                                      <p:cBhvr>
                                        <p:cTn id="23" dur="750" fill="hold"/>
                                        <p:tgtEl>
                                          <p:spTgt spid="31"/>
                                        </p:tgtEl>
                                        <p:attrNameLst>
                                          <p:attrName>style.rotation</p:attrName>
                                        </p:attrNameLst>
                                      </p:cBhvr>
                                      <p:tavLst>
                                        <p:tav tm="0">
                                          <p:val>
                                            <p:fltVal val="90"/>
                                          </p:val>
                                        </p:tav>
                                        <p:tav tm="100000">
                                          <p:val>
                                            <p:fltVal val="0"/>
                                          </p:val>
                                        </p:tav>
                                      </p:tavLst>
                                    </p:anim>
                                    <p:animEffect transition="in" filter="fade">
                                      <p:cBhvr>
                                        <p:cTn id="24" dur="750"/>
                                        <p:tgtEl>
                                          <p:spTgt spid="3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750" fill="hold"/>
                                        <p:tgtEl>
                                          <p:spTgt spid="32"/>
                                        </p:tgtEl>
                                        <p:attrNameLst>
                                          <p:attrName>ppt_w</p:attrName>
                                        </p:attrNameLst>
                                      </p:cBhvr>
                                      <p:tavLst>
                                        <p:tav tm="0">
                                          <p:val>
                                            <p:fltVal val="0"/>
                                          </p:val>
                                        </p:tav>
                                        <p:tav tm="100000">
                                          <p:val>
                                            <p:strVal val="#ppt_w"/>
                                          </p:val>
                                        </p:tav>
                                      </p:tavLst>
                                    </p:anim>
                                    <p:anim calcmode="lin" valueType="num">
                                      <p:cBhvr>
                                        <p:cTn id="28" dur="750" fill="hold"/>
                                        <p:tgtEl>
                                          <p:spTgt spid="32"/>
                                        </p:tgtEl>
                                        <p:attrNameLst>
                                          <p:attrName>ppt_h</p:attrName>
                                        </p:attrNameLst>
                                      </p:cBhvr>
                                      <p:tavLst>
                                        <p:tav tm="0">
                                          <p:val>
                                            <p:fltVal val="0"/>
                                          </p:val>
                                        </p:tav>
                                        <p:tav tm="100000">
                                          <p:val>
                                            <p:strVal val="#ppt_h"/>
                                          </p:val>
                                        </p:tav>
                                      </p:tavLst>
                                    </p:anim>
                                    <p:anim calcmode="lin" valueType="num">
                                      <p:cBhvr>
                                        <p:cTn id="29" dur="750" fill="hold"/>
                                        <p:tgtEl>
                                          <p:spTgt spid="32"/>
                                        </p:tgtEl>
                                        <p:attrNameLst>
                                          <p:attrName>style.rotation</p:attrName>
                                        </p:attrNameLst>
                                      </p:cBhvr>
                                      <p:tavLst>
                                        <p:tav tm="0">
                                          <p:val>
                                            <p:fltVal val="90"/>
                                          </p:val>
                                        </p:tav>
                                        <p:tav tm="100000">
                                          <p:val>
                                            <p:fltVal val="0"/>
                                          </p:val>
                                        </p:tav>
                                      </p:tavLst>
                                    </p:anim>
                                    <p:animEffect transition="in" filter="fade">
                                      <p:cBhvr>
                                        <p:cTn id="3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t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022" y="199653"/>
            <a:ext cx="2377712" cy="254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3"/>
          <p:cNvSpPr>
            <a:spLocks noGrp="1"/>
          </p:cNvSpPr>
          <p:nvPr>
            <p:ph type="title"/>
          </p:nvPr>
        </p:nvSpPr>
        <p:spPr>
          <a:xfrm>
            <a:off x="609600" y="361886"/>
            <a:ext cx="6508377" cy="1143000"/>
          </a:xfrm>
        </p:spPr>
        <p:txBody>
          <a:bodyPr/>
          <a:lstStyle/>
          <a:p>
            <a:r>
              <a:rPr lang="en-US" altLang="en-US" b="1" dirty="0" smtClean="0">
                <a:solidFill>
                  <a:schemeClr val="accent6"/>
                </a:solidFill>
                <a:latin typeface="Maiandra GD" panose="020E0502030308020204" pitchFamily="34" charset="0"/>
              </a:rPr>
              <a:t>Tools for the day</a:t>
            </a:r>
          </a:p>
        </p:txBody>
      </p:sp>
      <p:sp>
        <p:nvSpPr>
          <p:cNvPr id="8195" name="Content Placeholder 4"/>
          <p:cNvSpPr>
            <a:spLocks noGrp="1"/>
          </p:cNvSpPr>
          <p:nvPr>
            <p:ph idx="1"/>
          </p:nvPr>
        </p:nvSpPr>
        <p:spPr>
          <a:xfrm>
            <a:off x="533400" y="2438400"/>
            <a:ext cx="8229600" cy="4625975"/>
          </a:xfrm>
        </p:spPr>
        <p:txBody>
          <a:bodyPr>
            <a:normAutofit/>
          </a:bodyPr>
          <a:lstStyle/>
          <a:p>
            <a:pPr>
              <a:buClr>
                <a:schemeClr val="accent6"/>
              </a:buClr>
              <a:buFont typeface="Wingdings" panose="05000000000000000000" pitchFamily="2" charset="2"/>
              <a:buChar char="§"/>
            </a:pPr>
            <a:r>
              <a:rPr lang="en-US" altLang="en-US" dirty="0">
                <a:latin typeface="Maiandra GD" panose="020E0502030308020204" pitchFamily="34" charset="0"/>
              </a:rPr>
              <a:t>PBIS Tier </a:t>
            </a:r>
            <a:r>
              <a:rPr lang="en-US" altLang="en-US" dirty="0">
                <a:latin typeface="Maiandra GD" panose="020E0502030308020204" pitchFamily="34" charset="0"/>
              </a:rPr>
              <a:t>2</a:t>
            </a:r>
            <a:r>
              <a:rPr lang="en-US" altLang="en-US" dirty="0" smtClean="0">
                <a:latin typeface="Maiandra GD" panose="020E0502030308020204" pitchFamily="34" charset="0"/>
              </a:rPr>
              <a:t> </a:t>
            </a:r>
            <a:r>
              <a:rPr lang="en-US" altLang="en-US" dirty="0">
                <a:latin typeface="Maiandra GD" panose="020E0502030308020204" pitchFamily="34" charset="0"/>
              </a:rPr>
              <a:t>Binder</a:t>
            </a:r>
            <a:endParaRPr lang="en-US" altLang="en-US" dirty="0">
              <a:latin typeface="Maiandra GD" panose="020E0502030308020204" pitchFamily="34" charset="0"/>
              <a:hlinkClick r:id="rId4"/>
            </a:endParaRPr>
          </a:p>
          <a:p>
            <a:pPr>
              <a:buClr>
                <a:schemeClr val="accent6"/>
              </a:buClr>
              <a:buFont typeface="Wingdings" panose="05000000000000000000" pitchFamily="2" charset="2"/>
              <a:buChar char="§"/>
            </a:pPr>
            <a:r>
              <a:rPr lang="en-US" altLang="en-US" dirty="0" smtClean="0">
                <a:latin typeface="Maiandra GD" panose="020E0502030308020204" pitchFamily="34" charset="0"/>
              </a:rPr>
              <a:t>Tier </a:t>
            </a:r>
            <a:r>
              <a:rPr lang="en-US" altLang="en-US" dirty="0">
                <a:latin typeface="Maiandra GD" panose="020E0502030308020204" pitchFamily="34" charset="0"/>
              </a:rPr>
              <a:t>2</a:t>
            </a:r>
            <a:r>
              <a:rPr lang="en-US" altLang="en-US" dirty="0" smtClean="0">
                <a:latin typeface="Maiandra GD" panose="020E0502030308020204" pitchFamily="34" charset="0"/>
              </a:rPr>
              <a:t> </a:t>
            </a:r>
            <a:r>
              <a:rPr lang="en-US" altLang="en-US" dirty="0" smtClean="0">
                <a:latin typeface="Maiandra GD" panose="020E0502030308020204" pitchFamily="34" charset="0"/>
              </a:rPr>
              <a:t>Day 1 Packet</a:t>
            </a:r>
          </a:p>
          <a:p>
            <a:pPr>
              <a:buClr>
                <a:schemeClr val="accent6"/>
              </a:buClr>
              <a:buFont typeface="Wingdings" panose="05000000000000000000" pitchFamily="2" charset="2"/>
              <a:buChar char="§"/>
            </a:pPr>
            <a:r>
              <a:rPr lang="en-US" altLang="en-US" dirty="0" smtClean="0">
                <a:latin typeface="Maiandra GD" panose="020E0502030308020204" pitchFamily="34" charset="0"/>
              </a:rPr>
              <a:t>Tiered Fidelity Inventory</a:t>
            </a:r>
          </a:p>
          <a:p>
            <a:pPr>
              <a:buClr>
                <a:schemeClr val="accent6"/>
              </a:buClr>
              <a:buFont typeface="Wingdings" panose="05000000000000000000" pitchFamily="2" charset="2"/>
              <a:buChar char="§"/>
            </a:pPr>
            <a:r>
              <a:rPr lang="en-US" altLang="en-US" dirty="0" smtClean="0">
                <a:latin typeface="Maiandra GD" panose="020E0502030308020204" pitchFamily="34" charset="0"/>
              </a:rPr>
              <a:t>EGUSD PBIS Website</a:t>
            </a:r>
          </a:p>
          <a:p>
            <a:pPr lvl="1">
              <a:buClr>
                <a:schemeClr val="accent6"/>
              </a:buClr>
              <a:buFont typeface="Wingdings" panose="05000000000000000000" pitchFamily="2" charset="2"/>
              <a:buChar char="§"/>
            </a:pPr>
            <a:r>
              <a:rPr lang="en-US" altLang="en-US" dirty="0" smtClean="0">
                <a:latin typeface="Maiandra GD" panose="020E0502030308020204" pitchFamily="34" charset="0"/>
              </a:rPr>
              <a:t>http</a:t>
            </a:r>
            <a:r>
              <a:rPr lang="en-US" altLang="en-US" dirty="0">
                <a:latin typeface="Maiandra GD" panose="020E0502030308020204" pitchFamily="34" charset="0"/>
              </a:rPr>
              <a:t>://www.egusd.net/students-families/wellness/</a:t>
            </a:r>
            <a:endParaRPr lang="en-US" altLang="en-US" dirty="0" smtClean="0">
              <a:latin typeface="Maiandra GD" panose="020E0502030308020204" pitchFamily="34" charset="0"/>
            </a:endParaRPr>
          </a:p>
          <a:p>
            <a:pPr marL="0" indent="0">
              <a:buNone/>
            </a:pPr>
            <a:endParaRPr lang="en-US" altLang="en-US" sz="2400" dirty="0" smtClean="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568" y="6055130"/>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2288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2287"/>
            <a:ext cx="8382000" cy="914400"/>
          </a:xfrm>
        </p:spPr>
        <p:txBody>
          <a:bodyPr>
            <a:normAutofit/>
          </a:bodyPr>
          <a:lstStyle/>
          <a:p>
            <a:pPr marL="0" indent="0"/>
            <a:r>
              <a:rPr lang="en-US" sz="4400" b="1" dirty="0">
                <a:solidFill>
                  <a:schemeClr val="accent6"/>
                </a:solidFill>
                <a:latin typeface="Maiandra GD" panose="020E0502030308020204" pitchFamily="34" charset="0"/>
              </a:rPr>
              <a:t>Students have complex needs…</a:t>
            </a:r>
            <a:endParaRPr lang="en-US" sz="4400" dirty="0">
              <a:solidFill>
                <a:schemeClr val="accent6"/>
              </a:solidFill>
              <a:latin typeface="Maiandra GD" panose="020E0502030308020204" pitchFamily="34" charset="0"/>
            </a:endParaRPr>
          </a:p>
        </p:txBody>
      </p:sp>
      <p:pic>
        <p:nvPicPr>
          <p:cNvPr id="154632" name="Picture 8" descr="http://01.edu-cdn.com/files/static/slideshow/reference/EmotionalBehavioralCharacteristics/emotional-characteristics-norms_350x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443" y="4014988"/>
            <a:ext cx="1957938" cy="2461409"/>
          </a:xfrm>
          <a:prstGeom prst="rect">
            <a:avLst/>
          </a:prstGeom>
          <a:noFill/>
          <a:extLst>
            <a:ext uri="{909E8E84-426E-40DD-AFC4-6F175D3DCCD1}">
              <a14:hiddenFill xmlns:a14="http://schemas.microsoft.com/office/drawing/2010/main">
                <a:solidFill>
                  <a:srgbClr val="FFFFFF"/>
                </a:solidFill>
              </a14:hiddenFill>
            </a:ext>
          </a:extLst>
        </p:spPr>
      </p:pic>
      <p:pic>
        <p:nvPicPr>
          <p:cNvPr id="154634" name="Picture 10" descr="http://www.migdale.com/db/1506/MIGDALE15060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014988"/>
            <a:ext cx="2863425" cy="1908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28600" y="6096270"/>
            <a:ext cx="1295400" cy="657900"/>
          </a:xfrm>
          <a:prstGeom prst="rect">
            <a:avLst/>
          </a:prstGeom>
        </p:spPr>
      </p:pic>
      <p:pic>
        <p:nvPicPr>
          <p:cNvPr id="2" name="Picture 1"/>
          <p:cNvPicPr>
            <a:picLocks noChangeAspect="1"/>
          </p:cNvPicPr>
          <p:nvPr/>
        </p:nvPicPr>
        <p:blipFill>
          <a:blip r:embed="rId6"/>
          <a:stretch>
            <a:fillRect/>
          </a:stretch>
        </p:blipFill>
        <p:spPr>
          <a:xfrm>
            <a:off x="5562600" y="1826758"/>
            <a:ext cx="2619375" cy="1743075"/>
          </a:xfrm>
          <a:prstGeom prst="rect">
            <a:avLst/>
          </a:prstGeom>
        </p:spPr>
      </p:pic>
      <p:pic>
        <p:nvPicPr>
          <p:cNvPr id="3" name="Picture 2"/>
          <p:cNvPicPr>
            <a:picLocks noChangeAspect="1"/>
          </p:cNvPicPr>
          <p:nvPr/>
        </p:nvPicPr>
        <p:blipFill>
          <a:blip r:embed="rId7"/>
          <a:stretch>
            <a:fillRect/>
          </a:stretch>
        </p:blipFill>
        <p:spPr>
          <a:xfrm>
            <a:off x="1219200" y="1926771"/>
            <a:ext cx="2971800" cy="1543050"/>
          </a:xfrm>
          <a:prstGeom prst="rect">
            <a:avLst/>
          </a:prstGeom>
        </p:spPr>
      </p:pic>
      <p:pic>
        <p:nvPicPr>
          <p:cNvPr id="5" name="Picture 4"/>
          <p:cNvPicPr>
            <a:picLocks noChangeAspect="1"/>
          </p:cNvPicPr>
          <p:nvPr/>
        </p:nvPicPr>
        <p:blipFill>
          <a:blip r:embed="rId8"/>
          <a:stretch>
            <a:fillRect/>
          </a:stretch>
        </p:blipFill>
        <p:spPr>
          <a:xfrm>
            <a:off x="6067425" y="4353195"/>
            <a:ext cx="2619375" cy="1743075"/>
          </a:xfrm>
          <a:prstGeom prst="rect">
            <a:avLst/>
          </a:prstGeom>
        </p:spPr>
      </p:pic>
    </p:spTree>
    <p:extLst>
      <p:ext uri="{BB962C8B-B14F-4D97-AF65-F5344CB8AC3E}">
        <p14:creationId xmlns:p14="http://schemas.microsoft.com/office/powerpoint/2010/main" val="1000060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12" y="214596"/>
            <a:ext cx="6508377" cy="1143000"/>
          </a:xfrm>
        </p:spPr>
        <p:txBody>
          <a:bodyPr/>
          <a:lstStyle/>
          <a:p>
            <a:r>
              <a:rPr lang="en-US" dirty="0" smtClean="0">
                <a:solidFill>
                  <a:schemeClr val="accent6"/>
                </a:solidFill>
                <a:latin typeface="Maiandra GD" panose="020E0502030308020204" pitchFamily="34" charset="0"/>
              </a:rPr>
              <a:t>“I Wish My Teacher Knew”…</a:t>
            </a:r>
            <a:r>
              <a:rPr lang="en-US" dirty="0" smtClean="0"/>
              <a:t/>
            </a:r>
            <a:br>
              <a:rPr lang="en-US" dirty="0" smtClean="0"/>
            </a:br>
            <a:endParaRPr lang="en-US" dirty="0"/>
          </a:p>
        </p:txBody>
      </p:sp>
      <p:pic>
        <p:nvPicPr>
          <p:cNvPr id="1030" name="Picture 6" descr="https://qzprod.files.wordpress.com/2015/04/screen-shot-2015-04-17-at-12-11-18-pm.png"/>
          <p:cNvPicPr>
            <a:picLocks noChangeAspect="1" noChangeArrowheads="1"/>
          </p:cNvPicPr>
          <p:nvPr/>
        </p:nvPicPr>
        <p:blipFill rotWithShape="1">
          <a:blip r:embed="rId3">
            <a:extLst>
              <a:ext uri="{28A0092B-C50C-407E-A947-70E740481C1C}">
                <a14:useLocalDpi xmlns:a14="http://schemas.microsoft.com/office/drawing/2010/main" val="0"/>
              </a:ext>
            </a:extLst>
          </a:blip>
          <a:srcRect t="9489"/>
          <a:stretch/>
        </p:blipFill>
        <p:spPr bwMode="auto">
          <a:xfrm>
            <a:off x="685800" y="1121560"/>
            <a:ext cx="3419475" cy="18707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abclocal.go.com/content/wls/images/cms/ht_wish_my_teacher_01_float_150416_4x3_992.jpg"/>
          <p:cNvPicPr>
            <a:picLocks noChangeAspect="1" noChangeArrowheads="1"/>
          </p:cNvPicPr>
          <p:nvPr/>
        </p:nvPicPr>
        <p:blipFill rotWithShape="1">
          <a:blip r:embed="rId4">
            <a:extLst>
              <a:ext uri="{28A0092B-C50C-407E-A947-70E740481C1C}">
                <a14:useLocalDpi xmlns:a14="http://schemas.microsoft.com/office/drawing/2010/main" val="0"/>
              </a:ext>
            </a:extLst>
          </a:blip>
          <a:srcRect l="5278" r="6723" b="26317"/>
          <a:stretch/>
        </p:blipFill>
        <p:spPr bwMode="auto">
          <a:xfrm>
            <a:off x="5002089" y="889395"/>
            <a:ext cx="3581400" cy="22790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viraltales.com/wp-content/uploads/2015/04/1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7307"/>
            <a:ext cx="3358842" cy="33147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wherelearningclicks.com/wp-content/uploads/2015/04/CClkDXgUkAAh_cv.jpg"/>
          <p:cNvPicPr>
            <a:picLocks noChangeAspect="1" noChangeArrowheads="1"/>
          </p:cNvPicPr>
          <p:nvPr/>
        </p:nvPicPr>
        <p:blipFill rotWithShape="1">
          <a:blip r:embed="rId6">
            <a:extLst>
              <a:ext uri="{28A0092B-C50C-407E-A947-70E740481C1C}">
                <a14:useLocalDpi xmlns:a14="http://schemas.microsoft.com/office/drawing/2010/main" val="0"/>
              </a:ext>
            </a:extLst>
          </a:blip>
          <a:srcRect t="11202" b="38946"/>
          <a:stretch/>
        </p:blipFill>
        <p:spPr bwMode="auto">
          <a:xfrm>
            <a:off x="3358842" y="5112292"/>
            <a:ext cx="57054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4.bp.blogspot.com/-uFkbZLgd6jc/VgyHeI4-hiI/AAAAAAAAEaM/BTThozf57vE/s1600/IMG_31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702" r="5935" b="15808"/>
          <a:stretch/>
        </p:blipFill>
        <p:spPr bwMode="auto">
          <a:xfrm>
            <a:off x="3358842" y="3198947"/>
            <a:ext cx="5525390" cy="191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00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828" y="76200"/>
            <a:ext cx="6508377" cy="1143000"/>
          </a:xfrm>
        </p:spPr>
        <p:txBody>
          <a:bodyPr>
            <a:normAutofit/>
          </a:bodyPr>
          <a:lstStyle/>
          <a:p>
            <a:r>
              <a:rPr lang="en-US" sz="5400" dirty="0" smtClean="0">
                <a:solidFill>
                  <a:schemeClr val="accent6"/>
                </a:solidFill>
                <a:latin typeface="Maiandra GD" panose="020E0502030308020204" pitchFamily="34" charset="0"/>
              </a:rPr>
              <a:t>Empathy</a:t>
            </a:r>
            <a:endParaRPr lang="en-US" sz="5400" dirty="0">
              <a:solidFill>
                <a:schemeClr val="accent6"/>
              </a:solidFill>
              <a:latin typeface="Maiandra GD" panose="020E0502030308020204" pitchFamily="34" charset="0"/>
            </a:endParaRPr>
          </a:p>
        </p:txBody>
      </p:sp>
      <p:pic>
        <p:nvPicPr>
          <p:cNvPr id="6" name="AZ-pU7ozt3g"/>
          <p:cNvPicPr>
            <a:picLocks noGrp="1" noRot="1" noChangeAspect="1"/>
          </p:cNvPicPr>
          <p:nvPr>
            <p:ph idx="1"/>
            <a:videoFile r:link="rId1"/>
          </p:nvPr>
        </p:nvPicPr>
        <p:blipFill>
          <a:blip r:embed="rId4"/>
          <a:stretch>
            <a:fillRect/>
          </a:stretch>
        </p:blipFill>
        <p:spPr>
          <a:xfrm>
            <a:off x="457200" y="1600200"/>
            <a:ext cx="8001000" cy="4800600"/>
          </a:xfrm>
          <a:prstGeom prst="rect">
            <a:avLst/>
          </a:prstGeom>
        </p:spPr>
      </p:pic>
      <p:pic>
        <p:nvPicPr>
          <p:cNvPr id="2" name="Picture 1"/>
          <p:cNvPicPr>
            <a:picLocks noChangeAspect="1"/>
          </p:cNvPicPr>
          <p:nvPr/>
        </p:nvPicPr>
        <p:blipFill>
          <a:blip r:embed="rId5"/>
          <a:stretch>
            <a:fillRect/>
          </a:stretch>
        </p:blipFill>
        <p:spPr>
          <a:xfrm>
            <a:off x="6172200" y="190500"/>
            <a:ext cx="2800350" cy="1219200"/>
          </a:xfrm>
          <a:prstGeom prst="rect">
            <a:avLst/>
          </a:prstGeom>
        </p:spPr>
      </p:pic>
    </p:spTree>
    <p:extLst>
      <p:ext uri="{BB962C8B-B14F-4D97-AF65-F5344CB8AC3E}">
        <p14:creationId xmlns:p14="http://schemas.microsoft.com/office/powerpoint/2010/main" val="3799080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76723029"/>
              </p:ext>
            </p:extLst>
          </p:nvPr>
        </p:nvGraphicFramePr>
        <p:xfrm>
          <a:off x="402106" y="1752600"/>
          <a:ext cx="8437093" cy="3810000"/>
        </p:xfrm>
        <a:graphic>
          <a:graphicData uri="http://schemas.openxmlformats.org/drawingml/2006/table">
            <a:tbl>
              <a:tblPr firstRow="1" bandRow="1">
                <a:tableStyleId>{69012ECD-51FC-41F1-AA8D-1B2483CD663E}</a:tableStyleId>
              </a:tblPr>
              <a:tblGrid>
                <a:gridCol w="3615897">
                  <a:extLst>
                    <a:ext uri="{9D8B030D-6E8A-4147-A177-3AD203B41FA5}">
                      <a16:colId xmlns:a16="http://schemas.microsoft.com/office/drawing/2014/main" val="20000"/>
                    </a:ext>
                  </a:extLst>
                </a:gridCol>
                <a:gridCol w="2773357">
                  <a:extLst>
                    <a:ext uri="{9D8B030D-6E8A-4147-A177-3AD203B41FA5}">
                      <a16:colId xmlns:a16="http://schemas.microsoft.com/office/drawing/2014/main" val="20001"/>
                    </a:ext>
                  </a:extLst>
                </a:gridCol>
                <a:gridCol w="2047839">
                  <a:extLst>
                    <a:ext uri="{9D8B030D-6E8A-4147-A177-3AD203B41FA5}">
                      <a16:colId xmlns:a16="http://schemas.microsoft.com/office/drawing/2014/main" val="20002"/>
                    </a:ext>
                  </a:extLst>
                </a:gridCol>
              </a:tblGrid>
              <a:tr h="1000057">
                <a:tc>
                  <a:txBody>
                    <a:bodyPr/>
                    <a:lstStyle/>
                    <a:p>
                      <a:r>
                        <a:rPr lang="en-US" sz="2400" dirty="0" smtClean="0">
                          <a:latin typeface="Maiandra GD" panose="020E0502030308020204" pitchFamily="34" charset="0"/>
                        </a:rPr>
                        <a:t>Guiding</a:t>
                      </a:r>
                      <a:r>
                        <a:rPr lang="en-US" sz="2400" baseline="0" dirty="0" smtClean="0">
                          <a:latin typeface="Maiandra GD" panose="020E0502030308020204" pitchFamily="34" charset="0"/>
                        </a:rPr>
                        <a:t> question</a:t>
                      </a:r>
                      <a:endParaRPr lang="en-US" sz="2400" dirty="0">
                        <a:latin typeface="Maiandra GD" panose="020E0502030308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Team</a:t>
                      </a:r>
                      <a:r>
                        <a:rPr lang="en-US" sz="2400" baseline="0" dirty="0" smtClean="0">
                          <a:latin typeface="Maiandra GD" panose="020E0502030308020204" pitchFamily="34" charset="0"/>
                        </a:rPr>
                        <a:t> task</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latin typeface="Maiandra GD" panose="020E0502030308020204" pitchFamily="34" charset="0"/>
                        </a:rPr>
                        <a:t>Use</a:t>
                      </a:r>
                      <a:endParaRPr lang="en-US" sz="24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09943">
                <a:tc>
                  <a:txBody>
                    <a:bodyPr/>
                    <a:lstStyle/>
                    <a:p>
                      <a:pPr algn="l" eaLnBrk="1" hangingPunct="1"/>
                      <a:r>
                        <a:rPr lang="en-US" altLang="en-US" sz="2400" kern="1200" dirty="0" smtClean="0">
                          <a:solidFill>
                            <a:schemeClr val="tx1"/>
                          </a:solidFill>
                          <a:latin typeface="Maiandra GD" panose="020E0502030308020204" pitchFamily="34" charset="0"/>
                          <a:ea typeface="+mn-ea"/>
                          <a:cs typeface="+mn-cs"/>
                        </a:rPr>
                        <a:t>Who</a:t>
                      </a:r>
                      <a:r>
                        <a:rPr lang="en-US" altLang="en-US" sz="2400" kern="1200" baseline="0" dirty="0" smtClean="0">
                          <a:solidFill>
                            <a:schemeClr val="tx1"/>
                          </a:solidFill>
                          <a:latin typeface="Maiandra GD" panose="020E0502030308020204" pitchFamily="34" charset="0"/>
                          <a:ea typeface="+mn-ea"/>
                          <a:cs typeface="+mn-cs"/>
                        </a:rPr>
                        <a:t> are some of your students that you think of that might benefit from Tier 2 Interventions?</a:t>
                      </a:r>
                      <a:endParaRPr lang="en-US" altLang="en-US" sz="2400" kern="1200" dirty="0" smtClean="0">
                        <a:solidFill>
                          <a:schemeClr val="tx1"/>
                        </a:solidFill>
                        <a:latin typeface="Maiandra GD" panose="020E0502030308020204" pitchFamily="34" charset="0"/>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en-US" sz="2400" kern="1200" dirty="0" smtClean="0">
                          <a:solidFill>
                            <a:schemeClr val="tx1"/>
                          </a:solidFill>
                          <a:latin typeface="Maiandra GD" panose="020E0502030308020204" pitchFamily="34" charset="0"/>
                          <a:ea typeface="+mn-ea"/>
                          <a:cs typeface="+mn-cs"/>
                        </a:rPr>
                        <a:t>Work</a:t>
                      </a:r>
                      <a:r>
                        <a:rPr lang="en-US" altLang="en-US" sz="2400" kern="1200" baseline="0" dirty="0" smtClean="0">
                          <a:solidFill>
                            <a:schemeClr val="tx1"/>
                          </a:solidFill>
                          <a:latin typeface="Maiandra GD" panose="020E0502030308020204" pitchFamily="34" charset="0"/>
                          <a:ea typeface="+mn-ea"/>
                          <a:cs typeface="+mn-cs"/>
                        </a:rPr>
                        <a:t> together to identify some of your students in need of Tier 2 Interventions.</a:t>
                      </a:r>
                      <a:endParaRPr lang="en-US" altLang="en-US" sz="2400" kern="1200" dirty="0" smtClean="0">
                        <a:solidFill>
                          <a:schemeClr val="tx1"/>
                        </a:solidFill>
                        <a:latin typeface="Maiandra GD" panose="020E0502030308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baseline="0" dirty="0" smtClean="0">
                          <a:solidFill>
                            <a:schemeClr val="tx1"/>
                          </a:solidFill>
                          <a:latin typeface="Maiandra GD" panose="020E0502030308020204" pitchFamily="34" charset="0"/>
                        </a:rPr>
                        <a:t>Anecdotal data</a:t>
                      </a:r>
                    </a:p>
                    <a:p>
                      <a:endParaRPr lang="en-US" sz="2400" b="1" baseline="0" dirty="0" smtClean="0">
                        <a:solidFill>
                          <a:schemeClr val="tx1"/>
                        </a:solidFill>
                        <a:latin typeface="Maiandra GD" panose="020E0502030308020204" pitchFamily="34" charset="0"/>
                      </a:endParaRPr>
                    </a:p>
                    <a:p>
                      <a:r>
                        <a:rPr lang="en-US" sz="2400" b="1" baseline="0" dirty="0" smtClean="0">
                          <a:solidFill>
                            <a:schemeClr val="tx1"/>
                          </a:solidFill>
                          <a:latin typeface="Maiandra GD" panose="020E0502030308020204" pitchFamily="34" charset="0"/>
                        </a:rPr>
                        <a:t>Synergy reports (if available)</a:t>
                      </a:r>
                      <a:endParaRPr lang="en-US" sz="2400" b="1" baseline="0" dirty="0" smtClean="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3"/>
          <a:stretch>
            <a:fillRect/>
          </a:stretch>
        </p:blipFill>
        <p:spPr>
          <a:xfrm>
            <a:off x="402106" y="228600"/>
            <a:ext cx="5291787" cy="1280271"/>
          </a:xfrm>
          <a:prstGeom prst="rect">
            <a:avLst/>
          </a:prstGeom>
        </p:spPr>
      </p:pic>
      <p:pic>
        <p:nvPicPr>
          <p:cNvPr id="9" name="Picture 8"/>
          <p:cNvPicPr>
            <a:picLocks noChangeAspect="1"/>
          </p:cNvPicPr>
          <p:nvPr/>
        </p:nvPicPr>
        <p:blipFill>
          <a:blip r:embed="rId4"/>
          <a:stretch>
            <a:fillRect/>
          </a:stretch>
        </p:blipFill>
        <p:spPr>
          <a:xfrm>
            <a:off x="6705600" y="228600"/>
            <a:ext cx="2304415" cy="1092321"/>
          </a:xfrm>
          <a:prstGeom prst="rect">
            <a:avLst/>
          </a:prstGeom>
        </p:spPr>
      </p:pic>
      <p:pic>
        <p:nvPicPr>
          <p:cNvPr id="7" name="Picture 6"/>
          <p:cNvPicPr>
            <a:picLocks noChangeAspect="1"/>
          </p:cNvPicPr>
          <p:nvPr/>
        </p:nvPicPr>
        <p:blipFill>
          <a:blip r:embed="rId5"/>
          <a:stretch>
            <a:fillRect/>
          </a:stretch>
        </p:blipFill>
        <p:spPr>
          <a:xfrm>
            <a:off x="228600" y="5806329"/>
            <a:ext cx="1668624" cy="844051"/>
          </a:xfrm>
          <a:prstGeom prst="rect">
            <a:avLst/>
          </a:prstGeom>
        </p:spPr>
      </p:pic>
    </p:spTree>
    <p:extLst>
      <p:ext uri="{BB962C8B-B14F-4D97-AF65-F5344CB8AC3E}">
        <p14:creationId xmlns:p14="http://schemas.microsoft.com/office/powerpoint/2010/main" val="144984264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20428" y="3124200"/>
            <a:ext cx="9677400" cy="1227582"/>
          </a:xfrm>
        </p:spPr>
        <p:txBody>
          <a:bodyPr>
            <a:noAutofit/>
          </a:bodyPr>
          <a:lstStyle/>
          <a:p>
            <a:pPr>
              <a:defRPr/>
            </a:pPr>
            <a:r>
              <a:rPr lang="en-US" sz="4000" dirty="0" smtClean="0">
                <a:solidFill>
                  <a:schemeClr val="bg1"/>
                </a:solidFill>
                <a:latin typeface="Maiandra GD" panose="020E0502030308020204" pitchFamily="34" charset="0"/>
              </a:rPr>
              <a:t>Critical Features of </a:t>
            </a:r>
            <a:br>
              <a:rPr lang="en-US" sz="4000" dirty="0" smtClean="0">
                <a:solidFill>
                  <a:schemeClr val="bg1"/>
                </a:solidFill>
                <a:latin typeface="Maiandra GD" panose="020E0502030308020204" pitchFamily="34" charset="0"/>
              </a:rPr>
            </a:br>
            <a:r>
              <a:rPr lang="en-US" sz="4000" dirty="0" smtClean="0">
                <a:solidFill>
                  <a:schemeClr val="bg1"/>
                </a:solidFill>
                <a:latin typeface="Maiandra GD" panose="020E0502030308020204" pitchFamily="34" charset="0"/>
              </a:rPr>
              <a:t>Tier 2 Interventions</a:t>
            </a:r>
            <a:endParaRPr lang="en-US" sz="40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826" r="310"/>
          <a:stretch/>
        </p:blipFill>
        <p:spPr bwMode="auto">
          <a:xfrm>
            <a:off x="4495800" y="928369"/>
            <a:ext cx="4068763" cy="49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429000" y="1608582"/>
            <a:ext cx="2514600" cy="609600"/>
          </a:xfrm>
          <a:prstGeom prst="rightArrow">
            <a:avLst/>
          </a:prstGeom>
          <a:solidFill>
            <a:srgbClr val="FFFF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551796045"/>
      </p:ext>
    </p:extLst>
  </p:cSld>
  <p:clrMapOvr>
    <a:masterClrMapping/>
  </p:clrMapOvr>
  <p:transition spd="slow">
    <p:blinds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846725" y="6517566"/>
            <a:ext cx="2297275" cy="307777"/>
          </a:xfrm>
          <a:prstGeom prst="rect">
            <a:avLst/>
          </a:prstGeom>
          <a:noFill/>
        </p:spPr>
        <p:txBody>
          <a:bodyPr wrap="square" rtlCol="0">
            <a:spAutoFit/>
          </a:bodyPr>
          <a:lstStyle/>
          <a:p>
            <a:pPr algn="r" fontAlgn="base">
              <a:spcBef>
                <a:spcPct val="0"/>
              </a:spcBef>
              <a:spcAft>
                <a:spcPct val="0"/>
              </a:spcAft>
            </a:pPr>
            <a:r>
              <a:rPr lang="en-US" sz="1400" dirty="0">
                <a:solidFill>
                  <a:prstClr val="black"/>
                </a:solidFill>
              </a:rPr>
              <a:t>Horner &amp; Todd, </a:t>
            </a:r>
            <a:r>
              <a:rPr lang="en-US" sz="1400" dirty="0" smtClean="0">
                <a:solidFill>
                  <a:prstClr val="black"/>
                </a:solidFill>
              </a:rPr>
              <a:t>2002</a:t>
            </a:r>
            <a:endParaRPr lang="en-US" sz="1400" dirty="0">
              <a:solidFill>
                <a:prstClr val="black"/>
              </a:solidFill>
            </a:endParaRPr>
          </a:p>
        </p:txBody>
      </p:sp>
      <p:sp>
        <p:nvSpPr>
          <p:cNvPr id="2" name="Rectangle 1"/>
          <p:cNvSpPr/>
          <p:nvPr/>
        </p:nvSpPr>
        <p:spPr>
          <a:xfrm>
            <a:off x="228600" y="304800"/>
            <a:ext cx="8402267" cy="1200329"/>
          </a:xfrm>
          <a:prstGeom prst="rect">
            <a:avLst/>
          </a:prstGeom>
        </p:spPr>
        <p:txBody>
          <a:bodyPr wrap="square">
            <a:spAutoFit/>
          </a:bodyPr>
          <a:lstStyle/>
          <a:p>
            <a:r>
              <a:rPr lang="en-US" sz="3600" dirty="0">
                <a:solidFill>
                  <a:schemeClr val="accent6"/>
                </a:solidFill>
                <a:latin typeface="Maiandra GD" panose="020E0502030308020204" pitchFamily="34" charset="0"/>
                <a:ea typeface="+mj-ea"/>
                <a:cs typeface="+mj-cs"/>
              </a:rPr>
              <a:t>Tier </a:t>
            </a:r>
            <a:r>
              <a:rPr lang="en-US" sz="3600" dirty="0">
                <a:solidFill>
                  <a:schemeClr val="accent6"/>
                </a:solidFill>
                <a:latin typeface="Maiandra GD" panose="020E0502030308020204" pitchFamily="34" charset="0"/>
                <a:ea typeface="+mj-ea"/>
                <a:cs typeface="+mj-cs"/>
              </a:rPr>
              <a:t>2</a:t>
            </a:r>
            <a:r>
              <a:rPr lang="en-US" sz="3600" dirty="0" smtClean="0">
                <a:solidFill>
                  <a:schemeClr val="accent6"/>
                </a:solidFill>
                <a:latin typeface="Maiandra GD" panose="020E0502030308020204" pitchFamily="34" charset="0"/>
                <a:ea typeface="+mj-ea"/>
                <a:cs typeface="+mj-cs"/>
              </a:rPr>
              <a:t> </a:t>
            </a:r>
            <a:r>
              <a:rPr lang="en-US" sz="3600" dirty="0">
                <a:solidFill>
                  <a:schemeClr val="accent6"/>
                </a:solidFill>
                <a:latin typeface="Maiandra GD" panose="020E0502030308020204" pitchFamily="34" charset="0"/>
                <a:ea typeface="+mj-ea"/>
                <a:cs typeface="+mj-cs"/>
              </a:rPr>
              <a:t>Behavior Support Interventions Provide:</a:t>
            </a:r>
          </a:p>
        </p:txBody>
      </p:sp>
      <p:sp>
        <p:nvSpPr>
          <p:cNvPr id="3" name="TextBox 2"/>
          <p:cNvSpPr txBox="1"/>
          <p:nvPr/>
        </p:nvSpPr>
        <p:spPr>
          <a:xfrm>
            <a:off x="8006248" y="6115847"/>
            <a:ext cx="984320" cy="369332"/>
          </a:xfrm>
          <a:prstGeom prst="rect">
            <a:avLst/>
          </a:prstGeom>
          <a:solidFill>
            <a:schemeClr val="tx1"/>
          </a:solidFill>
        </p:spPr>
        <p:txBody>
          <a:bodyPr wrap="square" rtlCol="0">
            <a:spAutoFit/>
          </a:bodyPr>
          <a:lstStyle/>
          <a:p>
            <a:r>
              <a:rPr lang="en-US" b="1" dirty="0" smtClean="0">
                <a:solidFill>
                  <a:schemeClr val="bg1"/>
                </a:solidFill>
              </a:rPr>
              <a:t>TFI 2.6</a:t>
            </a:r>
            <a:endParaRPr lang="en-US" b="1" dirty="0">
              <a:solidFill>
                <a:schemeClr val="bg1"/>
              </a:solidFill>
            </a:endParaRPr>
          </a:p>
        </p:txBody>
      </p:sp>
      <p:sp>
        <p:nvSpPr>
          <p:cNvPr id="4" name="TextBox 3"/>
          <p:cNvSpPr txBox="1"/>
          <p:nvPr/>
        </p:nvSpPr>
        <p:spPr>
          <a:xfrm>
            <a:off x="328074" y="1752600"/>
            <a:ext cx="8434925"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Maiandra GD" panose="020E0502030308020204" pitchFamily="34" charset="0"/>
              </a:rPr>
              <a:t>  Increased structure and prompts</a:t>
            </a:r>
          </a:p>
          <a:p>
            <a:pPr marL="285750" indent="-285750">
              <a:buFont typeface="Arial" panose="020B0604020202020204" pitchFamily="34" charset="0"/>
              <a:buChar char="•"/>
            </a:pPr>
            <a:r>
              <a:rPr lang="en-US" sz="2800" dirty="0" smtClean="0">
                <a:latin typeface="Maiandra GD" panose="020E0502030308020204" pitchFamily="34" charset="0"/>
              </a:rPr>
              <a:t>  Instruction on skills</a:t>
            </a:r>
          </a:p>
          <a:p>
            <a:pPr marL="285750" indent="-285750">
              <a:buFont typeface="Arial" panose="020B0604020202020204" pitchFamily="34" charset="0"/>
              <a:buChar char="•"/>
            </a:pPr>
            <a:r>
              <a:rPr lang="en-US" sz="2800" dirty="0" smtClean="0">
                <a:latin typeface="Maiandra GD" panose="020E0502030308020204" pitchFamily="34" charset="0"/>
              </a:rPr>
              <a:t>  Increased regular feedback</a:t>
            </a:r>
          </a:p>
          <a:p>
            <a:pPr marL="457200" indent="-457200">
              <a:buFont typeface="Arial" panose="020B0604020202020204" pitchFamily="34" charset="0"/>
              <a:buChar char="•"/>
            </a:pPr>
            <a:r>
              <a:rPr lang="en-US" sz="2800" dirty="0" smtClean="0">
                <a:latin typeface="Maiandra GD" panose="020E0502030308020204" pitchFamily="34" charset="0"/>
              </a:rPr>
              <a:t>Intervention is available to anyone at any time</a:t>
            </a:r>
            <a:endParaRPr lang="en-US" sz="2800" dirty="0">
              <a:latin typeface="Maiandra GD" panose="020E0502030308020204" pitchFamily="34" charset="0"/>
            </a:endParaRPr>
          </a:p>
        </p:txBody>
      </p:sp>
      <p:sp>
        <p:nvSpPr>
          <p:cNvPr id="14" name="Cloud Callout 13"/>
          <p:cNvSpPr/>
          <p:nvPr/>
        </p:nvSpPr>
        <p:spPr>
          <a:xfrm>
            <a:off x="2688770" y="4114799"/>
            <a:ext cx="6096000" cy="2590800"/>
          </a:xfrm>
          <a:prstGeom prst="cloudCallout">
            <a:avLst>
              <a:gd name="adj1" fmla="val -65119"/>
              <a:gd name="adj2" fmla="val -5010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Maiandra GD" panose="020E0502030308020204" pitchFamily="34" charset="0"/>
              </a:rPr>
              <a:t>Think of an example</a:t>
            </a:r>
            <a:endParaRPr lang="en-US" sz="3200" dirty="0">
              <a:solidFill>
                <a:schemeClr val="bg1"/>
              </a:solidFill>
              <a:latin typeface="Maiandra GD" panose="020E0502030308020204" pitchFamily="34" charset="0"/>
            </a:endParaRPr>
          </a:p>
        </p:txBody>
      </p:sp>
      <p:pic>
        <p:nvPicPr>
          <p:cNvPr id="7" name="Picture 6"/>
          <p:cNvPicPr>
            <a:picLocks noChangeAspect="1"/>
          </p:cNvPicPr>
          <p:nvPr/>
        </p:nvPicPr>
        <p:blipFill>
          <a:blip r:embed="rId3"/>
          <a:stretch>
            <a:fillRect/>
          </a:stretch>
        </p:blipFill>
        <p:spPr>
          <a:xfrm>
            <a:off x="228600" y="6096270"/>
            <a:ext cx="1295400" cy="657900"/>
          </a:xfrm>
          <a:prstGeom prst="rect">
            <a:avLst/>
          </a:prstGeom>
        </p:spPr>
      </p:pic>
    </p:spTree>
    <p:extLst>
      <p:ext uri="{BB962C8B-B14F-4D97-AF65-F5344CB8AC3E}">
        <p14:creationId xmlns:p14="http://schemas.microsoft.com/office/powerpoint/2010/main" val="33343656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55599" y="228600"/>
            <a:ext cx="8458201" cy="1143000"/>
          </a:xfrm>
        </p:spPr>
        <p:txBody>
          <a:bodyPr>
            <a:normAutofit/>
          </a:bodyPr>
          <a:lstStyle/>
          <a:p>
            <a:r>
              <a:rPr lang="en-US" altLang="en-US" sz="4000" b="1" dirty="0" smtClean="0">
                <a:solidFill>
                  <a:schemeClr val="accent6"/>
                </a:solidFill>
                <a:latin typeface="Maiandra GD" panose="020E0502030308020204" pitchFamily="34" charset="0"/>
              </a:rPr>
              <a:t>Strong Tier </a:t>
            </a:r>
            <a:r>
              <a:rPr lang="en-US" altLang="en-US" sz="4000" dirty="0">
                <a:solidFill>
                  <a:schemeClr val="accent6"/>
                </a:solidFill>
                <a:latin typeface="Maiandra GD" panose="020E0502030308020204" pitchFamily="34" charset="0"/>
              </a:rPr>
              <a:t>2</a:t>
            </a:r>
            <a:r>
              <a:rPr lang="en-US" altLang="en-US" sz="4000" b="1" dirty="0" smtClean="0">
                <a:solidFill>
                  <a:schemeClr val="accent6"/>
                </a:solidFill>
                <a:latin typeface="Maiandra GD" panose="020E0502030308020204" pitchFamily="34" charset="0"/>
              </a:rPr>
              <a:t> </a:t>
            </a:r>
            <a:r>
              <a:rPr lang="en-US" altLang="en-US" sz="4000" b="1" dirty="0" smtClean="0">
                <a:solidFill>
                  <a:schemeClr val="accent6"/>
                </a:solidFill>
                <a:latin typeface="Maiandra GD" panose="020E0502030308020204" pitchFamily="34" charset="0"/>
              </a:rPr>
              <a:t>Intervention Systems: </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1987622619"/>
              </p:ext>
            </p:extLst>
          </p:nvPr>
        </p:nvGraphicFramePr>
        <p:xfrm>
          <a:off x="457199" y="1676400"/>
          <a:ext cx="8255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228600" y="6096270"/>
            <a:ext cx="1295400" cy="657900"/>
          </a:xfrm>
          <a:prstGeom prst="rect">
            <a:avLst/>
          </a:prstGeom>
        </p:spPr>
      </p:pic>
    </p:spTree>
    <p:extLst>
      <p:ext uri="{BB962C8B-B14F-4D97-AF65-F5344CB8AC3E}">
        <p14:creationId xmlns:p14="http://schemas.microsoft.com/office/powerpoint/2010/main" val="29969065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2922524"/>
            <a:ext cx="9677400" cy="1227582"/>
          </a:xfrm>
        </p:spPr>
        <p:txBody>
          <a:bodyPr>
            <a:noAutofit/>
          </a:bodyPr>
          <a:lstStyle/>
          <a:p>
            <a:pPr>
              <a:defRPr/>
            </a:pPr>
            <a:r>
              <a:rPr lang="en-US" sz="3600" dirty="0" smtClean="0">
                <a:solidFill>
                  <a:schemeClr val="bg1"/>
                </a:solidFill>
                <a:latin typeface="Maiandra GD" panose="020E0502030308020204" pitchFamily="34" charset="0"/>
              </a:rPr>
              <a:t>Intervention Teaming:</a:t>
            </a:r>
            <a:br>
              <a:rPr lang="en-US" sz="3600" dirty="0" smtClean="0">
                <a:solidFill>
                  <a:schemeClr val="bg1"/>
                </a:solidFill>
                <a:latin typeface="Maiandra GD" panose="020E0502030308020204" pitchFamily="34" charset="0"/>
              </a:rPr>
            </a:br>
            <a:r>
              <a:rPr lang="en-US" sz="3600" dirty="0" smtClean="0">
                <a:solidFill>
                  <a:schemeClr val="bg1"/>
                </a:solidFill>
                <a:latin typeface="Maiandra GD" panose="020E0502030308020204" pitchFamily="34" charset="0"/>
              </a:rPr>
              <a:t>Targeted PBIS</a:t>
            </a:r>
            <a:endParaRPr lang="en-US" sz="36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826" r="310"/>
          <a:stretch/>
        </p:blipFill>
        <p:spPr bwMode="auto">
          <a:xfrm>
            <a:off x="4495800" y="1066800"/>
            <a:ext cx="4068763" cy="49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429000" y="1608582"/>
            <a:ext cx="2514600" cy="609600"/>
          </a:xfrm>
          <a:prstGeom prst="rightArrow">
            <a:avLst/>
          </a:prstGeom>
          <a:solidFill>
            <a:srgbClr val="FFFF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94841025"/>
      </p:ext>
    </p:extLst>
  </p:cSld>
  <p:clrMapOvr>
    <a:masterClrMapping/>
  </p:clrMapOvr>
  <p:transition spd="slow">
    <p:blinds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58" y="1412026"/>
            <a:ext cx="6858000" cy="5445974"/>
          </a:xfrm>
          <a:prstGeom prst="rect">
            <a:avLst/>
          </a:prstGeom>
        </p:spPr>
      </p:pic>
      <p:sp>
        <p:nvSpPr>
          <p:cNvPr id="15" name="TextBox 14"/>
          <p:cNvSpPr txBox="1"/>
          <p:nvPr/>
        </p:nvSpPr>
        <p:spPr>
          <a:xfrm rot="704184">
            <a:off x="1913091" y="5291810"/>
            <a:ext cx="2819399" cy="400110"/>
          </a:xfrm>
          <a:prstGeom prst="rect">
            <a:avLst/>
          </a:prstGeom>
          <a:noFill/>
        </p:spPr>
        <p:txBody>
          <a:bodyPr wrap="square" rtlCol="0">
            <a:spAutoFit/>
          </a:bodyPr>
          <a:lstStyle/>
          <a:p>
            <a:pPr algn="ctr"/>
            <a:r>
              <a:rPr lang="en-US" sz="2000" b="1" dirty="0" smtClean="0">
                <a:solidFill>
                  <a:srgbClr val="00B0F0"/>
                </a:solidFill>
              </a:rPr>
              <a:t>PBIS Team</a:t>
            </a:r>
            <a:endParaRPr lang="en-US" sz="2000" b="1" dirty="0">
              <a:solidFill>
                <a:srgbClr val="00B0F0"/>
              </a:solidFill>
            </a:endParaRPr>
          </a:p>
        </p:txBody>
      </p:sp>
      <p:sp>
        <p:nvSpPr>
          <p:cNvPr id="16" name="TextBox 15"/>
          <p:cNvSpPr txBox="1"/>
          <p:nvPr/>
        </p:nvSpPr>
        <p:spPr>
          <a:xfrm rot="506851">
            <a:off x="2861946" y="3645908"/>
            <a:ext cx="2485063" cy="400110"/>
          </a:xfrm>
          <a:prstGeom prst="rect">
            <a:avLst/>
          </a:prstGeom>
          <a:noFill/>
        </p:spPr>
        <p:txBody>
          <a:bodyPr wrap="square" rtlCol="0">
            <a:spAutoFit/>
          </a:bodyPr>
          <a:lstStyle/>
          <a:p>
            <a:pPr algn="ctr"/>
            <a:r>
              <a:rPr lang="en-US" sz="2000" b="1" dirty="0" smtClean="0">
                <a:solidFill>
                  <a:srgbClr val="00B0F0"/>
                </a:solidFill>
              </a:rPr>
              <a:t>Intervention Team</a:t>
            </a:r>
            <a:endParaRPr lang="en-US" sz="2000" b="1" dirty="0">
              <a:solidFill>
                <a:srgbClr val="00B0F0"/>
              </a:solidFill>
            </a:endParaRPr>
          </a:p>
        </p:txBody>
      </p:sp>
      <p:sp>
        <p:nvSpPr>
          <p:cNvPr id="17" name="TextBox 16"/>
          <p:cNvSpPr txBox="1"/>
          <p:nvPr/>
        </p:nvSpPr>
        <p:spPr>
          <a:xfrm rot="546357">
            <a:off x="3466234" y="1963826"/>
            <a:ext cx="1860799" cy="1015663"/>
          </a:xfrm>
          <a:prstGeom prst="rect">
            <a:avLst/>
          </a:prstGeom>
          <a:noFill/>
        </p:spPr>
        <p:txBody>
          <a:bodyPr wrap="square" rtlCol="0">
            <a:spAutoFit/>
          </a:bodyPr>
          <a:lstStyle/>
          <a:p>
            <a:pPr algn="ctr"/>
            <a:r>
              <a:rPr lang="en-US" sz="2000" b="1" dirty="0" smtClean="0">
                <a:solidFill>
                  <a:srgbClr val="00B0F0"/>
                </a:solidFill>
              </a:rPr>
              <a:t>Student Centered Team</a:t>
            </a:r>
            <a:endParaRPr lang="en-US" sz="2000" b="1" dirty="0">
              <a:solidFill>
                <a:srgbClr val="00B0F0"/>
              </a:solidFill>
            </a:endParaRPr>
          </a:p>
        </p:txBody>
      </p:sp>
      <p:sp>
        <p:nvSpPr>
          <p:cNvPr id="2" name="Title 1"/>
          <p:cNvSpPr>
            <a:spLocks noGrp="1"/>
          </p:cNvSpPr>
          <p:nvPr>
            <p:ph type="title"/>
          </p:nvPr>
        </p:nvSpPr>
        <p:spPr>
          <a:xfrm>
            <a:off x="480619" y="201149"/>
            <a:ext cx="8526186" cy="1143000"/>
          </a:xfrm>
        </p:spPr>
        <p:txBody>
          <a:bodyPr/>
          <a:lstStyle/>
          <a:p>
            <a:r>
              <a:rPr lang="en-US" b="1" dirty="0" smtClean="0">
                <a:solidFill>
                  <a:schemeClr val="accent6"/>
                </a:solidFill>
                <a:latin typeface="Maiandra GD" panose="020E0502030308020204" pitchFamily="34" charset="0"/>
              </a:rPr>
              <a:t>Multi-Tiered System of Supports in Schools</a:t>
            </a:r>
            <a:endParaRPr lang="en-US" b="1" dirty="0">
              <a:solidFill>
                <a:schemeClr val="accent6"/>
              </a:solidFill>
              <a:latin typeface="Maiandra GD" panose="020E0502030308020204" pitchFamily="34" charset="0"/>
            </a:endParaRPr>
          </a:p>
        </p:txBody>
      </p:sp>
      <p:sp>
        <p:nvSpPr>
          <p:cNvPr id="18" name="TextBox 17"/>
          <p:cNvSpPr txBox="1"/>
          <p:nvPr/>
        </p:nvSpPr>
        <p:spPr>
          <a:xfrm>
            <a:off x="4991541" y="1597997"/>
            <a:ext cx="3028688" cy="646331"/>
          </a:xfrm>
          <a:prstGeom prst="rect">
            <a:avLst/>
          </a:prstGeom>
          <a:solidFill>
            <a:schemeClr val="bg1">
              <a:alpha val="80000"/>
            </a:schemeClr>
          </a:solidFill>
          <a:ln>
            <a:solidFill>
              <a:srgbClr val="EC1504"/>
            </a:solidFill>
          </a:ln>
        </p:spPr>
        <p:txBody>
          <a:bodyPr wrap="square" rtlCol="0">
            <a:spAutoFit/>
          </a:bodyPr>
          <a:lstStyle/>
          <a:p>
            <a:pPr marL="285750" indent="-285750">
              <a:buFont typeface="Arial" panose="020B0604020202020204" pitchFamily="34" charset="0"/>
              <a:buChar char="•"/>
            </a:pPr>
            <a:r>
              <a:rPr lang="en-US" dirty="0" smtClean="0"/>
              <a:t>Conduct assessments</a:t>
            </a:r>
          </a:p>
          <a:p>
            <a:pPr marL="285750" indent="-285750">
              <a:buFont typeface="Arial" panose="020B0604020202020204" pitchFamily="34" charset="0"/>
              <a:buChar char="•"/>
            </a:pPr>
            <a:r>
              <a:rPr lang="en-US" dirty="0" smtClean="0"/>
              <a:t>Develop plan</a:t>
            </a:r>
          </a:p>
        </p:txBody>
      </p:sp>
      <p:sp>
        <p:nvSpPr>
          <p:cNvPr id="19" name="TextBox 18"/>
          <p:cNvSpPr txBox="1"/>
          <p:nvPr/>
        </p:nvSpPr>
        <p:spPr>
          <a:xfrm>
            <a:off x="5257903" y="2995523"/>
            <a:ext cx="3532373" cy="923330"/>
          </a:xfrm>
          <a:prstGeom prst="rect">
            <a:avLst/>
          </a:prstGeom>
          <a:solidFill>
            <a:schemeClr val="bg1">
              <a:alpha val="80000"/>
            </a:schemeClr>
          </a:solidFill>
          <a:ln>
            <a:solidFill>
              <a:srgbClr val="FFFF00"/>
            </a:solidFill>
          </a:ln>
        </p:spPr>
        <p:txBody>
          <a:bodyPr wrap="square" rtlCol="0">
            <a:spAutoFit/>
          </a:bodyPr>
          <a:lstStyle/>
          <a:p>
            <a:pPr marL="285750" indent="-285750">
              <a:buFont typeface="Arial" panose="020B0604020202020204" pitchFamily="34" charset="0"/>
              <a:buChar char="•"/>
            </a:pPr>
            <a:r>
              <a:rPr lang="en-US" dirty="0" smtClean="0"/>
              <a:t>Monitors effectiveness and fidelity of Tier II-III Interventions</a:t>
            </a:r>
          </a:p>
        </p:txBody>
      </p:sp>
      <p:sp>
        <p:nvSpPr>
          <p:cNvPr id="20" name="TextBox 19"/>
          <p:cNvSpPr txBox="1"/>
          <p:nvPr/>
        </p:nvSpPr>
        <p:spPr>
          <a:xfrm>
            <a:off x="5557016" y="4817393"/>
            <a:ext cx="2743200" cy="646331"/>
          </a:xfrm>
          <a:prstGeom prst="rect">
            <a:avLst/>
          </a:prstGeom>
          <a:solidFill>
            <a:schemeClr val="bg1">
              <a:alpha val="80000"/>
            </a:schemeClr>
          </a:solidFill>
          <a:ln>
            <a:solidFill>
              <a:srgbClr val="00B050"/>
            </a:solidFill>
          </a:ln>
        </p:spPr>
        <p:txBody>
          <a:bodyPr wrap="square" rtlCol="0">
            <a:spAutoFit/>
          </a:bodyPr>
          <a:lstStyle/>
          <a:p>
            <a:pPr marL="285750" indent="-285750">
              <a:buFont typeface="Arial" panose="020B0604020202020204" pitchFamily="34" charset="0"/>
              <a:buChar char="•"/>
            </a:pPr>
            <a:r>
              <a:rPr lang="en-US" dirty="0" smtClean="0"/>
              <a:t>Plans school and classroom supports</a:t>
            </a:r>
            <a:endParaRPr lang="en-US" dirty="0"/>
          </a:p>
        </p:txBody>
      </p:sp>
      <p:sp>
        <p:nvSpPr>
          <p:cNvPr id="4" name="Right Arrow 3"/>
          <p:cNvSpPr/>
          <p:nvPr/>
        </p:nvSpPr>
        <p:spPr>
          <a:xfrm>
            <a:off x="574271" y="3012239"/>
            <a:ext cx="1752600" cy="906614"/>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228600" y="6096270"/>
            <a:ext cx="1295400" cy="657900"/>
          </a:xfrm>
          <a:prstGeom prst="rect">
            <a:avLst/>
          </a:prstGeom>
        </p:spPr>
      </p:pic>
    </p:spTree>
    <p:extLst>
      <p:ext uri="{BB962C8B-B14F-4D97-AF65-F5344CB8AC3E}">
        <p14:creationId xmlns:p14="http://schemas.microsoft.com/office/powerpoint/2010/main" val="31650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anim calcmode="lin" valueType="num">
                                      <p:cBhvr>
                                        <p:cTn id="8" dur="250" fill="hold"/>
                                        <p:tgtEl>
                                          <p:spTgt spid="15"/>
                                        </p:tgtEl>
                                        <p:attrNameLst>
                                          <p:attrName>ppt_x</p:attrName>
                                        </p:attrNameLst>
                                      </p:cBhvr>
                                      <p:tavLst>
                                        <p:tav tm="0">
                                          <p:val>
                                            <p:strVal val="#ppt_x"/>
                                          </p:val>
                                        </p:tav>
                                        <p:tav tm="100000">
                                          <p:val>
                                            <p:strVal val="#ppt_x"/>
                                          </p:val>
                                        </p:tav>
                                      </p:tavLst>
                                    </p:anim>
                                    <p:anim calcmode="lin" valueType="num">
                                      <p:cBhvr>
                                        <p:cTn id="9" dur="2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50"/>
                                        <p:tgtEl>
                                          <p:spTgt spid="20"/>
                                        </p:tgtEl>
                                      </p:cBhvr>
                                    </p:animEffect>
                                    <p:anim calcmode="lin" valueType="num">
                                      <p:cBhvr>
                                        <p:cTn id="13" dur="250" fill="hold"/>
                                        <p:tgtEl>
                                          <p:spTgt spid="20"/>
                                        </p:tgtEl>
                                        <p:attrNameLst>
                                          <p:attrName>ppt_x</p:attrName>
                                        </p:attrNameLst>
                                      </p:cBhvr>
                                      <p:tavLst>
                                        <p:tav tm="0">
                                          <p:val>
                                            <p:strVal val="#ppt_x"/>
                                          </p:val>
                                        </p:tav>
                                        <p:tav tm="100000">
                                          <p:val>
                                            <p:strVal val="#ppt_x"/>
                                          </p:val>
                                        </p:tav>
                                      </p:tavLst>
                                    </p:anim>
                                    <p:anim calcmode="lin" valueType="num">
                                      <p:cBhvr>
                                        <p:cTn id="14"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anim calcmode="lin" valueType="num">
                                      <p:cBhvr>
                                        <p:cTn id="20" dur="250" fill="hold"/>
                                        <p:tgtEl>
                                          <p:spTgt spid="16"/>
                                        </p:tgtEl>
                                        <p:attrNameLst>
                                          <p:attrName>ppt_x</p:attrName>
                                        </p:attrNameLst>
                                      </p:cBhvr>
                                      <p:tavLst>
                                        <p:tav tm="0">
                                          <p:val>
                                            <p:strVal val="#ppt_x"/>
                                          </p:val>
                                        </p:tav>
                                        <p:tav tm="100000">
                                          <p:val>
                                            <p:strVal val="#ppt_x"/>
                                          </p:val>
                                        </p:tav>
                                      </p:tavLst>
                                    </p:anim>
                                    <p:anim calcmode="lin" valueType="num">
                                      <p:cBhvr>
                                        <p:cTn id="21" dur="25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50"/>
                                        <p:tgtEl>
                                          <p:spTgt spid="19"/>
                                        </p:tgtEl>
                                      </p:cBhvr>
                                    </p:animEffect>
                                    <p:anim calcmode="lin" valueType="num">
                                      <p:cBhvr>
                                        <p:cTn id="25" dur="250" fill="hold"/>
                                        <p:tgtEl>
                                          <p:spTgt spid="19"/>
                                        </p:tgtEl>
                                        <p:attrNameLst>
                                          <p:attrName>ppt_x</p:attrName>
                                        </p:attrNameLst>
                                      </p:cBhvr>
                                      <p:tavLst>
                                        <p:tav tm="0">
                                          <p:val>
                                            <p:strVal val="#ppt_x"/>
                                          </p:val>
                                        </p:tav>
                                        <p:tav tm="100000">
                                          <p:val>
                                            <p:strVal val="#ppt_x"/>
                                          </p:val>
                                        </p:tav>
                                      </p:tavLst>
                                    </p:anim>
                                    <p:anim calcmode="lin" valueType="num">
                                      <p:cBhvr>
                                        <p:cTn id="26" dur="25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anim calcmode="lin" valueType="num">
                                      <p:cBhvr>
                                        <p:cTn id="30" dur="250" fill="hold"/>
                                        <p:tgtEl>
                                          <p:spTgt spid="4"/>
                                        </p:tgtEl>
                                        <p:attrNameLst>
                                          <p:attrName>ppt_x</p:attrName>
                                        </p:attrNameLst>
                                      </p:cBhvr>
                                      <p:tavLst>
                                        <p:tav tm="0">
                                          <p:val>
                                            <p:strVal val="#ppt_x"/>
                                          </p:val>
                                        </p:tav>
                                        <p:tav tm="100000">
                                          <p:val>
                                            <p:strVal val="#ppt_x"/>
                                          </p:val>
                                        </p:tav>
                                      </p:tavLst>
                                    </p:anim>
                                    <p:anim calcmode="lin" valueType="num">
                                      <p:cBhvr>
                                        <p:cTn id="31"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anim calcmode="lin" valueType="num">
                                      <p:cBhvr>
                                        <p:cTn id="37" dur="250" fill="hold"/>
                                        <p:tgtEl>
                                          <p:spTgt spid="17"/>
                                        </p:tgtEl>
                                        <p:attrNameLst>
                                          <p:attrName>ppt_x</p:attrName>
                                        </p:attrNameLst>
                                      </p:cBhvr>
                                      <p:tavLst>
                                        <p:tav tm="0">
                                          <p:val>
                                            <p:strVal val="#ppt_x"/>
                                          </p:val>
                                        </p:tav>
                                        <p:tav tm="100000">
                                          <p:val>
                                            <p:strVal val="#ppt_x"/>
                                          </p:val>
                                        </p:tav>
                                      </p:tavLst>
                                    </p:anim>
                                    <p:anim calcmode="lin" valueType="num">
                                      <p:cBhvr>
                                        <p:cTn id="38" dur="25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anim calcmode="lin" valueType="num">
                                      <p:cBhvr>
                                        <p:cTn id="42" dur="250" fill="hold"/>
                                        <p:tgtEl>
                                          <p:spTgt spid="18"/>
                                        </p:tgtEl>
                                        <p:attrNameLst>
                                          <p:attrName>ppt_x</p:attrName>
                                        </p:attrNameLst>
                                      </p:cBhvr>
                                      <p:tavLst>
                                        <p:tav tm="0">
                                          <p:val>
                                            <p:strVal val="#ppt_x"/>
                                          </p:val>
                                        </p:tav>
                                        <p:tav tm="100000">
                                          <p:val>
                                            <p:strVal val="#ppt_x"/>
                                          </p:val>
                                        </p:tav>
                                      </p:tavLst>
                                    </p:anim>
                                    <p:anim calcmode="lin" valueType="num">
                                      <p:cBhvr>
                                        <p:cTn id="43"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744"/>
            <a:ext cx="7391401" cy="1143000"/>
          </a:xfrm>
        </p:spPr>
        <p:txBody>
          <a:bodyPr>
            <a:normAutofit/>
          </a:bodyPr>
          <a:lstStyle/>
          <a:p>
            <a:r>
              <a:rPr lang="en-US" sz="4800" b="1" dirty="0" smtClean="0">
                <a:solidFill>
                  <a:schemeClr val="accent6"/>
                </a:solidFill>
                <a:latin typeface="Maiandra GD" panose="020E0502030308020204" pitchFamily="34" charset="0"/>
              </a:rPr>
              <a:t>Teams in Schools</a:t>
            </a:r>
            <a:endParaRPr lang="en-US" sz="4800" b="1" dirty="0">
              <a:solidFill>
                <a:schemeClr val="accent6"/>
              </a:solidFill>
              <a:latin typeface="Maiandra GD" panose="020E0502030308020204" pitchFamily="34" charset="0"/>
            </a:endParaRPr>
          </a:p>
        </p:txBody>
      </p:sp>
      <p:sp>
        <p:nvSpPr>
          <p:cNvPr id="8" name="Rectangle 7"/>
          <p:cNvSpPr/>
          <p:nvPr/>
        </p:nvSpPr>
        <p:spPr>
          <a:xfrm>
            <a:off x="4950373" y="5056257"/>
            <a:ext cx="3812627" cy="1544568"/>
          </a:xfrm>
          <a:prstGeom prst="rect">
            <a:avLst/>
          </a:prstGeom>
          <a:noFill/>
          <a:ln cap="sq"/>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27886" y="5105400"/>
            <a:ext cx="3887514" cy="1292662"/>
          </a:xfrm>
          <a:prstGeom prst="rect">
            <a:avLst/>
          </a:prstGeom>
          <a:noFill/>
        </p:spPr>
        <p:txBody>
          <a:bodyPr wrap="square" rtlCol="0">
            <a:spAutoFit/>
          </a:bodyPr>
          <a:lstStyle/>
          <a:p>
            <a:r>
              <a:rPr lang="en-US" sz="2400" b="1" dirty="0" smtClean="0">
                <a:solidFill>
                  <a:schemeClr val="accent1"/>
                </a:solidFill>
              </a:rPr>
              <a:t>Tier I: PBIS Team</a:t>
            </a:r>
          </a:p>
          <a:p>
            <a:pPr marL="342900" indent="-342900">
              <a:buFont typeface="Arial" panose="020B0604020202020204" pitchFamily="34" charset="0"/>
              <a:buChar char="•"/>
            </a:pPr>
            <a:r>
              <a:rPr lang="en-US" dirty="0" smtClean="0"/>
              <a:t>Meets monthly to sustain universal </a:t>
            </a:r>
            <a:r>
              <a:rPr lang="en-US" dirty="0"/>
              <a:t>s</a:t>
            </a:r>
            <a:r>
              <a:rPr lang="en-US" dirty="0" smtClean="0"/>
              <a:t>ystem for ALL students</a:t>
            </a:r>
            <a:endParaRPr lang="en-US" dirty="0"/>
          </a:p>
        </p:txBody>
      </p:sp>
      <p:sp>
        <p:nvSpPr>
          <p:cNvPr id="13" name="Rectangle 12"/>
          <p:cNvSpPr/>
          <p:nvPr/>
        </p:nvSpPr>
        <p:spPr>
          <a:xfrm>
            <a:off x="1109893" y="1371600"/>
            <a:ext cx="7653108" cy="18177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95400" y="1752600"/>
            <a:ext cx="7467600" cy="1477328"/>
          </a:xfrm>
          <a:prstGeom prst="rect">
            <a:avLst/>
          </a:prstGeom>
          <a:noFill/>
        </p:spPr>
        <p:txBody>
          <a:bodyPr wrap="square" rtlCol="0">
            <a:spAutoFit/>
          </a:bodyPr>
          <a:lstStyle/>
          <a:p>
            <a:pPr marL="342900" indent="-342900">
              <a:buFont typeface="Arial" panose="020B0604020202020204" pitchFamily="34" charset="0"/>
              <a:buChar char="•"/>
            </a:pPr>
            <a:r>
              <a:rPr lang="en-US" dirty="0" smtClean="0"/>
              <a:t>Meets at least </a:t>
            </a:r>
            <a:r>
              <a:rPr lang="en-US" dirty="0" smtClean="0"/>
              <a:t>twice a month; </a:t>
            </a:r>
            <a:r>
              <a:rPr lang="en-US" dirty="0" smtClean="0"/>
              <a:t>more if needed</a:t>
            </a:r>
          </a:p>
          <a:p>
            <a:pPr marL="342900" indent="-342900">
              <a:buFont typeface="Arial" panose="020B0604020202020204" pitchFamily="34" charset="0"/>
              <a:buChar char="•"/>
            </a:pPr>
            <a:r>
              <a:rPr lang="en-US" dirty="0" smtClean="0"/>
              <a:t>Creates an individualized plan</a:t>
            </a:r>
          </a:p>
          <a:p>
            <a:pPr marL="342900" indent="-342900">
              <a:buFont typeface="Arial" panose="020B0604020202020204" pitchFamily="34" charset="0"/>
              <a:buChar char="•"/>
            </a:pPr>
            <a:r>
              <a:rPr lang="en-US" dirty="0" smtClean="0"/>
              <a:t>Determines interventions</a:t>
            </a:r>
          </a:p>
          <a:p>
            <a:pPr marL="342900" indent="-342900">
              <a:buFont typeface="Arial" panose="020B0604020202020204" pitchFamily="34" charset="0"/>
              <a:buChar char="•"/>
            </a:pPr>
            <a:r>
              <a:rPr lang="en-US" dirty="0" smtClean="0"/>
              <a:t>Analyzes data &amp; makes decisions about when to implement or modify an intervention</a:t>
            </a:r>
            <a:endParaRPr lang="en-US" dirty="0"/>
          </a:p>
        </p:txBody>
      </p:sp>
      <p:sp>
        <p:nvSpPr>
          <p:cNvPr id="15" name="Rectangle 14"/>
          <p:cNvSpPr/>
          <p:nvPr/>
        </p:nvSpPr>
        <p:spPr>
          <a:xfrm>
            <a:off x="2801533" y="3189313"/>
            <a:ext cx="5961467" cy="18669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0" y="3189313"/>
            <a:ext cx="5715000" cy="1292662"/>
          </a:xfrm>
          <a:prstGeom prst="rect">
            <a:avLst/>
          </a:prstGeom>
          <a:noFill/>
        </p:spPr>
        <p:txBody>
          <a:bodyPr wrap="square" rtlCol="0">
            <a:spAutoFit/>
          </a:bodyPr>
          <a:lstStyle/>
          <a:p>
            <a:r>
              <a:rPr lang="en-US" sz="2400" b="1" dirty="0" smtClean="0">
                <a:solidFill>
                  <a:schemeClr val="accent1"/>
                </a:solidFill>
              </a:rPr>
              <a:t>Tier </a:t>
            </a:r>
            <a:r>
              <a:rPr lang="en-US" sz="2400" b="1" dirty="0" smtClean="0">
                <a:solidFill>
                  <a:schemeClr val="accent1"/>
                </a:solidFill>
              </a:rPr>
              <a:t>2-3</a:t>
            </a:r>
            <a:r>
              <a:rPr lang="en-US" sz="2400" b="1" dirty="0" smtClean="0">
                <a:solidFill>
                  <a:schemeClr val="accent1"/>
                </a:solidFill>
              </a:rPr>
              <a:t>: </a:t>
            </a:r>
            <a:r>
              <a:rPr lang="en-US" sz="2400" b="1" dirty="0" smtClean="0">
                <a:solidFill>
                  <a:schemeClr val="accent1"/>
                </a:solidFill>
              </a:rPr>
              <a:t>Intervention Team</a:t>
            </a:r>
          </a:p>
          <a:p>
            <a:pPr marL="342900" indent="-342900">
              <a:buFont typeface="Arial" panose="020B0604020202020204" pitchFamily="34" charset="0"/>
              <a:buChar char="•"/>
            </a:pPr>
            <a:r>
              <a:rPr lang="en-US" dirty="0" smtClean="0"/>
              <a:t>Meets every 2-4 weeks</a:t>
            </a:r>
          </a:p>
          <a:p>
            <a:pPr marL="342900" indent="-342900">
              <a:buFont typeface="Arial" panose="020B0604020202020204" pitchFamily="34" charset="0"/>
              <a:buChar char="•"/>
            </a:pPr>
            <a:r>
              <a:rPr lang="en-US" dirty="0" smtClean="0"/>
              <a:t>Coordinates &amp; monitors Tier </a:t>
            </a:r>
            <a:r>
              <a:rPr lang="en-US" dirty="0"/>
              <a:t>2</a:t>
            </a:r>
            <a:r>
              <a:rPr lang="en-US" dirty="0" smtClean="0"/>
              <a:t> </a:t>
            </a:r>
            <a:r>
              <a:rPr lang="en-US" dirty="0" smtClean="0"/>
              <a:t>behavioral interventions</a:t>
            </a:r>
          </a:p>
          <a:p>
            <a:pPr marL="342900" indent="-342900">
              <a:buFont typeface="Arial" panose="020B0604020202020204" pitchFamily="34" charset="0"/>
              <a:buChar char="•"/>
            </a:pPr>
            <a:r>
              <a:rPr lang="en-US" dirty="0" smtClean="0"/>
              <a:t>Analyzes data &amp; recommends changes in interventions</a:t>
            </a:r>
            <a:endParaRPr lang="en-US" dirty="0"/>
          </a:p>
        </p:txBody>
      </p:sp>
      <p:sp>
        <p:nvSpPr>
          <p:cNvPr id="12" name="TextBox 11"/>
          <p:cNvSpPr txBox="1"/>
          <p:nvPr/>
        </p:nvSpPr>
        <p:spPr>
          <a:xfrm>
            <a:off x="1295400" y="1371600"/>
            <a:ext cx="4192943" cy="461665"/>
          </a:xfrm>
          <a:prstGeom prst="rect">
            <a:avLst/>
          </a:prstGeom>
          <a:noFill/>
        </p:spPr>
        <p:txBody>
          <a:bodyPr wrap="none" rtlCol="0">
            <a:spAutoFit/>
          </a:bodyPr>
          <a:lstStyle/>
          <a:p>
            <a:r>
              <a:rPr lang="en-US" sz="2400" b="1" dirty="0">
                <a:solidFill>
                  <a:schemeClr val="accent1"/>
                </a:solidFill>
              </a:rPr>
              <a:t>Tier </a:t>
            </a:r>
            <a:r>
              <a:rPr lang="en-US" sz="2400" b="1" dirty="0">
                <a:solidFill>
                  <a:schemeClr val="accent1"/>
                </a:solidFill>
              </a:rPr>
              <a:t>3</a:t>
            </a:r>
            <a:r>
              <a:rPr lang="en-US" sz="2400" b="1" dirty="0" smtClean="0">
                <a:solidFill>
                  <a:schemeClr val="accent1"/>
                </a:solidFill>
              </a:rPr>
              <a:t>: </a:t>
            </a:r>
            <a:r>
              <a:rPr lang="en-US" sz="2400" b="1" dirty="0">
                <a:solidFill>
                  <a:schemeClr val="accent1"/>
                </a:solidFill>
              </a:rPr>
              <a:t>Student Centered Team</a:t>
            </a:r>
          </a:p>
        </p:txBody>
      </p:sp>
      <p:pic>
        <p:nvPicPr>
          <p:cNvPr id="3080" name="Picture 8" descr="http://www.gmtma.org/images/schools/walking-school-bus-carto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56257"/>
            <a:ext cx="4721773" cy="1544567"/>
          </a:xfrm>
          <a:prstGeom prst="rect">
            <a:avLst/>
          </a:prstGeom>
          <a:noFill/>
          <a:ln w="19050" cap="rnd">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24" name="Picture 8" descr="http://www.gmtma.org/images/schools/walking-school-bus-cartoon.png"/>
          <p:cNvPicPr>
            <a:picLocks noChangeAspect="1" noChangeArrowheads="1"/>
          </p:cNvPicPr>
          <p:nvPr/>
        </p:nvPicPr>
        <p:blipFill rotWithShape="1">
          <a:blip r:embed="rId3">
            <a:extLst>
              <a:ext uri="{28A0092B-C50C-407E-A947-70E740481C1C}">
                <a14:useLocalDpi xmlns:a14="http://schemas.microsoft.com/office/drawing/2010/main" val="0"/>
              </a:ext>
            </a:extLst>
          </a:blip>
          <a:srcRect l="45509"/>
          <a:stretch/>
        </p:blipFill>
        <p:spPr bwMode="auto">
          <a:xfrm>
            <a:off x="228600" y="3195144"/>
            <a:ext cx="2572933" cy="1840828"/>
          </a:xfrm>
          <a:prstGeom prst="rect">
            <a:avLst/>
          </a:prstGeom>
          <a:noFill/>
          <a:ln w="19050" cap="rnd">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25" name="Picture 8" descr="http://www.gmtma.org/images/schools/walking-school-bus-cartoon.png"/>
          <p:cNvPicPr>
            <a:picLocks noChangeAspect="1" noChangeArrowheads="1"/>
          </p:cNvPicPr>
          <p:nvPr/>
        </p:nvPicPr>
        <p:blipFill rotWithShape="1">
          <a:blip r:embed="rId3">
            <a:extLst>
              <a:ext uri="{28A0092B-C50C-407E-A947-70E740481C1C}">
                <a14:useLocalDpi xmlns:a14="http://schemas.microsoft.com/office/drawing/2010/main" val="0"/>
              </a:ext>
            </a:extLst>
          </a:blip>
          <a:srcRect l="81336"/>
          <a:stretch/>
        </p:blipFill>
        <p:spPr bwMode="auto">
          <a:xfrm>
            <a:off x="228600" y="1371600"/>
            <a:ext cx="881292" cy="1801946"/>
          </a:xfrm>
          <a:prstGeom prst="rect">
            <a:avLst/>
          </a:prstGeom>
          <a:noFill/>
          <a:ln w="19050" cap="rnd">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7697513" y="6118255"/>
            <a:ext cx="1295400" cy="657900"/>
          </a:xfrm>
          <a:prstGeom prst="rect">
            <a:avLst/>
          </a:prstGeom>
        </p:spPr>
      </p:pic>
    </p:spTree>
    <p:extLst>
      <p:ext uri="{BB962C8B-B14F-4D97-AF65-F5344CB8AC3E}">
        <p14:creationId xmlns:p14="http://schemas.microsoft.com/office/powerpoint/2010/main" val="995948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latin typeface="Maiandra GD" panose="020E0502030308020204" pitchFamily="34" charset="0"/>
              </a:rPr>
              <a:t>Let’s have some fun! </a:t>
            </a:r>
            <a:endParaRPr lang="en-US" dirty="0">
              <a:solidFill>
                <a:schemeClr val="accent6"/>
              </a:solidFill>
              <a:latin typeface="Maiandra GD" panose="020E0502030308020204" pitchFamily="34" charset="0"/>
            </a:endParaRPr>
          </a:p>
        </p:txBody>
      </p:sp>
      <p:pic>
        <p:nvPicPr>
          <p:cNvPr id="4" name="Content Placeholder 3"/>
          <p:cNvPicPr>
            <a:picLocks noGrp="1" noChangeAspect="1"/>
          </p:cNvPicPr>
          <p:nvPr>
            <p:ph idx="1"/>
          </p:nvPr>
        </p:nvPicPr>
        <p:blipFill>
          <a:blip r:embed="rId3"/>
          <a:stretch>
            <a:fillRect/>
          </a:stretch>
        </p:blipFill>
        <p:spPr>
          <a:xfrm>
            <a:off x="5867400" y="1676400"/>
            <a:ext cx="3167909" cy="1981200"/>
          </a:xfrm>
          <a:prstGeom prst="rect">
            <a:avLst/>
          </a:prstGeom>
        </p:spPr>
      </p:pic>
      <p:sp>
        <p:nvSpPr>
          <p:cNvPr id="5" name="TextBox 4"/>
          <p:cNvSpPr txBox="1"/>
          <p:nvPr/>
        </p:nvSpPr>
        <p:spPr>
          <a:xfrm>
            <a:off x="685800" y="1828800"/>
            <a:ext cx="6400800" cy="3970318"/>
          </a:xfrm>
          <a:prstGeom prst="rect">
            <a:avLst/>
          </a:prstGeom>
          <a:noFill/>
        </p:spPr>
        <p:txBody>
          <a:bodyPr wrap="square" rtlCol="0">
            <a:spAutoFit/>
          </a:bodyPr>
          <a:lstStyle/>
          <a:p>
            <a:r>
              <a:rPr lang="en-US" sz="2800" dirty="0" smtClean="0">
                <a:latin typeface="Maiandra GD" panose="020E0502030308020204" pitchFamily="34" charset="0"/>
              </a:rPr>
              <a:t>Everyone stand up!</a:t>
            </a:r>
          </a:p>
          <a:p>
            <a:endParaRPr lang="en-US" sz="2800" dirty="0">
              <a:latin typeface="Maiandra GD" panose="020E0502030308020204" pitchFamily="34" charset="0"/>
            </a:endParaRPr>
          </a:p>
          <a:p>
            <a:r>
              <a:rPr lang="en-US" sz="2800" dirty="0" smtClean="0">
                <a:latin typeface="Maiandra GD" panose="020E0502030308020204" pitchFamily="34" charset="0"/>
              </a:rPr>
              <a:t>Be ready to catch the beach ball.</a:t>
            </a:r>
          </a:p>
          <a:p>
            <a:endParaRPr lang="en-US" sz="2800" dirty="0">
              <a:latin typeface="Maiandra GD" panose="020E0502030308020204" pitchFamily="34" charset="0"/>
            </a:endParaRPr>
          </a:p>
          <a:p>
            <a:r>
              <a:rPr lang="en-US" sz="2800" dirty="0" smtClean="0">
                <a:latin typeface="Maiandra GD" panose="020E0502030308020204" pitchFamily="34" charset="0"/>
              </a:rPr>
              <a:t>Read the question that your right thumb is closest to…</a:t>
            </a:r>
          </a:p>
          <a:p>
            <a:endParaRPr lang="en-US" sz="2800" dirty="0">
              <a:latin typeface="Maiandra GD" panose="020E0502030308020204" pitchFamily="34" charset="0"/>
            </a:endParaRPr>
          </a:p>
          <a:p>
            <a:r>
              <a:rPr lang="en-US" sz="2800" dirty="0" smtClean="0">
                <a:latin typeface="Maiandra GD" panose="020E0502030308020204" pitchFamily="34" charset="0"/>
              </a:rPr>
              <a:t>Share your answer to the question with the group. </a:t>
            </a:r>
            <a:r>
              <a:rPr lang="en-US" sz="2800" dirty="0" smtClean="0">
                <a:latin typeface="Maiandra GD" panose="020E0502030308020204" pitchFamily="34" charset="0"/>
                <a:sym typeface="Wingdings" panose="05000000000000000000" pitchFamily="2" charset="2"/>
              </a:rPr>
              <a:t></a:t>
            </a:r>
            <a:endParaRPr lang="en-US" sz="2800" dirty="0" smtClean="0">
              <a:latin typeface="Maiandra GD" panose="020E0502030308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68" y="6055130"/>
            <a:ext cx="1305232" cy="6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144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3074924"/>
            <a:ext cx="9677400" cy="1227582"/>
          </a:xfrm>
        </p:spPr>
        <p:txBody>
          <a:bodyPr>
            <a:noAutofit/>
          </a:bodyPr>
          <a:lstStyle/>
          <a:p>
            <a:pPr>
              <a:defRPr/>
            </a:pPr>
            <a:r>
              <a:rPr lang="en-US" sz="4000" dirty="0" smtClean="0">
                <a:solidFill>
                  <a:schemeClr val="bg1"/>
                </a:solidFill>
                <a:latin typeface="Maiandra GD" panose="020E0502030308020204" pitchFamily="34" charset="0"/>
              </a:rPr>
              <a:t>Intervention Team </a:t>
            </a:r>
            <a:br>
              <a:rPr lang="en-US" sz="4000" dirty="0" smtClean="0">
                <a:solidFill>
                  <a:schemeClr val="bg1"/>
                </a:solidFill>
                <a:latin typeface="Maiandra GD" panose="020E0502030308020204" pitchFamily="34" charset="0"/>
              </a:rPr>
            </a:br>
            <a:r>
              <a:rPr lang="en-US" sz="4000" dirty="0" smtClean="0">
                <a:solidFill>
                  <a:schemeClr val="bg1"/>
                </a:solidFill>
                <a:latin typeface="Maiandra GD" panose="020E0502030308020204" pitchFamily="34" charset="0"/>
              </a:rPr>
              <a:t>Operating Procedure</a:t>
            </a:r>
            <a:endParaRPr lang="en-US" sz="4000" dirty="0">
              <a:solidFill>
                <a:schemeClr val="bg1"/>
              </a:solidFill>
              <a:latin typeface="Maiandra GD" panose="020E0502030308020204" pitchFamily="34" charset="0"/>
            </a:endParaRPr>
          </a:p>
        </p:txBody>
      </p:sp>
      <p:pic>
        <p:nvPicPr>
          <p:cNvPr id="14848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p:cNvPicPr>
            <a:picLocks noChangeAspect="1"/>
          </p:cNvPicPr>
          <p:nvPr/>
        </p:nvPicPr>
        <p:blipFill rotWithShape="1">
          <a:blip r:embed="rId4">
            <a:extLst>
              <a:ext uri="{28A0092B-C50C-407E-A947-70E740481C1C}">
                <a14:useLocalDpi xmlns:a14="http://schemas.microsoft.com/office/drawing/2010/main" val="0"/>
              </a:ext>
            </a:extLst>
          </a:blip>
          <a:srcRect l="-826" r="310"/>
          <a:stretch/>
        </p:blipFill>
        <p:spPr bwMode="auto">
          <a:xfrm>
            <a:off x="4495800" y="1219200"/>
            <a:ext cx="4068763" cy="49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429000" y="1608582"/>
            <a:ext cx="2514600" cy="609600"/>
          </a:xfrm>
          <a:prstGeom prst="rightArrow">
            <a:avLst/>
          </a:prstGeom>
          <a:solidFill>
            <a:srgbClr val="FFFF66"/>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873188243"/>
      </p:ext>
    </p:extLst>
  </p:cSld>
  <p:clrMapOvr>
    <a:masterClrMapping/>
  </p:clrMapOvr>
  <p:transition spd="slow">
    <p:blinds dir="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15686" y="228600"/>
            <a:ext cx="6508377" cy="1143000"/>
          </a:xfrm>
        </p:spPr>
        <p:txBody>
          <a:bodyPr>
            <a:normAutofit/>
          </a:bodyPr>
          <a:lstStyle/>
          <a:p>
            <a:r>
              <a:rPr lang="en-US" sz="4800" b="1" dirty="0" smtClean="0">
                <a:solidFill>
                  <a:schemeClr val="accent6"/>
                </a:solidFill>
                <a:latin typeface="Maiandra GD" panose="020E0502030308020204" pitchFamily="34" charset="0"/>
              </a:rPr>
              <a:t>Tier </a:t>
            </a:r>
            <a:r>
              <a:rPr lang="en-US" sz="4800" dirty="0">
                <a:solidFill>
                  <a:schemeClr val="accent6"/>
                </a:solidFill>
                <a:latin typeface="Maiandra GD" panose="020E0502030308020204" pitchFamily="34" charset="0"/>
              </a:rPr>
              <a:t>2</a:t>
            </a:r>
            <a:r>
              <a:rPr lang="en-US" sz="4800" b="1" dirty="0" smtClean="0">
                <a:solidFill>
                  <a:schemeClr val="accent6"/>
                </a:solidFill>
                <a:latin typeface="Maiandra GD" panose="020E0502030308020204" pitchFamily="34" charset="0"/>
              </a:rPr>
              <a:t> </a:t>
            </a:r>
            <a:r>
              <a:rPr lang="en-US" sz="4800" b="1" dirty="0" smtClean="0">
                <a:solidFill>
                  <a:schemeClr val="accent6"/>
                </a:solidFill>
                <a:latin typeface="Maiandra GD" panose="020E0502030308020204" pitchFamily="34" charset="0"/>
              </a:rPr>
              <a:t>and </a:t>
            </a:r>
            <a:r>
              <a:rPr lang="en-US" sz="4800" dirty="0">
                <a:solidFill>
                  <a:schemeClr val="accent6"/>
                </a:solidFill>
                <a:latin typeface="Maiandra GD" panose="020E0502030308020204" pitchFamily="34" charset="0"/>
              </a:rPr>
              <a:t>3</a:t>
            </a:r>
            <a:r>
              <a:rPr lang="en-US" sz="4800" b="1" dirty="0" smtClean="0">
                <a:solidFill>
                  <a:schemeClr val="accent6"/>
                </a:solidFill>
                <a:latin typeface="Maiandra GD" panose="020E0502030308020204" pitchFamily="34" charset="0"/>
              </a:rPr>
              <a:t> </a:t>
            </a:r>
            <a:r>
              <a:rPr lang="en-US" sz="4800" b="1" dirty="0" smtClean="0">
                <a:solidFill>
                  <a:schemeClr val="accent6"/>
                </a:solidFill>
                <a:latin typeface="Maiandra GD" panose="020E0502030308020204" pitchFamily="34" charset="0"/>
              </a:rPr>
              <a:t>PBIS</a:t>
            </a:r>
            <a:endParaRPr lang="en-US" sz="4800" b="1" dirty="0">
              <a:solidFill>
                <a:schemeClr val="accent6"/>
              </a:solidFill>
              <a:latin typeface="Maiandra GD" panose="020E0502030308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609048329"/>
              </p:ext>
            </p:extLst>
          </p:nvPr>
        </p:nvGraphicFramePr>
        <p:xfrm>
          <a:off x="304800" y="1143000"/>
          <a:ext cx="85344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58674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5607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304800"/>
            <a:ext cx="8229600" cy="1143000"/>
          </a:xfrm>
        </p:spPr>
        <p:txBody>
          <a:bodyPr>
            <a:noAutofit/>
          </a:bodyPr>
          <a:lstStyle/>
          <a:p>
            <a:r>
              <a:rPr lang="en-US" sz="4000" b="1" dirty="0" smtClean="0">
                <a:solidFill>
                  <a:schemeClr val="accent6"/>
                </a:solidFill>
                <a:latin typeface="Maiandra GD" panose="020E0502030308020204" pitchFamily="34" charset="0"/>
              </a:rPr>
              <a:t>"Old Model" vs. Intervention Team</a:t>
            </a:r>
            <a:endParaRPr lang="en-US" sz="4000" b="1" dirty="0">
              <a:solidFill>
                <a:schemeClr val="accent6"/>
              </a:solidFill>
              <a:latin typeface="Maiandra GD" panose="020E0502030308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893194904"/>
              </p:ext>
            </p:extLst>
          </p:nvPr>
        </p:nvGraphicFramePr>
        <p:xfrm>
          <a:off x="609600" y="19812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5943600"/>
            <a:ext cx="1550514" cy="78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0142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304800"/>
            <a:ext cx="8610600" cy="1143000"/>
          </a:xfrm>
        </p:spPr>
        <p:txBody>
          <a:bodyPr>
            <a:noAutofit/>
          </a:bodyPr>
          <a:lstStyle/>
          <a:p>
            <a:r>
              <a:rPr lang="en-US" sz="4000" b="1" dirty="0" smtClean="0">
                <a:solidFill>
                  <a:schemeClr val="accent6"/>
                </a:solidFill>
                <a:latin typeface="Maiandra GD" panose="020E0502030308020204" pitchFamily="34" charset="0"/>
              </a:rPr>
              <a:t>"Old Model" </a:t>
            </a:r>
            <a:r>
              <a:rPr lang="en-US" sz="4000" b="1" dirty="0">
                <a:solidFill>
                  <a:schemeClr val="accent6"/>
                </a:solidFill>
                <a:latin typeface="Maiandra GD" panose="020E0502030308020204" pitchFamily="34" charset="0"/>
              </a:rPr>
              <a:t>v. </a:t>
            </a:r>
            <a:r>
              <a:rPr lang="en-US" sz="4000" b="1" dirty="0" smtClean="0">
                <a:solidFill>
                  <a:schemeClr val="accent6"/>
                </a:solidFill>
                <a:latin typeface="Maiandra GD" panose="020E0502030308020204" pitchFamily="34" charset="0"/>
              </a:rPr>
              <a:t>Intervention Team</a:t>
            </a:r>
            <a:endParaRPr lang="en-US" sz="4000" b="1" dirty="0">
              <a:solidFill>
                <a:schemeClr val="accent6"/>
              </a:solidFill>
              <a:latin typeface="Maiandra GD" panose="020E0502030308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81151974"/>
              </p:ext>
            </p:extLst>
          </p:nvPr>
        </p:nvGraphicFramePr>
        <p:xfrm>
          <a:off x="609600" y="18288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6073090"/>
            <a:ext cx="1295400" cy="6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4296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24543" y="304800"/>
            <a:ext cx="7924800" cy="1143000"/>
          </a:xfrm>
        </p:spPr>
        <p:txBody>
          <a:bodyPr>
            <a:noAutofit/>
          </a:bodyPr>
          <a:lstStyle/>
          <a:p>
            <a:r>
              <a:rPr lang="en-US" sz="4000" b="1" dirty="0" smtClean="0">
                <a:solidFill>
                  <a:schemeClr val="accent6"/>
                </a:solidFill>
                <a:latin typeface="Maiandra GD" panose="020E0502030308020204" pitchFamily="34" charset="0"/>
              </a:rPr>
              <a:t>"Old Model" vs. Intervention Team</a:t>
            </a:r>
            <a:endParaRPr lang="en-US" sz="4000" b="1" dirty="0">
              <a:solidFill>
                <a:schemeClr val="accent6"/>
              </a:solidFill>
              <a:latin typeface="Maiandra GD" panose="020E050203030802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79219205"/>
              </p:ext>
            </p:extLst>
          </p:nvPr>
        </p:nvGraphicFramePr>
        <p:xfrm>
          <a:off x="762000" y="17526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6073090"/>
            <a:ext cx="1295400" cy="6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9927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152400"/>
            <a:ext cx="7924800" cy="1143000"/>
          </a:xfrm>
        </p:spPr>
        <p:txBody>
          <a:bodyPr>
            <a:noAutofit/>
          </a:bodyPr>
          <a:lstStyle/>
          <a:p>
            <a:r>
              <a:rPr lang="en-US" b="1" dirty="0">
                <a:solidFill>
                  <a:schemeClr val="accent6"/>
                </a:solidFill>
                <a:latin typeface="Maiandra GD" panose="020E0502030308020204" pitchFamily="34" charset="0"/>
              </a:rPr>
              <a:t>Intervention Team Composition:</a:t>
            </a:r>
            <a:br>
              <a:rPr lang="en-US" b="1" dirty="0">
                <a:solidFill>
                  <a:schemeClr val="accent6"/>
                </a:solidFill>
                <a:latin typeface="Maiandra GD" panose="020E0502030308020204" pitchFamily="34" charset="0"/>
              </a:rPr>
            </a:br>
            <a:r>
              <a:rPr lang="en-US" sz="2400" b="1" dirty="0">
                <a:solidFill>
                  <a:schemeClr val="accent6"/>
                </a:solidFill>
                <a:latin typeface="Maiandra GD" panose="020E0502030308020204" pitchFamily="34" charset="0"/>
              </a:rPr>
              <a:t>(See back side of Document </a:t>
            </a:r>
            <a:r>
              <a:rPr lang="en-US" sz="2400" b="1" dirty="0" smtClean="0">
                <a:solidFill>
                  <a:schemeClr val="accent6"/>
                </a:solidFill>
                <a:latin typeface="Maiandra GD" panose="020E0502030308020204" pitchFamily="34" charset="0"/>
              </a:rPr>
              <a:t>101)</a:t>
            </a:r>
            <a:endParaRPr lang="en-US" sz="2400" b="1" dirty="0">
              <a:solidFill>
                <a:schemeClr val="accent6"/>
              </a:solidFill>
              <a:latin typeface="Maiandra GD" panose="020E0502030308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473872123"/>
              </p:ext>
            </p:extLst>
          </p:nvPr>
        </p:nvGraphicFramePr>
        <p:xfrm>
          <a:off x="609600" y="1524000"/>
          <a:ext cx="6324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7543800" y="6047175"/>
            <a:ext cx="1292464" cy="658425"/>
          </a:xfrm>
          <a:prstGeom prst="rect">
            <a:avLst/>
          </a:prstGeom>
        </p:spPr>
      </p:pic>
    </p:spTree>
    <p:extLst>
      <p:ext uri="{BB962C8B-B14F-4D97-AF65-F5344CB8AC3E}">
        <p14:creationId xmlns:p14="http://schemas.microsoft.com/office/powerpoint/2010/main" val="1868791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81000"/>
            <a:ext cx="8915400" cy="1143000"/>
          </a:xfrm>
        </p:spPr>
        <p:txBody>
          <a:bodyPr>
            <a:noAutofit/>
          </a:bodyPr>
          <a:lstStyle/>
          <a:p>
            <a:r>
              <a:rPr lang="en-US" sz="4000" b="1" dirty="0" smtClean="0">
                <a:solidFill>
                  <a:schemeClr val="accent6"/>
                </a:solidFill>
                <a:latin typeface="Maiandra GD" panose="020E0502030308020204" pitchFamily="34" charset="0"/>
              </a:rPr>
              <a:t>Intervention Team Meeting Procedures</a:t>
            </a:r>
            <a:endParaRPr lang="en-US" sz="4000" b="1" dirty="0">
              <a:solidFill>
                <a:schemeClr val="accent6"/>
              </a:solidFill>
              <a:latin typeface="Maiandra GD" panose="020E0502030308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64565203"/>
              </p:ext>
            </p:extLst>
          </p:nvPr>
        </p:nvGraphicFramePr>
        <p:xfrm>
          <a:off x="533400" y="1828800"/>
          <a:ext cx="7924800"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5995736"/>
            <a:ext cx="1447800" cy="73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4065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6200"/>
            <a:ext cx="8382001" cy="1143000"/>
          </a:xfrm>
        </p:spPr>
        <p:txBody>
          <a:bodyPr>
            <a:normAutofit/>
          </a:bodyPr>
          <a:lstStyle/>
          <a:p>
            <a:r>
              <a:rPr lang="en-US" sz="4000" b="1" dirty="0" smtClean="0">
                <a:solidFill>
                  <a:schemeClr val="accent6"/>
                </a:solidFill>
                <a:latin typeface="Maiandra GD" panose="020E0502030308020204" pitchFamily="34" charset="0"/>
              </a:rPr>
              <a:t>How does this look at various sites?</a:t>
            </a:r>
            <a:endParaRPr lang="en-US" sz="4000" b="1" dirty="0">
              <a:solidFill>
                <a:schemeClr val="accent6"/>
              </a:solidFill>
              <a:latin typeface="Maiandra GD" panose="020E0502030308020204" pitchFamily="34" charset="0"/>
            </a:endParaRPr>
          </a:p>
        </p:txBody>
      </p:sp>
      <p:sp>
        <p:nvSpPr>
          <p:cNvPr id="4" name="Oval Callout 3"/>
          <p:cNvSpPr/>
          <p:nvPr/>
        </p:nvSpPr>
        <p:spPr>
          <a:xfrm>
            <a:off x="5791200" y="1524000"/>
            <a:ext cx="2667000" cy="2362200"/>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We are a small school. Our Tier I, Tier </a:t>
            </a:r>
            <a:r>
              <a:rPr lang="en-US" dirty="0" smtClean="0">
                <a:ln w="0"/>
                <a:solidFill>
                  <a:schemeClr val="tx1"/>
                </a:solidFill>
                <a:effectLst>
                  <a:outerShdw blurRad="38100" dist="19050" dir="2700000" algn="tl" rotWithShape="0">
                    <a:schemeClr val="dk1">
                      <a:alpha val="40000"/>
                    </a:schemeClr>
                  </a:outerShdw>
                </a:effectLst>
              </a:rPr>
              <a:t>2 &amp; 3</a:t>
            </a:r>
            <a:r>
              <a:rPr lang="en-US" dirty="0" smtClean="0">
                <a:ln w="0"/>
                <a:solidFill>
                  <a:schemeClr val="tx1"/>
                </a:solidFill>
                <a:effectLst>
                  <a:outerShdw blurRad="38100" dist="19050" dir="2700000" algn="tl" rotWithShape="0">
                    <a:schemeClr val="dk1">
                      <a:alpha val="40000"/>
                    </a:schemeClr>
                  </a:outerShdw>
                </a:effectLst>
              </a:rPr>
              <a:t> </a:t>
            </a:r>
            <a:r>
              <a:rPr lang="en-US" dirty="0" smtClean="0">
                <a:ln w="0"/>
                <a:solidFill>
                  <a:schemeClr val="tx1"/>
                </a:solidFill>
                <a:effectLst>
                  <a:outerShdw blurRad="38100" dist="19050" dir="2700000" algn="tl" rotWithShape="0">
                    <a:schemeClr val="dk1">
                      <a:alpha val="40000"/>
                    </a:schemeClr>
                  </a:outerShdw>
                </a:effectLst>
              </a:rPr>
              <a:t>teams are the same people</a:t>
            </a:r>
            <a:endParaRPr lang="en-US" dirty="0">
              <a:ln w="0"/>
              <a:solidFill>
                <a:schemeClr val="tx1"/>
              </a:solidFill>
              <a:effectLst>
                <a:outerShdw blurRad="38100" dist="19050" dir="2700000" algn="tl" rotWithShape="0">
                  <a:schemeClr val="dk1">
                    <a:alpha val="40000"/>
                  </a:schemeClr>
                </a:outerShdw>
              </a:effectLst>
            </a:endParaRPr>
          </a:p>
        </p:txBody>
      </p:sp>
      <p:sp>
        <p:nvSpPr>
          <p:cNvPr id="5" name="Oval Callout 4"/>
          <p:cNvSpPr/>
          <p:nvPr/>
        </p:nvSpPr>
        <p:spPr>
          <a:xfrm rot="775167">
            <a:off x="414374" y="1247909"/>
            <a:ext cx="3290864" cy="2716043"/>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We have a PBIS Tier I Team. Our Tier </a:t>
            </a:r>
            <a:r>
              <a:rPr lang="en-US" dirty="0" smtClean="0">
                <a:ln w="0"/>
                <a:solidFill>
                  <a:schemeClr val="tx1"/>
                </a:solidFill>
                <a:effectLst>
                  <a:outerShdw blurRad="38100" dist="19050" dir="2700000" algn="tl" rotWithShape="0">
                    <a:schemeClr val="dk1">
                      <a:alpha val="40000"/>
                    </a:schemeClr>
                  </a:outerShdw>
                </a:effectLst>
              </a:rPr>
              <a:t>2 &amp; 3</a:t>
            </a:r>
            <a:r>
              <a:rPr lang="en-US" dirty="0" smtClean="0">
                <a:ln w="0"/>
                <a:solidFill>
                  <a:schemeClr val="tx1"/>
                </a:solidFill>
                <a:effectLst>
                  <a:outerShdw blurRad="38100" dist="19050" dir="2700000" algn="tl" rotWithShape="0">
                    <a:schemeClr val="dk1">
                      <a:alpha val="40000"/>
                    </a:schemeClr>
                  </a:outerShdw>
                </a:effectLst>
              </a:rPr>
              <a:t> </a:t>
            </a:r>
            <a:r>
              <a:rPr lang="en-US" dirty="0" smtClean="0">
                <a:ln w="0"/>
                <a:solidFill>
                  <a:schemeClr val="tx1"/>
                </a:solidFill>
                <a:effectLst>
                  <a:outerShdw blurRad="38100" dist="19050" dir="2700000" algn="tl" rotWithShape="0">
                    <a:schemeClr val="dk1">
                      <a:alpha val="40000"/>
                    </a:schemeClr>
                  </a:outerShdw>
                </a:effectLst>
              </a:rPr>
              <a:t>Team is different, with two members on both teams</a:t>
            </a:r>
            <a:endParaRPr lang="en-US" dirty="0">
              <a:ln w="0"/>
              <a:solidFill>
                <a:schemeClr val="tx1"/>
              </a:solidFill>
              <a:effectLst>
                <a:outerShdw blurRad="38100" dist="19050" dir="2700000" algn="tl" rotWithShape="0">
                  <a:schemeClr val="dk1">
                    <a:alpha val="40000"/>
                  </a:schemeClr>
                </a:outerShdw>
              </a:effectLst>
            </a:endParaRPr>
          </a:p>
        </p:txBody>
      </p:sp>
      <p:sp>
        <p:nvSpPr>
          <p:cNvPr id="6" name="Flowchart: Sequential Access Storage 5"/>
          <p:cNvSpPr/>
          <p:nvPr/>
        </p:nvSpPr>
        <p:spPr>
          <a:xfrm rot="20048065">
            <a:off x="2560180" y="3936161"/>
            <a:ext cx="3581400" cy="2428688"/>
          </a:xfrm>
          <a:prstGeom prst="flowChartMagneticTap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We have three separate teams:  a Tier I Team, a Tier </a:t>
            </a:r>
            <a:r>
              <a:rPr lang="en-US" dirty="0" smtClean="0">
                <a:ln w="0"/>
                <a:solidFill>
                  <a:schemeClr val="tx1"/>
                </a:solidFill>
                <a:effectLst>
                  <a:outerShdw blurRad="38100" dist="19050" dir="2700000" algn="tl" rotWithShape="0">
                    <a:schemeClr val="dk1">
                      <a:alpha val="40000"/>
                    </a:schemeClr>
                  </a:outerShdw>
                </a:effectLst>
              </a:rPr>
              <a:t>2-3</a:t>
            </a:r>
            <a:r>
              <a:rPr lang="en-US" dirty="0" smtClean="0">
                <a:ln w="0"/>
                <a:solidFill>
                  <a:schemeClr val="tx1"/>
                </a:solidFill>
                <a:effectLst>
                  <a:outerShdw blurRad="38100" dist="19050" dir="2700000" algn="tl" rotWithShape="0">
                    <a:schemeClr val="dk1">
                      <a:alpha val="40000"/>
                    </a:schemeClr>
                  </a:outerShdw>
                </a:effectLst>
              </a:rPr>
              <a:t>Team </a:t>
            </a:r>
            <a:r>
              <a:rPr lang="en-US" dirty="0" smtClean="0">
                <a:ln w="0"/>
                <a:solidFill>
                  <a:schemeClr val="tx1"/>
                </a:solidFill>
                <a:effectLst>
                  <a:outerShdw blurRad="38100" dist="19050" dir="2700000" algn="tl" rotWithShape="0">
                    <a:schemeClr val="dk1">
                      <a:alpha val="40000"/>
                    </a:schemeClr>
                  </a:outerShdw>
                </a:effectLst>
              </a:rPr>
              <a:t>and an Individual Team for Tier </a:t>
            </a:r>
            <a:r>
              <a:rPr lang="en-US" dirty="0">
                <a:ln w="0"/>
                <a:solidFill>
                  <a:schemeClr val="tx1"/>
                </a:solidFill>
                <a:effectLst>
                  <a:outerShdw blurRad="38100" dist="19050" dir="2700000" algn="tl" rotWithShape="0">
                    <a:schemeClr val="dk1">
                      <a:alpha val="40000"/>
                    </a:schemeClr>
                  </a:outerShdw>
                </a:effectLst>
              </a:rPr>
              <a:t>3</a:t>
            </a:r>
            <a:endParaRPr lang="en-US" dirty="0">
              <a:ln w="0"/>
              <a:solidFill>
                <a:schemeClr val="tx1"/>
              </a:solidFill>
              <a:effectLst>
                <a:outerShdw blurRad="38100" dist="19050" dir="2700000" algn="tl" rotWithShape="0">
                  <a:schemeClr val="dk1">
                    <a:alpha val="40000"/>
                  </a:schemeClr>
                </a:outerShdw>
              </a:effectLst>
            </a:endParaRPr>
          </a:p>
        </p:txBody>
      </p:sp>
      <p:sp>
        <p:nvSpPr>
          <p:cNvPr id="8" name="Rounded Rectangular Callout 7"/>
          <p:cNvSpPr/>
          <p:nvPr/>
        </p:nvSpPr>
        <p:spPr>
          <a:xfrm>
            <a:off x="3810000" y="1142999"/>
            <a:ext cx="1981200" cy="182880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Our PBIS Team meets monthly, and our Tier </a:t>
            </a:r>
            <a:r>
              <a:rPr lang="en-US" dirty="0" smtClean="0">
                <a:ln w="0"/>
                <a:solidFill>
                  <a:schemeClr val="tx1"/>
                </a:solidFill>
                <a:effectLst>
                  <a:outerShdw blurRad="38100" dist="19050" dir="2700000" algn="tl" rotWithShape="0">
                    <a:schemeClr val="dk1">
                      <a:alpha val="40000"/>
                    </a:schemeClr>
                  </a:outerShdw>
                </a:effectLst>
              </a:rPr>
              <a:t>2-3</a:t>
            </a:r>
            <a:r>
              <a:rPr lang="en-US" dirty="0" smtClean="0">
                <a:ln w="0"/>
                <a:solidFill>
                  <a:schemeClr val="tx1"/>
                </a:solidFill>
                <a:effectLst>
                  <a:outerShdw blurRad="38100" dist="19050" dir="2700000" algn="tl" rotWithShape="0">
                    <a:schemeClr val="dk1">
                      <a:alpha val="40000"/>
                    </a:schemeClr>
                  </a:outerShdw>
                </a:effectLst>
              </a:rPr>
              <a:t> </a:t>
            </a:r>
            <a:r>
              <a:rPr lang="en-US" dirty="0" smtClean="0">
                <a:ln w="0"/>
                <a:solidFill>
                  <a:schemeClr val="tx1"/>
                </a:solidFill>
                <a:effectLst>
                  <a:outerShdw blurRad="38100" dist="19050" dir="2700000" algn="tl" rotWithShape="0">
                    <a:schemeClr val="dk1">
                      <a:alpha val="40000"/>
                    </a:schemeClr>
                  </a:outerShdw>
                </a:effectLst>
              </a:rPr>
              <a:t>Team meets every other week</a:t>
            </a:r>
            <a:endParaRPr lang="en-US" dirty="0">
              <a:ln w="0"/>
              <a:solidFill>
                <a:schemeClr val="tx1"/>
              </a:solidFill>
              <a:effectLst>
                <a:outerShdw blurRad="38100" dist="19050" dir="2700000" algn="tl" rotWithShape="0">
                  <a:schemeClr val="dk1">
                    <a:alpha val="40000"/>
                  </a:schemeClr>
                </a:outerShdw>
              </a:effectLst>
            </a:endParaRPr>
          </a:p>
        </p:txBody>
      </p:sp>
      <p:sp>
        <p:nvSpPr>
          <p:cNvPr id="9" name="Rounded Rectangular Callout 8"/>
          <p:cNvSpPr/>
          <p:nvPr/>
        </p:nvSpPr>
        <p:spPr>
          <a:xfrm rot="857666">
            <a:off x="6781800" y="4297462"/>
            <a:ext cx="1981200" cy="2103338"/>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Our PBIS Team meets every other week; Our Tier </a:t>
            </a:r>
            <a:r>
              <a:rPr lang="en-US" dirty="0" smtClean="0">
                <a:ln w="0"/>
                <a:solidFill>
                  <a:schemeClr val="tx1"/>
                </a:solidFill>
                <a:effectLst>
                  <a:outerShdw blurRad="38100" dist="19050" dir="2700000" algn="tl" rotWithShape="0">
                    <a:schemeClr val="dk1">
                      <a:alpha val="40000"/>
                    </a:schemeClr>
                  </a:outerShdw>
                </a:effectLst>
              </a:rPr>
              <a:t>2-3 </a:t>
            </a:r>
            <a:r>
              <a:rPr lang="en-US" dirty="0" smtClean="0">
                <a:ln w="0"/>
                <a:solidFill>
                  <a:schemeClr val="tx1"/>
                </a:solidFill>
                <a:effectLst>
                  <a:outerShdw blurRad="38100" dist="19050" dir="2700000" algn="tl" rotWithShape="0">
                    <a:schemeClr val="dk1">
                      <a:alpha val="40000"/>
                    </a:schemeClr>
                  </a:outerShdw>
                </a:effectLst>
              </a:rPr>
              <a:t> </a:t>
            </a:r>
            <a:r>
              <a:rPr lang="en-US" dirty="0" smtClean="0">
                <a:ln w="0"/>
                <a:solidFill>
                  <a:schemeClr val="tx1"/>
                </a:solidFill>
                <a:effectLst>
                  <a:outerShdw blurRad="38100" dist="19050" dir="2700000" algn="tl" rotWithShape="0">
                    <a:schemeClr val="dk1">
                      <a:alpha val="40000"/>
                    </a:schemeClr>
                  </a:outerShdw>
                </a:effectLst>
              </a:rPr>
              <a:t>team meets every Friday</a:t>
            </a:r>
            <a:endParaRPr lang="en-US" dirty="0"/>
          </a:p>
        </p:txBody>
      </p:sp>
      <p:sp>
        <p:nvSpPr>
          <p:cNvPr id="10" name="Rectangular Callout 9"/>
          <p:cNvSpPr/>
          <p:nvPr/>
        </p:nvSpPr>
        <p:spPr>
          <a:xfrm>
            <a:off x="243560" y="4648200"/>
            <a:ext cx="2271040" cy="1676400"/>
          </a:xfrm>
          <a:prstGeom prst="wedgeRect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ln w="0"/>
                <a:solidFill>
                  <a:schemeClr val="tx1"/>
                </a:solidFill>
                <a:effectLst>
                  <a:outerShdw blurRad="38100" dist="19050" dir="2700000" algn="tl" rotWithShape="0">
                    <a:schemeClr val="dk1">
                      <a:alpha val="40000"/>
                    </a:schemeClr>
                  </a:outerShdw>
                </a:effectLst>
              </a:rPr>
              <a:t>We meet every week for 30-45 minutes for all Tiers</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973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41789" y="116542"/>
            <a:ext cx="8001000"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ClrTx/>
              <a:buFontTx/>
              <a:buNone/>
            </a:pPr>
            <a:r>
              <a:rPr lang="en-US" altLang="en-US" sz="2800" b="1" dirty="0">
                <a:solidFill>
                  <a:schemeClr val="bg1"/>
                </a:solidFill>
                <a:latin typeface="Maiandra GD" panose="020E0502030308020204" pitchFamily="34" charset="0"/>
                <a:ea typeface="ＭＳ Ｐゴシック" panose="020B0600070205080204" pitchFamily="34" charset="-128"/>
                <a:cs typeface="Arial" panose="020B0604020202020204" pitchFamily="34" charset="0"/>
              </a:rPr>
              <a:t>3-Tiered System of Support </a:t>
            </a:r>
            <a:r>
              <a:rPr lang="en-US" altLang="en-US" sz="2800" b="1" dirty="0" smtClean="0">
                <a:solidFill>
                  <a:schemeClr val="bg1"/>
                </a:solidFill>
                <a:latin typeface="Maiandra GD" panose="020E0502030308020204" pitchFamily="34" charset="0"/>
                <a:ea typeface="ＭＳ Ｐゴシック" panose="020B0600070205080204" pitchFamily="34" charset="-128"/>
                <a:cs typeface="Arial" panose="020B0604020202020204" pitchFamily="34" charset="0"/>
              </a:rPr>
              <a:t/>
            </a:r>
            <a:br>
              <a:rPr lang="en-US" altLang="en-US" sz="2800" b="1" dirty="0" smtClean="0">
                <a:solidFill>
                  <a:schemeClr val="bg1"/>
                </a:solidFill>
                <a:latin typeface="Maiandra GD" panose="020E0502030308020204" pitchFamily="34" charset="0"/>
                <a:ea typeface="ＭＳ Ｐゴシック" panose="020B0600070205080204" pitchFamily="34" charset="-128"/>
                <a:cs typeface="Arial" panose="020B0604020202020204" pitchFamily="34" charset="0"/>
              </a:rPr>
            </a:br>
            <a:r>
              <a:rPr lang="en-US" altLang="en-US" sz="2800" b="1" dirty="0" smtClean="0">
                <a:solidFill>
                  <a:schemeClr val="bg1"/>
                </a:solidFill>
                <a:latin typeface="Maiandra GD" panose="020E0502030308020204" pitchFamily="34" charset="0"/>
                <a:ea typeface="ＭＳ Ｐゴシック" panose="020B0600070205080204" pitchFamily="34" charset="-128"/>
                <a:cs typeface="Arial" panose="020B0604020202020204" pitchFamily="34" charset="0"/>
              </a:rPr>
              <a:t>Communication </a:t>
            </a:r>
            <a:endParaRPr lang="en-US" altLang="en-US" sz="1800" dirty="0">
              <a:solidFill>
                <a:schemeClr val="bg1"/>
              </a:solidFill>
              <a:latin typeface="Maiandra GD" panose="020E0502030308020204" pitchFamily="34" charset="0"/>
              <a:ea typeface="ＭＳ Ｐゴシック" panose="020B0600070205080204" pitchFamily="34" charset="-128"/>
              <a:cs typeface="Arial" panose="020B0604020202020204" pitchFamily="34" charset="0"/>
            </a:endParaRPr>
          </a:p>
        </p:txBody>
      </p:sp>
      <p:sp>
        <p:nvSpPr>
          <p:cNvPr id="27651" name="Line 10"/>
          <p:cNvSpPr>
            <a:spLocks noChangeShapeType="1"/>
          </p:cNvSpPr>
          <p:nvPr/>
        </p:nvSpPr>
        <p:spPr bwMode="auto">
          <a:xfrm>
            <a:off x="4399300" y="2747963"/>
            <a:ext cx="0" cy="2830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2" name="Text Box 14"/>
          <p:cNvSpPr txBox="1">
            <a:spLocks noChangeArrowheads="1"/>
          </p:cNvSpPr>
          <p:nvPr/>
        </p:nvSpPr>
        <p:spPr bwMode="auto">
          <a:xfrm>
            <a:off x="3637300" y="3031054"/>
            <a:ext cx="1290157"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ClrTx/>
              <a:buFontTx/>
              <a:buNone/>
            </a:pPr>
            <a:r>
              <a:rPr lang="en-US" altLang="en-US" sz="2000" b="1" dirty="0" smtClean="0">
                <a:latin typeface="Times New Roman" panose="02020603050405020304" pitchFamily="18" charset="0"/>
                <a:ea typeface="ＭＳ Ｐゴシック" panose="020B0600070205080204" pitchFamily="34" charset="-128"/>
                <a:cs typeface="Arial" panose="020B0604020202020204" pitchFamily="34" charset="0"/>
              </a:rPr>
              <a:t>CICO</a:t>
            </a:r>
            <a:endParaRPr lang="en-US" altLang="en-US" sz="2400" b="1"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7653" name="Text Box 15"/>
          <p:cNvSpPr txBox="1">
            <a:spLocks noChangeArrowheads="1"/>
          </p:cNvSpPr>
          <p:nvPr/>
        </p:nvSpPr>
        <p:spPr bwMode="auto">
          <a:xfrm>
            <a:off x="3657600" y="3549912"/>
            <a:ext cx="1290156"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ClrTx/>
              <a:buFontTx/>
              <a:buNone/>
            </a:pPr>
            <a:r>
              <a:rPr lang="en-US" altLang="en-US" sz="2000" b="1" dirty="0" smtClean="0">
                <a:latin typeface="Times New Roman" panose="02020603050405020304" pitchFamily="18" charset="0"/>
                <a:ea typeface="ＭＳ Ｐゴシック" panose="020B0600070205080204" pitchFamily="34" charset="-128"/>
                <a:cs typeface="Arial" panose="020B0604020202020204" pitchFamily="34" charset="0"/>
              </a:rPr>
              <a:t>Modified CICO</a:t>
            </a:r>
            <a:endParaRPr lang="en-US" altLang="en-US" sz="2400" b="1"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7654" name="Text Box 16"/>
          <p:cNvSpPr txBox="1">
            <a:spLocks noChangeArrowheads="1"/>
          </p:cNvSpPr>
          <p:nvPr/>
        </p:nvSpPr>
        <p:spPr bwMode="auto">
          <a:xfrm>
            <a:off x="3651483" y="4379902"/>
            <a:ext cx="1302390" cy="8925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1300" b="1" dirty="0" smtClean="0">
                <a:latin typeface="Arial" panose="020B0604020202020204" pitchFamily="34" charset="0"/>
                <a:cs typeface="Arial" panose="020B0604020202020204" pitchFamily="34" charset="0"/>
              </a:rPr>
              <a:t>Targeted Social Emo. Group</a:t>
            </a:r>
          </a:p>
          <a:p>
            <a:pPr algn="ctr">
              <a:spcBef>
                <a:spcPct val="0"/>
              </a:spcBef>
              <a:buClrTx/>
              <a:buFontTx/>
              <a:buNone/>
            </a:pPr>
            <a:r>
              <a:rPr lang="en-US" altLang="en-US" sz="1300" b="1" dirty="0" smtClean="0">
                <a:latin typeface="Arial" panose="020B0604020202020204" pitchFamily="34" charset="0"/>
                <a:ea typeface="ＭＳ Ｐゴシック" panose="020B0600070205080204" pitchFamily="34" charset="-128"/>
                <a:cs typeface="Arial" panose="020B0604020202020204" pitchFamily="34" charset="0"/>
              </a:rPr>
              <a:t>(Strong Kids)</a:t>
            </a:r>
            <a:endParaRPr lang="en-US" altLang="en-US" sz="1300" b="1"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7655" name="Text Box 18"/>
          <p:cNvSpPr txBox="1">
            <a:spLocks noChangeArrowheads="1"/>
          </p:cNvSpPr>
          <p:nvPr/>
        </p:nvSpPr>
        <p:spPr bwMode="auto">
          <a:xfrm>
            <a:off x="6477000" y="4371975"/>
            <a:ext cx="1219200" cy="71558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25000"/>
              </a:spcBef>
              <a:buClrTx/>
              <a:buFontTx/>
              <a:buNone/>
            </a:pPr>
            <a:r>
              <a:rPr lang="en-US" altLang="en-US" sz="1800" b="1" dirty="0" smtClean="0">
                <a:solidFill>
                  <a:schemeClr val="bg1"/>
                </a:solidFill>
                <a:latin typeface="Times New Roman" panose="02020603050405020304" pitchFamily="18" charset="0"/>
                <a:ea typeface="ＭＳ Ｐゴシック" panose="020B0600070205080204" pitchFamily="34" charset="-128"/>
                <a:cs typeface="Arial" panose="020B0604020202020204" pitchFamily="34" charset="0"/>
              </a:rPr>
              <a:t>PTR</a:t>
            </a:r>
          </a:p>
          <a:p>
            <a:pPr algn="ctr">
              <a:spcBef>
                <a:spcPct val="25000"/>
              </a:spcBef>
              <a:buClrTx/>
              <a:buFontTx/>
              <a:buNone/>
            </a:pPr>
            <a:endParaRPr lang="en-US" altLang="en-US" sz="1800" b="1" dirty="0">
              <a:solidFill>
                <a:schemeClr val="bg1"/>
              </a:solidFill>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7656" name="Line 31"/>
          <p:cNvSpPr>
            <a:spLocks noChangeShapeType="1"/>
          </p:cNvSpPr>
          <p:nvPr/>
        </p:nvSpPr>
        <p:spPr bwMode="auto">
          <a:xfrm>
            <a:off x="990600" y="2847975"/>
            <a:ext cx="12970" cy="9824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7" name="Text Box 32"/>
          <p:cNvSpPr txBox="1">
            <a:spLocks noChangeArrowheads="1"/>
          </p:cNvSpPr>
          <p:nvPr/>
        </p:nvSpPr>
        <p:spPr bwMode="auto">
          <a:xfrm>
            <a:off x="449714" y="68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Tx/>
              <a:buFontTx/>
              <a:buNone/>
            </a:pPr>
            <a:endParaRPr lang="en-US" altLang="en-US" sz="240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9" name="Text Box 39"/>
          <p:cNvSpPr txBox="1">
            <a:spLocks noChangeArrowheads="1"/>
          </p:cNvSpPr>
          <p:nvPr/>
        </p:nvSpPr>
        <p:spPr bwMode="auto">
          <a:xfrm>
            <a:off x="6973348" y="3076575"/>
            <a:ext cx="1752600" cy="92333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Tx/>
              <a:buFontTx/>
              <a:buNone/>
            </a:pPr>
            <a:r>
              <a:rPr lang="en-US" altLang="en-US" sz="1800" b="1" dirty="0" smtClean="0">
                <a:solidFill>
                  <a:schemeClr val="bg1"/>
                </a:solidFill>
                <a:latin typeface="Times New Roman" panose="02020603050405020304" pitchFamily="18" charset="0"/>
                <a:cs typeface="Arial" panose="020B0604020202020204" pitchFamily="34" charset="0"/>
              </a:rPr>
              <a:t>Student Centered Teams</a:t>
            </a:r>
            <a:endParaRPr lang="en-US" altLang="en-US" sz="1800" b="1" dirty="0">
              <a:solidFill>
                <a:schemeClr val="bg1"/>
              </a:solidFill>
              <a:latin typeface="Times New Roman" panose="02020603050405020304" pitchFamily="18" charset="0"/>
              <a:cs typeface="Arial" panose="020B0604020202020204" pitchFamily="34" charset="0"/>
            </a:endParaRPr>
          </a:p>
        </p:txBody>
      </p:sp>
      <p:sp>
        <p:nvSpPr>
          <p:cNvPr id="27662" name="Line 47"/>
          <p:cNvSpPr>
            <a:spLocks noChangeShapeType="1"/>
          </p:cNvSpPr>
          <p:nvPr/>
        </p:nvSpPr>
        <p:spPr bwMode="auto">
          <a:xfrm>
            <a:off x="6781800" y="4295775"/>
            <a:ext cx="198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3" name="Line 28"/>
          <p:cNvSpPr>
            <a:spLocks noChangeShapeType="1"/>
          </p:cNvSpPr>
          <p:nvPr/>
        </p:nvSpPr>
        <p:spPr bwMode="auto">
          <a:xfrm flipH="1">
            <a:off x="7772400" y="3999906"/>
            <a:ext cx="1" cy="2578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65" name="Text Box 18"/>
          <p:cNvSpPr txBox="1">
            <a:spLocks noChangeArrowheads="1"/>
          </p:cNvSpPr>
          <p:nvPr/>
        </p:nvSpPr>
        <p:spPr bwMode="auto">
          <a:xfrm>
            <a:off x="7848600" y="4371975"/>
            <a:ext cx="1219200" cy="7096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25000"/>
              </a:spcBef>
              <a:buClrTx/>
              <a:buFontTx/>
              <a:buNone/>
            </a:pPr>
            <a:r>
              <a:rPr lang="en-US" altLang="en-US" sz="1800" b="1">
                <a:solidFill>
                  <a:schemeClr val="bg1"/>
                </a:solidFill>
                <a:latin typeface="Times New Roman" panose="02020603050405020304" pitchFamily="18" charset="0"/>
                <a:ea typeface="ＭＳ Ｐゴシック" panose="020B0600070205080204" pitchFamily="34" charset="-128"/>
                <a:cs typeface="Arial" panose="020B0604020202020204" pitchFamily="34" charset="0"/>
              </a:rPr>
              <a:t>WRAP</a:t>
            </a:r>
          </a:p>
          <a:p>
            <a:pPr algn="ctr">
              <a:spcBef>
                <a:spcPct val="25000"/>
              </a:spcBef>
              <a:buClrTx/>
              <a:buFontTx/>
              <a:buNone/>
            </a:pPr>
            <a:endParaRPr lang="en-US" altLang="en-US" sz="18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7666" name="Text Box 36"/>
          <p:cNvSpPr txBox="1">
            <a:spLocks noChangeArrowheads="1"/>
          </p:cNvSpPr>
          <p:nvPr/>
        </p:nvSpPr>
        <p:spPr bwMode="auto">
          <a:xfrm>
            <a:off x="3434242" y="1143000"/>
            <a:ext cx="5396569" cy="646331"/>
          </a:xfrm>
          <a:prstGeom prst="rect">
            <a:avLst/>
          </a:prstGeom>
          <a:gradFill flip="none" rotWithShape="1">
            <a:gsLst>
              <a:gs pos="0">
                <a:srgbClr val="FFFF00"/>
              </a:gs>
              <a:gs pos="100000">
                <a:srgbClr val="FF0000"/>
              </a:gs>
            </a:gsLst>
            <a:lin ang="0" scaled="1"/>
            <a:tileRect/>
          </a:gradFill>
          <a:ln>
            <a:noFill/>
          </a:ln>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Tx/>
              <a:buFontTx/>
              <a:buNone/>
            </a:pPr>
            <a:r>
              <a:rPr lang="en-US" altLang="en-US" sz="1800" b="1" dirty="0" smtClean="0">
                <a:latin typeface="Times New Roman" panose="02020603050405020304" pitchFamily="18" charset="0"/>
                <a:cs typeface="Arial" panose="020B0604020202020204" pitchFamily="34" charset="0"/>
              </a:rPr>
              <a:t>Intervention Team</a:t>
            </a:r>
            <a:r>
              <a:rPr lang="en-US" altLang="en-US" sz="1800" b="1" dirty="0">
                <a:latin typeface="Times New Roman" panose="02020603050405020304" pitchFamily="18" charset="0"/>
                <a:cs typeface="Arial" panose="020B0604020202020204" pitchFamily="34" charset="0"/>
              </a:rPr>
              <a:t/>
            </a:r>
            <a:br>
              <a:rPr lang="en-US" altLang="en-US" sz="1800" b="1" dirty="0">
                <a:latin typeface="Times New Roman" panose="02020603050405020304" pitchFamily="18" charset="0"/>
                <a:cs typeface="Arial" panose="020B0604020202020204" pitchFamily="34" charset="0"/>
              </a:rPr>
            </a:br>
            <a:endParaRPr lang="en-US" altLang="en-US" sz="1800" b="1" dirty="0" smtClean="0">
              <a:latin typeface="Times New Roman" panose="02020603050405020304" pitchFamily="18" charset="0"/>
              <a:cs typeface="Arial" panose="020B0604020202020204" pitchFamily="34" charset="0"/>
            </a:endParaRPr>
          </a:p>
        </p:txBody>
      </p:sp>
      <p:sp>
        <p:nvSpPr>
          <p:cNvPr id="27667" name="Line 63"/>
          <p:cNvSpPr>
            <a:spLocks noChangeShapeType="1"/>
          </p:cNvSpPr>
          <p:nvPr/>
        </p:nvSpPr>
        <p:spPr bwMode="auto">
          <a:xfrm>
            <a:off x="2446789" y="1476375"/>
            <a:ext cx="76724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3" name="Text Box 78"/>
          <p:cNvSpPr txBox="1">
            <a:spLocks noChangeArrowheads="1"/>
          </p:cNvSpPr>
          <p:nvPr/>
        </p:nvSpPr>
        <p:spPr bwMode="auto">
          <a:xfrm>
            <a:off x="304800" y="2009775"/>
            <a:ext cx="1981200" cy="77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15000"/>
              </a:spcBef>
              <a:buClrTx/>
              <a:buFontTx/>
              <a:buNone/>
            </a:pPr>
            <a:r>
              <a:rPr lang="en-US" altLang="en-US" sz="1400" dirty="0">
                <a:latin typeface="Arial" panose="020B0604020202020204" pitchFamily="34" charset="0"/>
                <a:cs typeface="Arial" panose="020B0604020202020204" pitchFamily="34" charset="0"/>
              </a:rPr>
              <a:t>Plans </a:t>
            </a:r>
            <a:r>
              <a:rPr lang="en-US" altLang="en-US" sz="1400" dirty="0" smtClean="0">
                <a:latin typeface="Arial" panose="020B0604020202020204" pitchFamily="34" charset="0"/>
                <a:cs typeface="Arial" panose="020B0604020202020204" pitchFamily="34" charset="0"/>
              </a:rPr>
              <a:t>School-Wide Supports</a:t>
            </a:r>
          </a:p>
          <a:p>
            <a:pPr algn="ctr" eaLnBrk="1" hangingPunct="1">
              <a:spcBef>
                <a:spcPct val="15000"/>
              </a:spcBef>
              <a:buClrTx/>
              <a:buFontTx/>
              <a:buNone/>
            </a:pPr>
            <a:r>
              <a:rPr lang="en-US" altLang="en-US" sz="1400" dirty="0" smtClean="0">
                <a:latin typeface="Arial" panose="020B0604020202020204" pitchFamily="34" charset="0"/>
                <a:cs typeface="Arial" panose="020B0604020202020204" pitchFamily="34" charset="0"/>
              </a:rPr>
              <a:t>Using TIPS Process</a:t>
            </a:r>
            <a:endParaRPr lang="en-US" altLang="en-US" sz="1400" dirty="0">
              <a:latin typeface="Arial" panose="020B0604020202020204" pitchFamily="34" charset="0"/>
              <a:cs typeface="Arial" panose="020B0604020202020204" pitchFamily="34" charset="0"/>
            </a:endParaRPr>
          </a:p>
        </p:txBody>
      </p:sp>
      <p:sp>
        <p:nvSpPr>
          <p:cNvPr id="27674" name="Rectangle 79"/>
          <p:cNvSpPr>
            <a:spLocks noChangeArrowheads="1"/>
          </p:cNvSpPr>
          <p:nvPr/>
        </p:nvSpPr>
        <p:spPr bwMode="auto">
          <a:xfrm>
            <a:off x="228600" y="1933575"/>
            <a:ext cx="2057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Tx/>
              <a:buFontTx/>
              <a:buNone/>
            </a:pPr>
            <a:endParaRPr lang="en-US" altLang="en-US" sz="1800">
              <a:latin typeface="Arial" panose="020B0604020202020204" pitchFamily="34" charset="0"/>
              <a:cs typeface="Arial" panose="020B0604020202020204" pitchFamily="34" charset="0"/>
            </a:endParaRPr>
          </a:p>
        </p:txBody>
      </p:sp>
      <p:sp>
        <p:nvSpPr>
          <p:cNvPr id="27678" name="Rectangle 83"/>
          <p:cNvSpPr>
            <a:spLocks noChangeArrowheads="1"/>
          </p:cNvSpPr>
          <p:nvPr/>
        </p:nvSpPr>
        <p:spPr bwMode="auto">
          <a:xfrm>
            <a:off x="3429000" y="1781175"/>
            <a:ext cx="5401811" cy="96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Tx/>
              <a:buNone/>
            </a:pPr>
            <a:r>
              <a:rPr lang="en-US" altLang="en-US" sz="1600" dirty="0">
                <a:latin typeface="Arial" panose="020B0604020202020204" pitchFamily="34" charset="0"/>
                <a:cs typeface="Arial" panose="020B0604020202020204" pitchFamily="34" charset="0"/>
              </a:rPr>
              <a:t>Uses Process data; </a:t>
            </a:r>
            <a:endParaRPr lang="en-US" altLang="en-US" sz="1600" dirty="0" smtClean="0">
              <a:latin typeface="Arial" panose="020B0604020202020204" pitchFamily="34" charset="0"/>
              <a:cs typeface="Arial" panose="020B0604020202020204" pitchFamily="34" charset="0"/>
            </a:endParaRPr>
          </a:p>
          <a:p>
            <a:pPr algn="ctr" eaLnBrk="1" hangingPunct="1">
              <a:spcBef>
                <a:spcPct val="0"/>
              </a:spcBef>
              <a:buClrTx/>
              <a:buNone/>
            </a:pPr>
            <a:r>
              <a:rPr lang="en-US" altLang="en-US" sz="1600" dirty="0">
                <a:latin typeface="Arial" panose="020B0604020202020204" pitchFamily="34" charset="0"/>
                <a:cs typeface="Arial" panose="020B0604020202020204" pitchFamily="34" charset="0"/>
              </a:rPr>
              <a:t>D</a:t>
            </a:r>
            <a:r>
              <a:rPr lang="en-US" altLang="en-US" sz="1600" dirty="0" smtClean="0">
                <a:latin typeface="Arial" panose="020B0604020202020204" pitchFamily="34" charset="0"/>
                <a:cs typeface="Arial" panose="020B0604020202020204" pitchFamily="34" charset="0"/>
              </a:rPr>
              <a:t>etermines Overall Intervention Effectiveness</a:t>
            </a:r>
          </a:p>
          <a:p>
            <a:pPr algn="ctr" eaLnBrk="1" hangingPunct="1">
              <a:spcBef>
                <a:spcPct val="0"/>
              </a:spcBef>
              <a:buClrTx/>
              <a:buNone/>
            </a:pPr>
            <a:r>
              <a:rPr lang="en-US" altLang="en-US" sz="1600" dirty="0" smtClean="0">
                <a:latin typeface="Arial" panose="020B0604020202020204" pitchFamily="34" charset="0"/>
                <a:cs typeface="Arial" panose="020B0604020202020204" pitchFamily="34" charset="0"/>
              </a:rPr>
              <a:t>Recommends Interventions</a:t>
            </a:r>
          </a:p>
        </p:txBody>
      </p:sp>
      <p:sp>
        <p:nvSpPr>
          <p:cNvPr id="27687" name="Text Box 39"/>
          <p:cNvSpPr txBox="1">
            <a:spLocks noChangeArrowheads="1"/>
          </p:cNvSpPr>
          <p:nvPr/>
        </p:nvSpPr>
        <p:spPr bwMode="auto">
          <a:xfrm>
            <a:off x="228600" y="1171575"/>
            <a:ext cx="2057400" cy="6413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Tx/>
              <a:buFontTx/>
              <a:buNone/>
            </a:pPr>
            <a:r>
              <a:rPr lang="en-US" altLang="en-US" sz="1800" b="1">
                <a:solidFill>
                  <a:schemeClr val="bg1"/>
                </a:solidFill>
                <a:latin typeface="Times New Roman" panose="02020603050405020304" pitchFamily="18" charset="0"/>
                <a:cs typeface="Arial" panose="020B0604020202020204" pitchFamily="34" charset="0"/>
              </a:rPr>
              <a:t>Universal</a:t>
            </a:r>
            <a:br>
              <a:rPr lang="en-US" altLang="en-US" sz="1800" b="1">
                <a:solidFill>
                  <a:schemeClr val="bg1"/>
                </a:solidFill>
                <a:latin typeface="Times New Roman" panose="02020603050405020304" pitchFamily="18" charset="0"/>
                <a:cs typeface="Arial" panose="020B0604020202020204" pitchFamily="34" charset="0"/>
              </a:rPr>
            </a:br>
            <a:r>
              <a:rPr lang="en-US" altLang="en-US" sz="1800" b="1">
                <a:solidFill>
                  <a:schemeClr val="bg1"/>
                </a:solidFill>
                <a:latin typeface="Times New Roman" panose="02020603050405020304" pitchFamily="18" charset="0"/>
                <a:cs typeface="Arial" panose="020B0604020202020204" pitchFamily="34" charset="0"/>
              </a:rPr>
              <a:t>Team</a:t>
            </a:r>
          </a:p>
        </p:txBody>
      </p:sp>
      <p:sp>
        <p:nvSpPr>
          <p:cNvPr id="27688" name="Text Box 39"/>
          <p:cNvSpPr txBox="1">
            <a:spLocks noChangeArrowheads="1"/>
          </p:cNvSpPr>
          <p:nvPr/>
        </p:nvSpPr>
        <p:spPr bwMode="auto">
          <a:xfrm>
            <a:off x="152400" y="3838575"/>
            <a:ext cx="2133600" cy="92333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Tx/>
              <a:buFontTx/>
              <a:buNone/>
            </a:pPr>
            <a:r>
              <a:rPr lang="en-US" altLang="en-US" sz="1800" b="1" dirty="0" smtClean="0">
                <a:solidFill>
                  <a:schemeClr val="bg1"/>
                </a:solidFill>
                <a:latin typeface="Times New Roman" panose="02020603050405020304" pitchFamily="18" charset="0"/>
                <a:cs typeface="Arial" panose="020B0604020202020204" pitchFamily="34" charset="0"/>
              </a:rPr>
              <a:t>Staff Implement and Give Feedback on Tier I System  </a:t>
            </a:r>
            <a:endParaRPr lang="en-US" altLang="en-US" sz="1800" b="1" dirty="0">
              <a:solidFill>
                <a:schemeClr val="bg1"/>
              </a:solidFill>
              <a:latin typeface="Times New Roman" panose="02020603050405020304" pitchFamily="18" charset="0"/>
              <a:cs typeface="Arial" panose="020B0604020202020204" pitchFamily="34" charset="0"/>
            </a:endParaRPr>
          </a:p>
        </p:txBody>
      </p:sp>
      <p:sp>
        <p:nvSpPr>
          <p:cNvPr id="41" name="Text Box 16"/>
          <p:cNvSpPr txBox="1">
            <a:spLocks noChangeArrowheads="1"/>
          </p:cNvSpPr>
          <p:nvPr/>
        </p:nvSpPr>
        <p:spPr bwMode="auto">
          <a:xfrm>
            <a:off x="3651483" y="5394558"/>
            <a:ext cx="1302390" cy="6924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ClrTx/>
              <a:buFontTx/>
              <a:buNone/>
            </a:pPr>
            <a:r>
              <a:rPr lang="en-US" altLang="en-US" sz="1300" b="1" dirty="0" smtClean="0">
                <a:latin typeface="Arial" panose="020B0604020202020204" pitchFamily="34" charset="0"/>
                <a:cs typeface="Arial" panose="020B0604020202020204" pitchFamily="34" charset="0"/>
              </a:rPr>
              <a:t>Other Targeted Interventions</a:t>
            </a:r>
            <a:endParaRPr lang="en-US" altLang="en-US" sz="1300" b="1"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42" name="Text Box 14"/>
          <p:cNvSpPr txBox="1">
            <a:spLocks noChangeArrowheads="1"/>
          </p:cNvSpPr>
          <p:nvPr/>
        </p:nvSpPr>
        <p:spPr bwMode="auto">
          <a:xfrm rot="5400000">
            <a:off x="3870531" y="4189722"/>
            <a:ext cx="3056002"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ClrTx/>
              <a:buFontTx/>
              <a:buNone/>
            </a:pPr>
            <a:r>
              <a:rPr lang="en-US" altLang="en-US" sz="1400" b="1" dirty="0" smtClean="0">
                <a:latin typeface="Times New Roman" panose="02020603050405020304" pitchFamily="18" charset="0"/>
                <a:ea typeface="ＭＳ Ｐゴシック" panose="020B0600070205080204" pitchFamily="34" charset="-128"/>
                <a:cs typeface="Arial" panose="020B0604020202020204" pitchFamily="34" charset="0"/>
              </a:rPr>
              <a:t>Each Targeted Intervention has Assigned Coordinator</a:t>
            </a:r>
            <a:r>
              <a:rPr lang="en-US" altLang="en-US" sz="1400" b="1" dirty="0">
                <a:latin typeface="Times New Roman" panose="02020603050405020304" pitchFamily="18" charset="0"/>
                <a:ea typeface="ＭＳ Ｐゴシック" panose="020B0600070205080204" pitchFamily="34" charset="-128"/>
                <a:cs typeface="Arial" panose="020B0604020202020204" pitchFamily="34" charset="0"/>
              </a:rPr>
              <a:t/>
            </a:r>
            <a:br>
              <a:rPr lang="en-US" altLang="en-US" sz="1400" b="1" dirty="0">
                <a:latin typeface="Times New Roman" panose="02020603050405020304" pitchFamily="18" charset="0"/>
                <a:ea typeface="ＭＳ Ｐゴシック" panose="020B0600070205080204" pitchFamily="34" charset="-128"/>
                <a:cs typeface="Arial" panose="020B0604020202020204" pitchFamily="34" charset="0"/>
              </a:rPr>
            </a:br>
            <a:r>
              <a:rPr lang="en-US" altLang="en-US" sz="1400" b="1" dirty="0" smtClean="0">
                <a:latin typeface="Times New Roman" panose="02020603050405020304" pitchFamily="18" charset="0"/>
                <a:ea typeface="ＭＳ Ｐゴシック" panose="020B0600070205080204" pitchFamily="34" charset="-128"/>
                <a:cs typeface="Arial" panose="020B0604020202020204" pitchFamily="34" charset="0"/>
              </a:rPr>
              <a:t>Each Determines Student Response</a:t>
            </a:r>
            <a:endParaRPr lang="en-US" altLang="en-US" sz="1600" b="1" dirty="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43" name="Text Box 39"/>
          <p:cNvSpPr txBox="1">
            <a:spLocks noChangeArrowheads="1"/>
          </p:cNvSpPr>
          <p:nvPr/>
        </p:nvSpPr>
        <p:spPr bwMode="auto">
          <a:xfrm>
            <a:off x="6477000" y="5154826"/>
            <a:ext cx="2590800" cy="95410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4D387"/>
              </a:buClr>
              <a:buFont typeface="Wingdings" panose="05000000000000000000" pitchFamily="2" charset="2"/>
              <a:buChar char=""/>
              <a:defRPr sz="3200">
                <a:solidFill>
                  <a:schemeClr val="tx1"/>
                </a:solidFill>
                <a:latin typeface="Calibri" panose="020F0502020204030204" pitchFamily="34" charset="0"/>
              </a:defRPr>
            </a:lvl1pPr>
            <a:lvl2pPr marL="742950" indent="-285750" eaLnBrk="0" hangingPunct="0">
              <a:spcBef>
                <a:spcPct val="20000"/>
              </a:spcBef>
              <a:buClr>
                <a:schemeClr val="accent2"/>
              </a:buClr>
              <a:buFont typeface="Wingdings" panose="05000000000000000000" pitchFamily="2" charset="2"/>
              <a:buChar char="§"/>
              <a:defRPr sz="2800">
                <a:solidFill>
                  <a:schemeClr val="tx1"/>
                </a:solidFill>
                <a:latin typeface="Calibri" panose="020F0502020204030204" pitchFamily="34" charset="0"/>
              </a:defRPr>
            </a:lvl2pPr>
            <a:lvl3pPr marL="1143000" indent="-228600" eaLnBrk="0" hangingPunct="0">
              <a:spcBef>
                <a:spcPct val="20000"/>
              </a:spcBef>
              <a:buClr>
                <a:schemeClr val="accent2"/>
              </a:buClr>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Clr>
                <a:srgbClr val="F4D387"/>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4D387"/>
              </a:buClr>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ClrTx/>
              <a:buFontTx/>
              <a:buNone/>
            </a:pPr>
            <a:r>
              <a:rPr lang="en-US" altLang="en-US" sz="1400" b="1" dirty="0" smtClean="0">
                <a:solidFill>
                  <a:schemeClr val="bg1"/>
                </a:solidFill>
                <a:latin typeface="Times New Roman" panose="02020603050405020304" pitchFamily="18" charset="0"/>
                <a:cs typeface="Arial" panose="020B0604020202020204" pitchFamily="34" charset="0"/>
              </a:rPr>
              <a:t>Each Student Centered Team has Assigned Coordinator</a:t>
            </a:r>
            <a:r>
              <a:rPr lang="en-US" altLang="en-US" sz="1400" b="1" dirty="0">
                <a:solidFill>
                  <a:schemeClr val="bg1"/>
                </a:solidFill>
                <a:latin typeface="Times New Roman" panose="02020603050405020304" pitchFamily="18" charset="0"/>
                <a:cs typeface="Arial" panose="020B0604020202020204" pitchFamily="34" charset="0"/>
              </a:rPr>
              <a:t/>
            </a:r>
            <a:br>
              <a:rPr lang="en-US" altLang="en-US" sz="1400" b="1" dirty="0">
                <a:solidFill>
                  <a:schemeClr val="bg1"/>
                </a:solidFill>
                <a:latin typeface="Times New Roman" panose="02020603050405020304" pitchFamily="18" charset="0"/>
                <a:cs typeface="Arial" panose="020B0604020202020204" pitchFamily="34" charset="0"/>
              </a:rPr>
            </a:br>
            <a:r>
              <a:rPr lang="en-US" altLang="en-US" sz="1400" b="1" dirty="0" smtClean="0">
                <a:solidFill>
                  <a:schemeClr val="bg1"/>
                </a:solidFill>
                <a:latin typeface="Times New Roman" panose="02020603050405020304" pitchFamily="18" charset="0"/>
                <a:cs typeface="Arial" panose="020B0604020202020204" pitchFamily="34" charset="0"/>
              </a:rPr>
              <a:t>Each Determines Student Response</a:t>
            </a:r>
          </a:p>
        </p:txBody>
      </p:sp>
      <p:sp>
        <p:nvSpPr>
          <p:cNvPr id="44" name="Line 10"/>
          <p:cNvSpPr>
            <a:spLocks noChangeShapeType="1"/>
          </p:cNvSpPr>
          <p:nvPr/>
        </p:nvSpPr>
        <p:spPr bwMode="auto">
          <a:xfrm>
            <a:off x="7924800" y="2764176"/>
            <a:ext cx="0" cy="2830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5" name="Straight Connector 4"/>
          <p:cNvCxnSpPr>
            <a:stCxn id="27652" idx="3"/>
          </p:cNvCxnSpPr>
          <p:nvPr/>
        </p:nvCxnSpPr>
        <p:spPr>
          <a:xfrm flipV="1">
            <a:off x="4927457" y="3228975"/>
            <a:ext cx="113125" cy="5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937607" y="3950619"/>
            <a:ext cx="113125" cy="5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4926311" y="4828658"/>
            <a:ext cx="113125" cy="51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26310" y="5734079"/>
            <a:ext cx="113125" cy="517"/>
          </a:xfrm>
          <a:prstGeom prst="line">
            <a:avLst/>
          </a:prstGeom>
        </p:spPr>
        <p:style>
          <a:lnRef idx="2">
            <a:schemeClr val="accent1"/>
          </a:lnRef>
          <a:fillRef idx="0">
            <a:schemeClr val="accent1"/>
          </a:fillRef>
          <a:effectRef idx="1">
            <a:schemeClr val="accent1"/>
          </a:effectRef>
          <a:fontRef idx="minor">
            <a:schemeClr val="tx1"/>
          </a:fontRef>
        </p:style>
      </p:cxnSp>
      <p:sp>
        <p:nvSpPr>
          <p:cNvPr id="53" name="Line 10"/>
          <p:cNvSpPr>
            <a:spLocks noChangeShapeType="1"/>
          </p:cNvSpPr>
          <p:nvPr/>
        </p:nvSpPr>
        <p:spPr bwMode="auto">
          <a:xfrm flipH="1" flipV="1">
            <a:off x="5395608" y="2731242"/>
            <a:ext cx="2923" cy="3045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10"/>
          <p:cNvSpPr>
            <a:spLocks noChangeShapeType="1"/>
          </p:cNvSpPr>
          <p:nvPr/>
        </p:nvSpPr>
        <p:spPr bwMode="auto">
          <a:xfrm flipH="1" flipV="1">
            <a:off x="7769477" y="2776344"/>
            <a:ext cx="2923" cy="3045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31"/>
          <p:cNvSpPr>
            <a:spLocks noChangeShapeType="1"/>
          </p:cNvSpPr>
          <p:nvPr/>
        </p:nvSpPr>
        <p:spPr bwMode="auto">
          <a:xfrm flipH="1" flipV="1">
            <a:off x="1633467" y="2847975"/>
            <a:ext cx="10963" cy="9824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ounded Rectangle 1"/>
          <p:cNvSpPr/>
          <p:nvPr/>
        </p:nvSpPr>
        <p:spPr>
          <a:xfrm>
            <a:off x="2286000" y="990600"/>
            <a:ext cx="1143000" cy="942975"/>
          </a:xfrm>
          <a:prstGeom prst="roundRect">
            <a:avLst/>
          </a:prstGeom>
          <a:noFill/>
          <a:ln w="381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195943" y="2953657"/>
            <a:ext cx="8915400" cy="34004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latin typeface="Maiandra GD" panose="020E0502030308020204" pitchFamily="34" charset="0"/>
              </a:rPr>
              <a:t>Example: The School Counselor serves on both teams:</a:t>
            </a:r>
          </a:p>
          <a:p>
            <a:pPr marL="285750" indent="-285750">
              <a:buFont typeface="Arial" panose="020B0604020202020204" pitchFamily="34" charset="0"/>
              <a:buChar char="•"/>
            </a:pPr>
            <a:r>
              <a:rPr lang="en-US" sz="2800" dirty="0" smtClean="0">
                <a:latin typeface="Maiandra GD" panose="020E0502030308020204" pitchFamily="34" charset="0"/>
              </a:rPr>
              <a:t>She will provide Tier I updates at the Intervention Team Meeting</a:t>
            </a:r>
          </a:p>
          <a:p>
            <a:pPr marL="285750" indent="-285750">
              <a:buFont typeface="Arial" panose="020B0604020202020204" pitchFamily="34" charset="0"/>
              <a:buChar char="•"/>
            </a:pPr>
            <a:r>
              <a:rPr lang="en-US" sz="2800" dirty="0" smtClean="0">
                <a:latin typeface="Maiandra GD" panose="020E0502030308020204" pitchFamily="34" charset="0"/>
              </a:rPr>
              <a:t>She will provide Intervention Team updates at the Tier I Team Meeting</a:t>
            </a:r>
            <a:endParaRPr lang="en-US" sz="2800" dirty="0">
              <a:latin typeface="Maiandra GD" panose="020E0502030308020204" pitchFamily="34" charset="0"/>
            </a:endParaRPr>
          </a:p>
        </p:txBody>
      </p:sp>
    </p:spTree>
    <p:extLst>
      <p:ext uri="{BB962C8B-B14F-4D97-AF65-F5344CB8AC3E}">
        <p14:creationId xmlns:p14="http://schemas.microsoft.com/office/powerpoint/2010/main" val="3674024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206741" cy="1143000"/>
          </a:xfrm>
        </p:spPr>
        <p:txBody>
          <a:bodyPr>
            <a:normAutofit fontScale="90000"/>
          </a:bodyPr>
          <a:lstStyle/>
          <a:p>
            <a:r>
              <a:rPr lang="en-US" sz="4200" dirty="0" smtClean="0">
                <a:solidFill>
                  <a:schemeClr val="accent6"/>
                </a:solidFill>
                <a:latin typeface="Maiandra GD" panose="020E0502030308020204" pitchFamily="34" charset="0"/>
              </a:rPr>
              <a:t>When will we see you again?</a:t>
            </a:r>
            <a:r>
              <a:rPr lang="en-US" dirty="0" smtClean="0">
                <a:solidFill>
                  <a:schemeClr val="accent6"/>
                </a:solidFill>
                <a:latin typeface="Maiandra GD" panose="020E0502030308020204" pitchFamily="34" charset="0"/>
              </a:rPr>
              <a:t/>
            </a:r>
            <a:br>
              <a:rPr lang="en-US" dirty="0" smtClean="0">
                <a:solidFill>
                  <a:schemeClr val="accent6"/>
                </a:solidFill>
                <a:latin typeface="Maiandra GD" panose="020E0502030308020204" pitchFamily="34" charset="0"/>
              </a:rPr>
            </a:br>
            <a:endParaRPr lang="en-US" dirty="0">
              <a:solidFill>
                <a:schemeClr val="accent6"/>
              </a:solidFill>
              <a:latin typeface="Maiandra GD" panose="020E0502030308020204" pitchFamily="34" charset="0"/>
            </a:endParaRPr>
          </a:p>
        </p:txBody>
      </p:sp>
      <p:sp>
        <p:nvSpPr>
          <p:cNvPr id="5" name="Content Placeholder 4"/>
          <p:cNvSpPr>
            <a:spLocks noGrp="1"/>
          </p:cNvSpPr>
          <p:nvPr>
            <p:ph sz="half" idx="1"/>
          </p:nvPr>
        </p:nvSpPr>
        <p:spPr>
          <a:xfrm>
            <a:off x="507819" y="1931122"/>
            <a:ext cx="8458200" cy="3911600"/>
          </a:xfrm>
        </p:spPr>
        <p:txBody>
          <a:bodyPr>
            <a:normAutofit/>
          </a:bodyPr>
          <a:lstStyle/>
          <a:p>
            <a:pPr marL="0" indent="0">
              <a:buNone/>
            </a:pPr>
            <a:r>
              <a:rPr lang="en-US" sz="2800" b="1" u="sng" dirty="0">
                <a:solidFill>
                  <a:srgbClr val="C00000"/>
                </a:solidFill>
                <a:latin typeface="Maiandra GD" panose="020E0502030308020204" pitchFamily="34" charset="0"/>
              </a:rPr>
              <a:t>FUTURE TIER 2 TRAINING DATES</a:t>
            </a:r>
            <a:r>
              <a:rPr lang="en-US" sz="2800" b="1" u="sng" dirty="0" smtClean="0">
                <a:solidFill>
                  <a:srgbClr val="C00000"/>
                </a:solidFill>
                <a:latin typeface="Maiandra GD" panose="020E0502030308020204" pitchFamily="34" charset="0"/>
              </a:rPr>
              <a:t>…</a:t>
            </a:r>
          </a:p>
          <a:p>
            <a:pPr marL="0" indent="0">
              <a:buNone/>
            </a:pPr>
            <a:endParaRPr lang="en-US" sz="2800" b="1" u="sng" dirty="0" smtClean="0">
              <a:solidFill>
                <a:srgbClr val="C00000"/>
              </a:solidFill>
              <a:latin typeface="Maiandra GD" panose="020E0502030308020204" pitchFamily="34" charset="0"/>
            </a:endParaRPr>
          </a:p>
          <a:p>
            <a:pPr marL="0" indent="0">
              <a:buNone/>
            </a:pPr>
            <a:r>
              <a:rPr lang="en-US" sz="2800" dirty="0" smtClean="0">
                <a:latin typeface="Maiandra GD" panose="020E0502030308020204" pitchFamily="34" charset="0"/>
              </a:rPr>
              <a:t>Q</a:t>
            </a:r>
            <a:r>
              <a:rPr lang="en-US" sz="2800" dirty="0" smtClean="0">
                <a:latin typeface="Maiandra GD" panose="020E0502030308020204" pitchFamily="34" charset="0"/>
              </a:rPr>
              <a:t>:  Who attends future Tier </a:t>
            </a:r>
            <a:r>
              <a:rPr lang="en-US" sz="2800" dirty="0">
                <a:latin typeface="Maiandra GD" panose="020E0502030308020204" pitchFamily="34" charset="0"/>
              </a:rPr>
              <a:t>2</a:t>
            </a:r>
            <a:r>
              <a:rPr lang="en-US" sz="2800" dirty="0" smtClean="0">
                <a:latin typeface="Maiandra GD" panose="020E0502030308020204" pitchFamily="34" charset="0"/>
              </a:rPr>
              <a:t> </a:t>
            </a:r>
            <a:r>
              <a:rPr lang="en-US" sz="2800" dirty="0" smtClean="0">
                <a:latin typeface="Maiandra GD" panose="020E0502030308020204" pitchFamily="34" charset="0"/>
              </a:rPr>
              <a:t>Training dates?</a:t>
            </a:r>
          </a:p>
          <a:p>
            <a:pPr marL="0" indent="0">
              <a:buNone/>
            </a:pPr>
            <a:r>
              <a:rPr lang="en-US" sz="2800" dirty="0" smtClean="0">
                <a:latin typeface="Maiandra GD" panose="020E0502030308020204" pitchFamily="34" charset="0"/>
              </a:rPr>
              <a:t>A:  Your Tier </a:t>
            </a:r>
            <a:r>
              <a:rPr lang="en-US" sz="2800" dirty="0">
                <a:latin typeface="Maiandra GD" panose="020E0502030308020204" pitchFamily="34" charset="0"/>
              </a:rPr>
              <a:t>2</a:t>
            </a:r>
            <a:r>
              <a:rPr lang="en-US" sz="2800" dirty="0" smtClean="0">
                <a:latin typeface="Maiandra GD" panose="020E0502030308020204" pitchFamily="34" charset="0"/>
              </a:rPr>
              <a:t> </a:t>
            </a:r>
            <a:r>
              <a:rPr lang="en-US" sz="2800" dirty="0" smtClean="0">
                <a:latin typeface="Maiandra GD" panose="020E0502030308020204" pitchFamily="34" charset="0"/>
              </a:rPr>
              <a:t>Intervention Team</a:t>
            </a:r>
          </a:p>
          <a:p>
            <a:pPr marL="0" indent="0">
              <a:buNone/>
            </a:pPr>
            <a:endParaRPr lang="en-US" sz="2800" dirty="0">
              <a:latin typeface="Maiandra GD" panose="020E0502030308020204" pitchFamily="34" charset="0"/>
            </a:endParaRPr>
          </a:p>
          <a:p>
            <a:pPr marL="0" indent="0">
              <a:buNone/>
            </a:pPr>
            <a:r>
              <a:rPr lang="en-US" sz="2800" dirty="0" smtClean="0">
                <a:latin typeface="Maiandra GD" panose="020E0502030308020204" pitchFamily="34" charset="0"/>
              </a:rPr>
              <a:t>Q:  What happens to the Tier I School Wide Team?</a:t>
            </a:r>
          </a:p>
          <a:p>
            <a:pPr marL="0" indent="0">
              <a:buNone/>
            </a:pPr>
            <a:r>
              <a:rPr lang="en-US" sz="2800" dirty="0" smtClean="0">
                <a:latin typeface="Maiandra GD" panose="020E0502030308020204" pitchFamily="34" charset="0"/>
              </a:rPr>
              <a:t>A:  They keep meeting and sustaining Tier I</a:t>
            </a: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73090"/>
            <a:ext cx="1295400" cy="6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092675" y="219781"/>
            <a:ext cx="1835244" cy="1619333"/>
          </a:xfrm>
          <a:prstGeom prst="rect">
            <a:avLst/>
          </a:prstGeom>
        </p:spPr>
      </p:pic>
    </p:spTree>
    <p:extLst>
      <p:ext uri="{BB962C8B-B14F-4D97-AF65-F5344CB8AC3E}">
        <p14:creationId xmlns:p14="http://schemas.microsoft.com/office/powerpoint/2010/main" val="4073064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508377" cy="1143000"/>
          </a:xfrm>
        </p:spPr>
        <p:txBody>
          <a:bodyPr/>
          <a:lstStyle/>
          <a:p>
            <a:r>
              <a:rPr lang="en-US" b="1" dirty="0" smtClean="0">
                <a:solidFill>
                  <a:schemeClr val="accent6"/>
                </a:solidFill>
                <a:latin typeface="Maiandra GD" panose="020E0502030308020204" pitchFamily="34" charset="0"/>
              </a:rPr>
              <a:t>Training Objectives </a:t>
            </a:r>
            <a:endParaRPr lang="en-US" b="1" dirty="0">
              <a:solidFill>
                <a:schemeClr val="accent6"/>
              </a:solidFill>
              <a:latin typeface="Maiandra GD" panose="020E0502030308020204" pitchFamily="34" charset="0"/>
            </a:endParaRPr>
          </a:p>
        </p:txBody>
      </p:sp>
      <p:sp>
        <p:nvSpPr>
          <p:cNvPr id="4" name="Content Placeholder 3"/>
          <p:cNvSpPr>
            <a:spLocks noGrp="1"/>
          </p:cNvSpPr>
          <p:nvPr>
            <p:ph idx="1"/>
          </p:nvPr>
        </p:nvSpPr>
        <p:spPr>
          <a:xfrm>
            <a:off x="609600" y="2141814"/>
            <a:ext cx="7696200" cy="4495800"/>
          </a:xfrm>
        </p:spPr>
        <p:txBody>
          <a:bodyPr>
            <a:normAutofit/>
          </a:bodyPr>
          <a:lstStyle/>
          <a:p>
            <a:pPr>
              <a:buClr>
                <a:schemeClr val="accent6"/>
              </a:buClr>
            </a:pPr>
            <a:r>
              <a:rPr lang="en-US" sz="2800" dirty="0">
                <a:latin typeface="Maiandra GD" panose="020E0502030308020204" pitchFamily="34" charset="0"/>
              </a:rPr>
              <a:t>Tier I Extension Activity: </a:t>
            </a:r>
            <a:r>
              <a:rPr lang="en-US" sz="2800" dirty="0" smtClean="0">
                <a:latin typeface="Maiandra GD" panose="020E0502030308020204" pitchFamily="34" charset="0"/>
              </a:rPr>
              <a:t>Class-wide PBIS and TIPS</a:t>
            </a:r>
            <a:endParaRPr lang="en-US" sz="2800" dirty="0">
              <a:latin typeface="Maiandra GD" panose="020E0502030308020204" pitchFamily="34" charset="0"/>
            </a:endParaRPr>
          </a:p>
          <a:p>
            <a:pPr>
              <a:buClr>
                <a:schemeClr val="accent6"/>
              </a:buClr>
            </a:pPr>
            <a:r>
              <a:rPr lang="en-US" sz="2800" dirty="0" smtClean="0">
                <a:latin typeface="Maiandra GD" panose="020E0502030308020204" pitchFamily="34" charset="0"/>
              </a:rPr>
              <a:t>Solidify Tier I Systems and Practices </a:t>
            </a:r>
          </a:p>
          <a:p>
            <a:pPr>
              <a:buClr>
                <a:schemeClr val="accent6"/>
              </a:buClr>
            </a:pPr>
            <a:r>
              <a:rPr lang="en-US" sz="2800" dirty="0" smtClean="0">
                <a:latin typeface="Maiandra GD" panose="020E0502030308020204" pitchFamily="34" charset="0"/>
              </a:rPr>
              <a:t>Share Out Tier I Progress</a:t>
            </a:r>
          </a:p>
          <a:p>
            <a:pPr>
              <a:buClr>
                <a:schemeClr val="accent6"/>
              </a:buClr>
            </a:pPr>
            <a:r>
              <a:rPr lang="en-US" sz="2800" dirty="0" smtClean="0">
                <a:latin typeface="Maiandra GD" panose="020E0502030308020204" pitchFamily="34" charset="0"/>
              </a:rPr>
              <a:t>Solidify Intervention Team</a:t>
            </a:r>
          </a:p>
          <a:p>
            <a:pPr>
              <a:buClr>
                <a:schemeClr val="accent6"/>
              </a:buClr>
            </a:pPr>
            <a:r>
              <a:rPr lang="en-US" sz="2800" dirty="0" smtClean="0">
                <a:latin typeface="Maiandra GD" panose="020E0502030308020204" pitchFamily="34" charset="0"/>
              </a:rPr>
              <a:t>Tier </a:t>
            </a:r>
            <a:r>
              <a:rPr lang="en-US" sz="2800" dirty="0">
                <a:latin typeface="Maiandra GD" panose="020E0502030308020204" pitchFamily="34" charset="0"/>
              </a:rPr>
              <a:t>2</a:t>
            </a:r>
            <a:r>
              <a:rPr lang="en-US" sz="2800" dirty="0" smtClean="0">
                <a:latin typeface="Maiandra GD" panose="020E0502030308020204" pitchFamily="34" charset="0"/>
              </a:rPr>
              <a:t> </a:t>
            </a:r>
            <a:r>
              <a:rPr lang="en-US" sz="2800" dirty="0" smtClean="0">
                <a:latin typeface="Maiandra GD" panose="020E0502030308020204" pitchFamily="34" charset="0"/>
              </a:rPr>
              <a:t>Overview</a:t>
            </a:r>
          </a:p>
          <a:p>
            <a:pPr>
              <a:buClr>
                <a:schemeClr val="accent6"/>
              </a:buClr>
            </a:pPr>
            <a:r>
              <a:rPr lang="en-US" sz="2800" dirty="0" smtClean="0">
                <a:latin typeface="Maiandra GD" panose="020E0502030308020204" pitchFamily="34" charset="0"/>
              </a:rPr>
              <a:t>Identify Communication Strategy for Tier I and Tier </a:t>
            </a:r>
            <a:r>
              <a:rPr lang="en-US" sz="2800" dirty="0">
                <a:latin typeface="Maiandra GD" panose="020E0502030308020204" pitchFamily="34" charset="0"/>
              </a:rPr>
              <a:t>2</a:t>
            </a:r>
            <a:r>
              <a:rPr lang="en-US" sz="2800" dirty="0" smtClean="0">
                <a:latin typeface="Maiandra GD" panose="020E0502030308020204" pitchFamily="34" charset="0"/>
              </a:rPr>
              <a:t> </a:t>
            </a:r>
            <a:r>
              <a:rPr lang="en-US" sz="2800" dirty="0" smtClean="0">
                <a:latin typeface="Maiandra GD" panose="020E0502030308020204" pitchFamily="34" charset="0"/>
              </a:rPr>
              <a:t>Teams</a:t>
            </a:r>
            <a:endParaRPr lang="en-US" sz="2800" dirty="0" smtClean="0">
              <a:solidFill>
                <a:srgbClr val="FF0000"/>
              </a:solidFill>
              <a:latin typeface="Maiandra GD" panose="020E0502030308020204" pitchFamily="34" charset="0"/>
            </a:endParaRPr>
          </a:p>
          <a:p>
            <a:pPr marL="82296" indent="0">
              <a:buNone/>
            </a:pPr>
            <a:endParaRPr lang="en-US" dirty="0" smtClean="0"/>
          </a:p>
          <a:p>
            <a:pPr marL="82296" indent="0">
              <a:buNone/>
            </a:pPr>
            <a:endParaRPr lang="en-US" dirty="0"/>
          </a:p>
        </p:txBody>
      </p:sp>
      <p:pic>
        <p:nvPicPr>
          <p:cNvPr id="3" name="Picture 2"/>
          <p:cNvPicPr>
            <a:picLocks noChangeAspect="1"/>
          </p:cNvPicPr>
          <p:nvPr/>
        </p:nvPicPr>
        <p:blipFill>
          <a:blip r:embed="rId3"/>
          <a:stretch>
            <a:fillRect/>
          </a:stretch>
        </p:blipFill>
        <p:spPr>
          <a:xfrm>
            <a:off x="7086600" y="152400"/>
            <a:ext cx="1914310" cy="190821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568" y="5973097"/>
            <a:ext cx="14668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154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txBox="1">
            <a:spLocks noGrp="1"/>
          </p:cNvSpPr>
          <p:nvPr>
            <p:ph type="title" idx="4294967295"/>
          </p:nvPr>
        </p:nvSpPr>
        <p:spPr>
          <a:xfrm>
            <a:off x="324362" y="381000"/>
            <a:ext cx="8229600" cy="838200"/>
          </a:xfrm>
        </p:spPr>
        <p:txBody>
          <a:bodyPr lIns="91425" tIns="45700" rIns="91425" bIns="45700" anchor="ctr">
            <a:noAutofit/>
          </a:bodyPr>
          <a:lstStyle/>
          <a:p>
            <a:pPr algn="l">
              <a:spcBef>
                <a:spcPts val="0"/>
              </a:spcBef>
              <a:spcAft>
                <a:spcPts val="0"/>
              </a:spcAft>
              <a:buClr>
                <a:schemeClr val="dk1"/>
              </a:buClr>
              <a:buSzPct val="25000"/>
              <a:buFont typeface="Arial"/>
              <a:buNone/>
              <a:defRPr/>
            </a:pPr>
            <a:r>
              <a:rPr lang="en-US" sz="4400" b="1" dirty="0">
                <a:solidFill>
                  <a:schemeClr val="accent6"/>
                </a:solidFill>
                <a:latin typeface="Maiandra GD" panose="020E0502030308020204" pitchFamily="34" charset="0"/>
                <a:sym typeface="Arial"/>
              </a:rPr>
              <a:t>Team Work </a:t>
            </a:r>
            <a:r>
              <a:rPr lang="en-US" sz="4400" b="1" dirty="0" smtClean="0">
                <a:solidFill>
                  <a:schemeClr val="accent6"/>
                </a:solidFill>
                <a:latin typeface="Maiandra GD" panose="020E0502030308020204" pitchFamily="34" charset="0"/>
                <a:sym typeface="Arial"/>
              </a:rPr>
              <a:t>Time</a:t>
            </a:r>
            <a:endParaRPr lang="en-US" sz="4400" b="1" dirty="0">
              <a:solidFill>
                <a:schemeClr val="accent6"/>
              </a:solidFill>
              <a:latin typeface="Maiandra GD" panose="020E0502030308020204" pitchFamily="34" charset="0"/>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242412613"/>
              </p:ext>
            </p:extLst>
          </p:nvPr>
        </p:nvGraphicFramePr>
        <p:xfrm>
          <a:off x="137671" y="1662353"/>
          <a:ext cx="8972039" cy="4272383"/>
        </p:xfrm>
        <a:graphic>
          <a:graphicData uri="http://schemas.openxmlformats.org/drawingml/2006/table">
            <a:tbl>
              <a:tblPr firstRow="1" bandRow="1">
                <a:tableStyleId>{69012ECD-51FC-41F1-AA8D-1B2483CD663E}</a:tableStyleId>
              </a:tblPr>
              <a:tblGrid>
                <a:gridCol w="3845160">
                  <a:extLst>
                    <a:ext uri="{9D8B030D-6E8A-4147-A177-3AD203B41FA5}">
                      <a16:colId xmlns:a16="http://schemas.microsoft.com/office/drawing/2014/main" val="20000"/>
                    </a:ext>
                  </a:extLst>
                </a:gridCol>
                <a:gridCol w="2903385">
                  <a:extLst>
                    <a:ext uri="{9D8B030D-6E8A-4147-A177-3AD203B41FA5}">
                      <a16:colId xmlns:a16="http://schemas.microsoft.com/office/drawing/2014/main" val="20001"/>
                    </a:ext>
                  </a:extLst>
                </a:gridCol>
                <a:gridCol w="2223494">
                  <a:extLst>
                    <a:ext uri="{9D8B030D-6E8A-4147-A177-3AD203B41FA5}">
                      <a16:colId xmlns:a16="http://schemas.microsoft.com/office/drawing/2014/main" val="20002"/>
                    </a:ext>
                  </a:extLst>
                </a:gridCol>
              </a:tblGrid>
              <a:tr h="422866">
                <a:tc>
                  <a:txBody>
                    <a:bodyPr/>
                    <a:lstStyle/>
                    <a:p>
                      <a:r>
                        <a:rPr lang="en-US" sz="2400" dirty="0" smtClean="0"/>
                        <a:t>Guiding</a:t>
                      </a:r>
                      <a:r>
                        <a:rPr lang="en-US" sz="2400" baseline="0" dirty="0" smtClean="0"/>
                        <a:t> question</a:t>
                      </a:r>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t>Team</a:t>
                      </a:r>
                      <a:r>
                        <a:rPr lang="en-US" sz="2400" baseline="0" dirty="0" smtClean="0"/>
                        <a:t> task</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smtClean="0"/>
                        <a:t>Use</a:t>
                      </a:r>
                      <a:endParaRPr lang="en-US"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7743">
                <a:tc>
                  <a:txBody>
                    <a:bodyPr/>
                    <a:lstStyle/>
                    <a:p>
                      <a:r>
                        <a:rPr lang="en-US" sz="2200" dirty="0" smtClean="0">
                          <a:latin typeface="Maiandra GD" panose="020E0502030308020204" pitchFamily="34" charset="0"/>
                        </a:rPr>
                        <a:t>Do you</a:t>
                      </a:r>
                      <a:r>
                        <a:rPr lang="en-US" sz="2200" baseline="0" dirty="0" smtClean="0">
                          <a:latin typeface="Maiandra GD" panose="020E0502030308020204" pitchFamily="34" charset="0"/>
                        </a:rPr>
                        <a:t> have an existing team focused on identifying &amp; monitoring students needing Tier </a:t>
                      </a:r>
                      <a:r>
                        <a:rPr lang="en-US" sz="2200" baseline="0" dirty="0" smtClean="0">
                          <a:latin typeface="Maiandra GD" panose="020E0502030308020204" pitchFamily="34" charset="0"/>
                        </a:rPr>
                        <a:t>2 </a:t>
                      </a:r>
                      <a:r>
                        <a:rPr lang="en-US" sz="2200" baseline="0" dirty="0" smtClean="0">
                          <a:latin typeface="Maiandra GD" panose="020E0502030308020204" pitchFamily="34" charset="0"/>
                        </a:rPr>
                        <a:t>supports?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Maiandra GD" panose="020E0502030308020204" pitchFamily="34" charset="0"/>
                        </a:rPr>
                        <a:t>Identify</a:t>
                      </a:r>
                      <a:r>
                        <a:rPr lang="en-US" sz="2000" baseline="0" dirty="0" smtClean="0">
                          <a:latin typeface="Maiandra GD" panose="020E0502030308020204" pitchFamily="34" charset="0"/>
                        </a:rPr>
                        <a:t> existing team(s) at your school that could be the Intervention Team</a:t>
                      </a:r>
                      <a:endParaRPr lang="en-US" sz="2000" dirty="0">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smtClean="0">
                          <a:solidFill>
                            <a:schemeClr val="tx1"/>
                          </a:solidFill>
                          <a:latin typeface="Maiandra GD" panose="020E0502030308020204" pitchFamily="34" charset="0"/>
                        </a:rPr>
                        <a:t>Staff</a:t>
                      </a:r>
                      <a:r>
                        <a:rPr lang="en-US" sz="1800" b="1" baseline="0" dirty="0" smtClean="0">
                          <a:solidFill>
                            <a:schemeClr val="tx1"/>
                          </a:solidFill>
                          <a:latin typeface="Maiandra GD" panose="020E0502030308020204" pitchFamily="34" charset="0"/>
                        </a:rPr>
                        <a:t> Handbook or </a:t>
                      </a:r>
                    </a:p>
                    <a:p>
                      <a:r>
                        <a:rPr lang="en-US" sz="1800" b="1" baseline="0" dirty="0" smtClean="0">
                          <a:solidFill>
                            <a:schemeClr val="tx1"/>
                          </a:solidFill>
                          <a:latin typeface="Maiandra GD" panose="020E0502030308020204" pitchFamily="34" charset="0"/>
                        </a:rPr>
                        <a:t>Site Organizational Chart</a:t>
                      </a:r>
                      <a:endParaRPr lang="en-US" sz="1800" b="1" dirty="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12296">
                <a:tc>
                  <a:txBody>
                    <a:bodyPr/>
                    <a:lstStyle/>
                    <a:p>
                      <a:r>
                        <a:rPr lang="en-US" sz="2200" dirty="0" smtClean="0">
                          <a:latin typeface="Maiandra GD" panose="020E0502030308020204" pitchFamily="34" charset="0"/>
                        </a:rPr>
                        <a:t>How will</a:t>
                      </a:r>
                      <a:r>
                        <a:rPr lang="en-US" sz="2200" baseline="0" dirty="0" smtClean="0">
                          <a:latin typeface="Maiandra GD" panose="020E0502030308020204" pitchFamily="34" charset="0"/>
                        </a:rPr>
                        <a:t> you develop your Intervention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aiandra GD" panose="020E0502030308020204" pitchFamily="34" charset="0"/>
                        </a:rPr>
                        <a:t>Identify Team members (Roles will be determined on</a:t>
                      </a:r>
                      <a:r>
                        <a:rPr lang="en-US" sz="2000" baseline="0" dirty="0" smtClean="0">
                          <a:solidFill>
                            <a:schemeClr val="tx1"/>
                          </a:solidFill>
                          <a:latin typeface="Maiandra GD" panose="020E0502030308020204" pitchFamily="34" charset="0"/>
                        </a:rPr>
                        <a:t> Day 2) </a:t>
                      </a:r>
                      <a:endParaRPr lang="en-US" sz="2000" dirty="0" smtClean="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smtClean="0">
                          <a:solidFill>
                            <a:schemeClr val="tx1"/>
                          </a:solidFill>
                          <a:latin typeface="Maiandra GD" panose="020E0502030308020204" pitchFamily="34" charset="0"/>
                        </a:rPr>
                        <a:t>Team Roster: </a:t>
                      </a:r>
                      <a:r>
                        <a:rPr lang="en-US" sz="2000" b="1" baseline="0" dirty="0" smtClean="0">
                          <a:solidFill>
                            <a:schemeClr val="tx1"/>
                          </a:solidFill>
                          <a:latin typeface="Maiandra GD" panose="020E0502030308020204" pitchFamily="34" charset="0"/>
                        </a:rPr>
                        <a:t>Document </a:t>
                      </a:r>
                      <a:r>
                        <a:rPr lang="en-US" sz="2000" b="1" dirty="0" smtClean="0">
                          <a:solidFill>
                            <a:schemeClr val="tx1"/>
                          </a:solidFill>
                          <a:latin typeface="Maiandra GD" panose="020E0502030308020204" pitchFamily="34" charset="0"/>
                        </a:rPr>
                        <a:t>102</a:t>
                      </a:r>
                    </a:p>
                    <a:p>
                      <a:endParaRPr lang="en-US" sz="2000" b="1" dirty="0" smtClean="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25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Maiandra GD" panose="020E0502030308020204" pitchFamily="34" charset="0"/>
                        </a:rPr>
                        <a:t>How will</a:t>
                      </a:r>
                      <a:r>
                        <a:rPr lang="en-US" sz="2000" baseline="0" dirty="0" smtClean="0">
                          <a:latin typeface="Maiandra GD" panose="020E0502030308020204" pitchFamily="34" charset="0"/>
                        </a:rPr>
                        <a:t> your Tier I and Intervention Team maintain Communication? </a:t>
                      </a:r>
                    </a:p>
                    <a:p>
                      <a:endParaRPr lang="en-US" sz="2000" baseline="0" dirty="0" smtClean="0">
                        <a:latin typeface="Maiandra GD" panose="020E0502030308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Maiandra GD" panose="020E0502030308020204" pitchFamily="34" charset="0"/>
                        </a:rPr>
                        <a:t>Identify Communication</a:t>
                      </a:r>
                      <a:r>
                        <a:rPr lang="en-US" sz="2000" baseline="0" dirty="0" smtClean="0">
                          <a:latin typeface="Maiandra GD" panose="020E0502030308020204" pitchFamily="34" charset="0"/>
                        </a:rPr>
                        <a:t> Plan for Site PBIS Teams </a:t>
                      </a:r>
                      <a:endParaRPr lang="en-US" sz="2000" dirty="0" smtClean="0">
                        <a:latin typeface="Maiandra GD" panose="020E0502030308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latin typeface="Maiandra GD" panose="020E0502030308020204" pitchFamily="34" charset="0"/>
                        </a:rPr>
                        <a:t>Action Plan</a:t>
                      </a:r>
                      <a:r>
                        <a:rPr lang="en-US" sz="2000" b="1" baseline="0" dirty="0" smtClean="0">
                          <a:solidFill>
                            <a:schemeClr val="tx1"/>
                          </a:solidFill>
                          <a:latin typeface="Maiandra GD" panose="020E0502030308020204" pitchFamily="34" charset="0"/>
                        </a:rPr>
                        <a:t> Document 108</a:t>
                      </a:r>
                      <a:endParaRPr lang="en-US" sz="2000" b="1" dirty="0" smtClean="0">
                        <a:solidFill>
                          <a:schemeClr val="tx1"/>
                        </a:solidFill>
                        <a:latin typeface="Maiandra GD" panose="020E0502030308020204" pitchFamily="34" charset="0"/>
                      </a:endParaRPr>
                    </a:p>
                    <a:p>
                      <a:endParaRPr lang="en-US" sz="2000" b="1" dirty="0" smtClean="0">
                        <a:solidFill>
                          <a:schemeClr val="tx1"/>
                        </a:solidFill>
                        <a:latin typeface="Maiandra GD" panose="020E0502030308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89397703"/>
                  </a:ext>
                </a:extLst>
              </a:tr>
            </a:tbl>
          </a:graphicData>
        </a:graphic>
      </p:graphicFrame>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73090"/>
            <a:ext cx="1295400" cy="6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862" y="61119"/>
            <a:ext cx="2238738" cy="1310481"/>
          </a:xfrm>
          <a:prstGeom prst="rect">
            <a:avLst/>
          </a:prstGeom>
        </p:spPr>
      </p:pic>
    </p:spTree>
    <p:extLst>
      <p:ext uri="{BB962C8B-B14F-4D97-AF65-F5344CB8AC3E}">
        <p14:creationId xmlns:p14="http://schemas.microsoft.com/office/powerpoint/2010/main" val="3296381476"/>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33400" y="-76200"/>
            <a:ext cx="8229600" cy="1066800"/>
          </a:xfrm>
        </p:spPr>
        <p:txBody>
          <a:bodyPr/>
          <a:lstStyle/>
          <a:p>
            <a:r>
              <a:rPr lang="en-US" altLang="en-US" b="1" dirty="0" smtClean="0">
                <a:solidFill>
                  <a:schemeClr val="accent6"/>
                </a:solidFill>
                <a:latin typeface="Maiandra GD" panose="020E0502030308020204" pitchFamily="34" charset="0"/>
              </a:rPr>
              <a:t>Overview of Tier II PBIS Training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33543704"/>
              </p:ext>
            </p:extLst>
          </p:nvPr>
        </p:nvGraphicFramePr>
        <p:xfrm>
          <a:off x="609600" y="1066800"/>
          <a:ext cx="7848600" cy="5143985"/>
        </p:xfrm>
        <a:graphic>
          <a:graphicData uri="http://schemas.openxmlformats.org/drawingml/2006/table">
            <a:tbl>
              <a:tblPr firstRow="1" bandRow="1">
                <a:tableStyleId>{5C22544A-7EE6-4342-B048-85BDC9FD1C3A}</a:tableStyleId>
              </a:tblPr>
              <a:tblGrid>
                <a:gridCol w="1753410">
                  <a:extLst>
                    <a:ext uri="{9D8B030D-6E8A-4147-A177-3AD203B41FA5}">
                      <a16:colId xmlns:a16="http://schemas.microsoft.com/office/drawing/2014/main" val="20000"/>
                    </a:ext>
                  </a:extLst>
                </a:gridCol>
                <a:gridCol w="6095190">
                  <a:extLst>
                    <a:ext uri="{9D8B030D-6E8A-4147-A177-3AD203B41FA5}">
                      <a16:colId xmlns:a16="http://schemas.microsoft.com/office/drawing/2014/main" val="20001"/>
                    </a:ext>
                  </a:extLst>
                </a:gridCol>
              </a:tblGrid>
              <a:tr h="451474">
                <a:tc>
                  <a:txBody>
                    <a:bodyPr/>
                    <a:lstStyle/>
                    <a:p>
                      <a:r>
                        <a:rPr lang="en-US" sz="2000" dirty="0" smtClean="0"/>
                        <a:t>Date</a:t>
                      </a:r>
                      <a:endParaRPr lang="en-US" sz="2000" dirty="0"/>
                    </a:p>
                  </a:txBody>
                  <a:tcPr marL="91432" marR="91432" marT="45716" marB="45716"/>
                </a:tc>
                <a:tc>
                  <a:txBody>
                    <a:bodyPr/>
                    <a:lstStyle/>
                    <a:p>
                      <a:r>
                        <a:rPr lang="en-US" sz="2000" dirty="0" smtClean="0"/>
                        <a:t>Content</a:t>
                      </a:r>
                      <a:endParaRPr lang="en-US" sz="2000" dirty="0"/>
                    </a:p>
                  </a:txBody>
                  <a:tcPr marL="91432" marR="91432" marT="45716" marB="45716"/>
                </a:tc>
                <a:extLst>
                  <a:ext uri="{0D108BD9-81ED-4DB2-BD59-A6C34878D82A}">
                    <a16:rowId xmlns:a16="http://schemas.microsoft.com/office/drawing/2014/main" val="10000"/>
                  </a:ext>
                </a:extLst>
              </a:tr>
              <a:tr h="1408870">
                <a:tc>
                  <a:txBody>
                    <a:bodyPr/>
                    <a:lstStyle/>
                    <a:p>
                      <a:r>
                        <a:rPr lang="en-US" sz="1800" b="1" dirty="0" smtClean="0"/>
                        <a:t>Day 1</a:t>
                      </a:r>
                    </a:p>
                    <a:p>
                      <a:endParaRPr lang="en-US" sz="1800" b="1" dirty="0" smtClean="0"/>
                    </a:p>
                  </a:txBody>
                  <a:tcPr marL="91432" marR="91432" marT="45716" marB="45716"/>
                </a:tc>
                <a:tc>
                  <a:txBody>
                    <a:bodyPr/>
                    <a:lstStyle/>
                    <a:p>
                      <a:r>
                        <a:rPr lang="en-US" sz="1800" dirty="0" smtClean="0"/>
                        <a:t>Solidify Tier I Practices (TFI Score</a:t>
                      </a:r>
                      <a:r>
                        <a:rPr lang="en-US" sz="1800" baseline="0" dirty="0" smtClean="0"/>
                        <a:t> of 70% or More)</a:t>
                      </a:r>
                    </a:p>
                    <a:p>
                      <a:r>
                        <a:rPr lang="en-US" sz="1800" baseline="0" dirty="0" smtClean="0"/>
                        <a:t>TIPS </a:t>
                      </a:r>
                      <a:r>
                        <a:rPr lang="en-US" sz="1800" baseline="0" dirty="0" smtClean="0"/>
                        <a:t>Update</a:t>
                      </a:r>
                    </a:p>
                    <a:p>
                      <a:r>
                        <a:rPr lang="en-US" sz="1800" baseline="0" dirty="0" smtClean="0"/>
                        <a:t>Bully Prevention</a:t>
                      </a:r>
                      <a:endParaRPr lang="en-US" sz="1800" baseline="0" dirty="0" smtClean="0"/>
                    </a:p>
                    <a:p>
                      <a:r>
                        <a:rPr lang="en-US" sz="1800" baseline="0" dirty="0" smtClean="0"/>
                        <a:t>Intervention </a:t>
                      </a:r>
                      <a:r>
                        <a:rPr lang="en-US" sz="1800" baseline="0" dirty="0" smtClean="0"/>
                        <a:t>Team Established</a:t>
                      </a:r>
                    </a:p>
                    <a:p>
                      <a:r>
                        <a:rPr lang="en-US" sz="1800" baseline="0" dirty="0" smtClean="0"/>
                        <a:t>Communication System for Tier I and Tier </a:t>
                      </a:r>
                      <a:r>
                        <a:rPr lang="en-US" sz="1800" baseline="0" dirty="0" smtClean="0"/>
                        <a:t>2Teams</a:t>
                      </a:r>
                      <a:endParaRPr lang="en-US" sz="1800" dirty="0"/>
                    </a:p>
                  </a:txBody>
                  <a:tcPr marL="91432" marR="91432" marT="45716" marB="45716"/>
                </a:tc>
                <a:extLst>
                  <a:ext uri="{0D108BD9-81ED-4DB2-BD59-A6C34878D82A}">
                    <a16:rowId xmlns:a16="http://schemas.microsoft.com/office/drawing/2014/main" val="10001"/>
                  </a:ext>
                </a:extLst>
              </a:tr>
              <a:tr h="1144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Day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p>
                  </a:txBody>
                  <a:tcPr marL="91432" marR="91432" marT="45716" marB="45716"/>
                </a:tc>
                <a:tc>
                  <a:txBody>
                    <a:bodyPr/>
                    <a:lstStyle/>
                    <a:p>
                      <a:r>
                        <a:rPr lang="en-US" sz="1800" dirty="0" smtClean="0"/>
                        <a:t>Intervention</a:t>
                      </a:r>
                      <a:r>
                        <a:rPr lang="en-US" sz="1800" baseline="0" dirty="0" smtClean="0"/>
                        <a:t> Team Roles/Template</a:t>
                      </a:r>
                    </a:p>
                    <a:p>
                      <a:r>
                        <a:rPr lang="en-US" sz="1800" dirty="0" smtClean="0"/>
                        <a:t>Identifying</a:t>
                      </a:r>
                      <a:r>
                        <a:rPr lang="en-US" sz="1800" baseline="0" dirty="0" smtClean="0"/>
                        <a:t> Students for Tier </a:t>
                      </a:r>
                      <a:r>
                        <a:rPr lang="en-US" sz="1800" baseline="0" dirty="0" smtClean="0"/>
                        <a:t>2</a:t>
                      </a:r>
                      <a:endParaRPr lang="en-US" sz="1800" baseline="0" dirty="0" smtClean="0"/>
                    </a:p>
                    <a:p>
                      <a:r>
                        <a:rPr lang="en-US" sz="1800" baseline="0" dirty="0" smtClean="0"/>
                        <a:t>Identifying Community Supports</a:t>
                      </a:r>
                    </a:p>
                    <a:p>
                      <a:r>
                        <a:rPr lang="en-US" sz="1800" baseline="0" dirty="0" smtClean="0"/>
                        <a:t>Check in Check Out Roles Identified </a:t>
                      </a:r>
                      <a:endParaRPr lang="en-US" sz="1800" dirty="0" smtClean="0"/>
                    </a:p>
                  </a:txBody>
                  <a:tcPr marL="91432" marR="91432" marT="45716" marB="45716"/>
                </a:tc>
                <a:extLst>
                  <a:ext uri="{0D108BD9-81ED-4DB2-BD59-A6C34878D82A}">
                    <a16:rowId xmlns:a16="http://schemas.microsoft.com/office/drawing/2014/main" val="10002"/>
                  </a:ext>
                </a:extLst>
              </a:tr>
              <a:tr h="8591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Day 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p>
                  </a:txBody>
                  <a:tcPr marL="91432" marR="91432" marT="45716" marB="45716"/>
                </a:tc>
                <a:tc>
                  <a:txBody>
                    <a:bodyPr/>
                    <a:lstStyle/>
                    <a:p>
                      <a:r>
                        <a:rPr lang="en-US" sz="1800" dirty="0" smtClean="0"/>
                        <a:t>Check In Check Out Process</a:t>
                      </a:r>
                    </a:p>
                    <a:p>
                      <a:r>
                        <a:rPr lang="en-US" sz="1800" dirty="0" smtClean="0"/>
                        <a:t>Check in Check Out Communication</a:t>
                      </a:r>
                      <a:r>
                        <a:rPr lang="en-US" sz="1800" baseline="0" dirty="0" smtClean="0"/>
                        <a:t> System </a:t>
                      </a:r>
                      <a:endParaRPr lang="en-US" sz="1800" dirty="0"/>
                    </a:p>
                  </a:txBody>
                  <a:tcPr marL="91432" marR="91432" marT="45716" marB="45716"/>
                </a:tc>
                <a:extLst>
                  <a:ext uri="{0D108BD9-81ED-4DB2-BD59-A6C34878D82A}">
                    <a16:rowId xmlns:a16="http://schemas.microsoft.com/office/drawing/2014/main" val="10003"/>
                  </a:ext>
                </a:extLst>
              </a:tr>
              <a:tr h="1126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Day 4 </a:t>
                      </a:r>
                    </a:p>
                  </a:txBody>
                  <a:tcPr marL="91432" marR="91432" marT="45716" marB="45716"/>
                </a:tc>
                <a:tc>
                  <a:txBody>
                    <a:bodyPr/>
                    <a:lstStyle/>
                    <a:p>
                      <a:r>
                        <a:rPr lang="en-US" sz="1800" dirty="0" smtClean="0"/>
                        <a:t>Assess fidelity and outcomes</a:t>
                      </a:r>
                      <a:r>
                        <a:rPr lang="en-US" sz="1800" baseline="0" dirty="0" smtClean="0"/>
                        <a:t> in CICO</a:t>
                      </a:r>
                    </a:p>
                    <a:p>
                      <a:r>
                        <a:rPr lang="en-US" sz="1800" baseline="0" dirty="0" smtClean="0"/>
                        <a:t>Decision Rules Established</a:t>
                      </a:r>
                    </a:p>
                    <a:p>
                      <a:r>
                        <a:rPr lang="en-US" sz="1800" baseline="0" dirty="0" smtClean="0"/>
                        <a:t>Targeted Intervention Guide </a:t>
                      </a:r>
                    </a:p>
                  </a:txBody>
                  <a:tcPr marL="91432" marR="91432" marT="45716" marB="45716"/>
                </a:tc>
                <a:extLst>
                  <a:ext uri="{0D108BD9-81ED-4DB2-BD59-A6C34878D82A}">
                    <a16:rowId xmlns:a16="http://schemas.microsoft.com/office/drawing/2014/main" val="10004"/>
                  </a:ext>
                </a:extLst>
              </a:tr>
            </a:tbl>
          </a:graphicData>
        </a:graphic>
      </p:graphicFrame>
      <p:sp>
        <p:nvSpPr>
          <p:cNvPr id="4" name="Oval 3"/>
          <p:cNvSpPr/>
          <p:nvPr/>
        </p:nvSpPr>
        <p:spPr>
          <a:xfrm>
            <a:off x="1521970" y="2819400"/>
            <a:ext cx="6631430" cy="1550324"/>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 name="5-Point Star 2"/>
          <p:cNvSpPr/>
          <p:nvPr/>
        </p:nvSpPr>
        <p:spPr>
          <a:xfrm>
            <a:off x="914400" y="1752600"/>
            <a:ext cx="1295400" cy="10668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189122"/>
            <a:ext cx="1066800" cy="54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0890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95959"/>
            </a:gs>
            <a:gs pos="50000">
              <a:srgbClr val="C2D1ED"/>
            </a:gs>
            <a:gs pos="100000">
              <a:srgbClr val="E1E8F5"/>
            </a:gs>
          </a:gsLst>
          <a:lin ang="162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0"/>
            <a:ext cx="8639504" cy="1227582"/>
          </a:xfrm>
        </p:spPr>
        <p:txBody>
          <a:bodyPr>
            <a:noAutofit/>
          </a:bodyPr>
          <a:lstStyle/>
          <a:p>
            <a:r>
              <a:rPr lang="en-US" sz="3600" dirty="0">
                <a:solidFill>
                  <a:schemeClr val="accent6"/>
                </a:solidFill>
                <a:latin typeface="Maiandra GD" panose="020E0502030308020204" pitchFamily="34" charset="0"/>
              </a:rPr>
              <a:t>Questions, Comments and Evaluations</a:t>
            </a:r>
          </a:p>
        </p:txBody>
      </p:sp>
      <p:pic>
        <p:nvPicPr>
          <p:cNvPr id="1484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914" y="5836656"/>
            <a:ext cx="1611086" cy="81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88093" y="2916990"/>
            <a:ext cx="1881640" cy="2070826"/>
          </a:xfrm>
          <a:prstGeom prst="rect">
            <a:avLst/>
          </a:prstGeom>
        </p:spPr>
      </p:pic>
      <p:pic>
        <p:nvPicPr>
          <p:cNvPr id="3" name="Picture 2"/>
          <p:cNvPicPr>
            <a:picLocks noChangeAspect="1"/>
          </p:cNvPicPr>
          <p:nvPr/>
        </p:nvPicPr>
        <p:blipFill>
          <a:blip r:embed="rId5"/>
          <a:stretch>
            <a:fillRect/>
          </a:stretch>
        </p:blipFill>
        <p:spPr>
          <a:xfrm>
            <a:off x="3367293" y="3377330"/>
            <a:ext cx="2235994" cy="1150144"/>
          </a:xfrm>
          <a:prstGeom prst="rect">
            <a:avLst/>
          </a:prstGeom>
        </p:spPr>
      </p:pic>
      <p:pic>
        <p:nvPicPr>
          <p:cNvPr id="6" name="Picture 5"/>
          <p:cNvPicPr>
            <a:picLocks noChangeAspect="1"/>
          </p:cNvPicPr>
          <p:nvPr/>
        </p:nvPicPr>
        <p:blipFill>
          <a:blip r:embed="rId6"/>
          <a:stretch>
            <a:fillRect/>
          </a:stretch>
        </p:blipFill>
        <p:spPr>
          <a:xfrm>
            <a:off x="6416935" y="3014133"/>
            <a:ext cx="2149653" cy="2520143"/>
          </a:xfrm>
          <a:prstGeom prst="rect">
            <a:avLst/>
          </a:prstGeom>
        </p:spPr>
      </p:pic>
    </p:spTree>
    <p:extLst>
      <p:ext uri="{BB962C8B-B14F-4D97-AF65-F5344CB8AC3E}">
        <p14:creationId xmlns:p14="http://schemas.microsoft.com/office/powerpoint/2010/main" val="633195423"/>
      </p:ext>
    </p:extLst>
  </p:cSld>
  <p:clrMapOvr>
    <a:masterClrMapping/>
  </p:clrMapOvr>
  <p:transition spd="slow">
    <p:blinds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80980"/>
            <a:ext cx="6813833" cy="212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207952"/>
            <a:ext cx="6172200" cy="939546"/>
          </a:xfrm>
        </p:spPr>
        <p:txBody>
          <a:bodyPr>
            <a:normAutofit/>
          </a:bodyPr>
          <a:lstStyle/>
          <a:p>
            <a:r>
              <a:rPr lang="en-US" sz="4800" dirty="0" smtClean="0">
                <a:solidFill>
                  <a:schemeClr val="accent6"/>
                </a:solidFill>
                <a:latin typeface="Maiandra GD" panose="020E0502030308020204" pitchFamily="34" charset="0"/>
              </a:rPr>
              <a:t>Thank you! </a:t>
            </a:r>
            <a:endParaRPr lang="en-US" sz="4800" dirty="0">
              <a:solidFill>
                <a:schemeClr val="accent6"/>
              </a:solidFill>
              <a:latin typeface="Maiandra GD" panose="020E0502030308020204" pitchFamily="34" charset="0"/>
            </a:endParaRPr>
          </a:p>
        </p:txBody>
      </p:sp>
      <p:sp>
        <p:nvSpPr>
          <p:cNvPr id="3" name="Content Placeholder 2"/>
          <p:cNvSpPr>
            <a:spLocks noGrp="1"/>
          </p:cNvSpPr>
          <p:nvPr>
            <p:ph idx="1"/>
          </p:nvPr>
        </p:nvSpPr>
        <p:spPr>
          <a:xfrm>
            <a:off x="872498" y="1713637"/>
            <a:ext cx="7738102" cy="4229100"/>
          </a:xfrm>
        </p:spPr>
        <p:txBody>
          <a:bodyPr>
            <a:normAutofit/>
          </a:bodyPr>
          <a:lstStyle/>
          <a:p>
            <a:endParaRPr lang="en-US" sz="1800" dirty="0"/>
          </a:p>
          <a:p>
            <a:pPr>
              <a:buClr>
                <a:schemeClr val="accent6"/>
              </a:buClr>
              <a:buFont typeface="Wingdings" panose="05000000000000000000" pitchFamily="2" charset="2"/>
              <a:buChar char="§"/>
            </a:pPr>
            <a:endParaRPr lang="en-US" sz="1800" dirty="0">
              <a:latin typeface="Maiandra GD" panose="020E0502030308020204" pitchFamily="34" charset="0"/>
            </a:endParaRPr>
          </a:p>
          <a:p>
            <a:pPr>
              <a:buClr>
                <a:schemeClr val="accent6"/>
              </a:buClr>
              <a:buFont typeface="Wingdings" panose="05000000000000000000" pitchFamily="2" charset="2"/>
              <a:buChar char="§"/>
            </a:pPr>
            <a:endParaRPr lang="en-US" sz="1800" dirty="0">
              <a:latin typeface="Maiandra GD" panose="020E0502030308020204" pitchFamily="34" charset="0"/>
            </a:endParaRPr>
          </a:p>
          <a:p>
            <a:pPr>
              <a:buClr>
                <a:schemeClr val="accent6"/>
              </a:buClr>
              <a:buFont typeface="Wingdings" panose="05000000000000000000" pitchFamily="2" charset="2"/>
              <a:buChar char="§"/>
            </a:pPr>
            <a:endParaRPr lang="en-US" sz="1800" dirty="0">
              <a:latin typeface="Maiandra GD" panose="020E0502030308020204" pitchFamily="34" charset="0"/>
            </a:endParaRPr>
          </a:p>
          <a:p>
            <a:pPr>
              <a:buClr>
                <a:schemeClr val="accent6"/>
              </a:buClr>
              <a:buFont typeface="Wingdings" panose="05000000000000000000" pitchFamily="2" charset="2"/>
              <a:buChar char="§"/>
            </a:pPr>
            <a:endParaRPr lang="en-US" sz="1800" dirty="0">
              <a:latin typeface="Maiandra GD" panose="020E0502030308020204" pitchFamily="34" charset="0"/>
            </a:endParaRPr>
          </a:p>
          <a:p>
            <a:pPr>
              <a:buClr>
                <a:schemeClr val="accent6"/>
              </a:buClr>
              <a:buFont typeface="Wingdings" panose="05000000000000000000" pitchFamily="2" charset="2"/>
              <a:buChar char="§"/>
            </a:pPr>
            <a:endParaRPr lang="en-US" sz="1800" dirty="0">
              <a:latin typeface="Maiandra GD" panose="020E0502030308020204" pitchFamily="34" charset="0"/>
            </a:endParaRPr>
          </a:p>
          <a:p>
            <a:pPr marL="89297" indent="0">
              <a:buClr>
                <a:schemeClr val="accent6"/>
              </a:buClr>
              <a:buNone/>
            </a:pPr>
            <a:endParaRPr lang="en-US" sz="2800" b="1" u="sng" dirty="0">
              <a:latin typeface="Maiandra GD" panose="020E0502030308020204" pitchFamily="34" charset="0"/>
            </a:endParaRPr>
          </a:p>
          <a:p>
            <a:pPr marL="89297" indent="0">
              <a:buClr>
                <a:schemeClr val="accent6"/>
              </a:buClr>
              <a:buNone/>
            </a:pPr>
            <a:r>
              <a:rPr lang="en-US" sz="2800" b="1" u="sng" dirty="0">
                <a:latin typeface="Maiandra GD" panose="020E0502030308020204" pitchFamily="34" charset="0"/>
              </a:rPr>
              <a:t>Contact information:</a:t>
            </a:r>
          </a:p>
          <a:p>
            <a:pPr>
              <a:buClr>
                <a:schemeClr val="accent6"/>
              </a:buClr>
              <a:buFont typeface="Wingdings" panose="05000000000000000000" pitchFamily="2" charset="2"/>
              <a:buChar char="§"/>
            </a:pPr>
            <a:endParaRPr lang="en-US" sz="1800" dirty="0" smtClean="0">
              <a:latin typeface="Maiandra GD" panose="020E0502030308020204" pitchFamily="34" charset="0"/>
            </a:endParaRPr>
          </a:p>
          <a:p>
            <a:pPr marL="118872" indent="0">
              <a:buClr>
                <a:schemeClr val="accent6"/>
              </a:buClr>
              <a:buNone/>
            </a:pPr>
            <a:r>
              <a:rPr lang="en-US" dirty="0">
                <a:latin typeface="Maiandra GD" panose="020E0502030308020204" pitchFamily="34" charset="0"/>
              </a:rPr>
              <a:t>PBIS Coaches &amp; Behavior Support Specialists</a:t>
            </a:r>
          </a:p>
          <a:p>
            <a:pPr marL="118872" indent="0">
              <a:buClr>
                <a:schemeClr val="accent6"/>
              </a:buClr>
              <a:buNone/>
            </a:pPr>
            <a:r>
              <a:rPr lang="en-US" dirty="0">
                <a:latin typeface="Maiandra GD" panose="020E0502030308020204" pitchFamily="34" charset="0"/>
              </a:rPr>
              <a:t>Elk Grove Unified School District </a:t>
            </a:r>
            <a:r>
              <a:rPr lang="en-US" dirty="0" smtClean="0">
                <a:latin typeface="Maiandra GD" panose="020E0502030308020204" pitchFamily="34" charset="0"/>
              </a:rPr>
              <a:t>PBIS Website</a:t>
            </a:r>
            <a:endParaRPr lang="en-US" dirty="0">
              <a:latin typeface="Maiandra GD" panose="020E0502030308020204" pitchFamily="34" charset="0"/>
            </a:endParaRPr>
          </a:p>
          <a:p>
            <a:pPr marL="118872" indent="0">
              <a:buClr>
                <a:schemeClr val="accent6"/>
              </a:buClr>
              <a:buNone/>
            </a:pPr>
            <a:r>
              <a:rPr lang="en-US" dirty="0">
                <a:latin typeface="Maiandra GD" panose="020E0502030308020204" pitchFamily="34" charset="0"/>
                <a:hlinkClick r:id="rId4"/>
              </a:rPr>
              <a:t>http://blogs.egusd.net/pbis</a:t>
            </a:r>
            <a:r>
              <a:rPr lang="en-US" dirty="0" smtClean="0">
                <a:latin typeface="Maiandra GD" panose="020E0502030308020204" pitchFamily="34" charset="0"/>
                <a:hlinkClick r:id="rId4"/>
              </a:rPr>
              <a:t>/</a:t>
            </a:r>
            <a:endParaRPr lang="en-US" dirty="0" smtClean="0">
              <a:latin typeface="Maiandra GD" panose="020E0502030308020204" pitchFamily="34" charset="0"/>
            </a:endParaRPr>
          </a:p>
          <a:p>
            <a:pPr marL="118872" indent="0">
              <a:buClr>
                <a:schemeClr val="accent6"/>
              </a:buClr>
              <a:buNone/>
            </a:pPr>
            <a:endParaRPr lang="en-US" dirty="0">
              <a:latin typeface="Maiandra GD" panose="020E0502030308020204" pitchFamily="34" charset="0"/>
            </a:endParaRPr>
          </a:p>
          <a:p>
            <a:pPr>
              <a:buClr>
                <a:schemeClr val="accent6"/>
              </a:buClr>
              <a:buFont typeface="Wingdings" panose="05000000000000000000" pitchFamily="2" charset="2"/>
              <a:buChar char="§"/>
            </a:pPr>
            <a:endParaRPr lang="en-US" sz="1800" dirty="0">
              <a:latin typeface="Maiandra GD" panose="020E0502030308020204" pitchFamily="34" charset="0"/>
            </a:endParaRPr>
          </a:p>
          <a:p>
            <a:endParaRPr lang="en-US" dirty="0" smtClean="0"/>
          </a:p>
        </p:txBody>
      </p:sp>
      <p:pic>
        <p:nvPicPr>
          <p:cNvPr id="8" name="Picture 2" descr="C:\Users\ddsteven\Desktop\Frequently Used Docs\PBIS Logo\PBIS-dec20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532" y="5975394"/>
            <a:ext cx="1392789" cy="709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6096000"/>
            <a:ext cx="1057883" cy="503079"/>
          </a:xfrm>
          <a:prstGeom prst="rect">
            <a:avLst/>
          </a:prstGeom>
          <a:noFill/>
        </p:spPr>
      </p:pic>
    </p:spTree>
    <p:extLst>
      <p:ext uri="{BB962C8B-B14F-4D97-AF65-F5344CB8AC3E}">
        <p14:creationId xmlns:p14="http://schemas.microsoft.com/office/powerpoint/2010/main" val="32930106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bluepcoe">
  <a:themeElements>
    <a:clrScheme name="PCOE PBIS">
      <a:dk1>
        <a:sysClr val="windowText" lastClr="000000"/>
      </a:dk1>
      <a:lt1>
        <a:sysClr val="window" lastClr="FFFFFF"/>
      </a:lt1>
      <a:dk2>
        <a:srgbClr val="4F271C"/>
      </a:dk2>
      <a:lt2>
        <a:srgbClr val="E7DEC9"/>
      </a:lt2>
      <a:accent1>
        <a:srgbClr val="336699"/>
      </a:accent1>
      <a:accent2>
        <a:srgbClr val="AA8A14"/>
      </a:accent2>
      <a:accent3>
        <a:srgbClr val="C32D2E"/>
      </a:accent3>
      <a:accent4>
        <a:srgbClr val="84AA33"/>
      </a:accent4>
      <a:accent5>
        <a:srgbClr val="964305"/>
      </a:accent5>
      <a:accent6>
        <a:srgbClr val="475A8D"/>
      </a:accent6>
      <a:hlink>
        <a:srgbClr val="336699"/>
      </a:hlink>
      <a:folHlink>
        <a:srgbClr val="AA8A1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1192</TotalTime>
  <Words>7902</Words>
  <Application>Microsoft Office PowerPoint</Application>
  <PresentationFormat>On-screen Show (4:3)</PresentationFormat>
  <Paragraphs>1016</Paragraphs>
  <Slides>93</Slides>
  <Notes>89</Notes>
  <HiddenSlides>8</HiddenSlides>
  <MMClips>3</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93</vt:i4>
      </vt:variant>
    </vt:vector>
  </HeadingPairs>
  <TitlesOfParts>
    <vt:vector size="115" baseType="lpstr">
      <vt:lpstr>ＭＳ Ｐゴシック</vt:lpstr>
      <vt:lpstr>ＭＳ Ｐゴシック</vt:lpstr>
      <vt:lpstr>Arial</vt:lpstr>
      <vt:lpstr>Calibri</vt:lpstr>
      <vt:lpstr>Calisto MT</vt:lpstr>
      <vt:lpstr>Cambria</vt:lpstr>
      <vt:lpstr>Century Gothic</vt:lpstr>
      <vt:lpstr>Comic Sans MS</vt:lpstr>
      <vt:lpstr>Corbel</vt:lpstr>
      <vt:lpstr>HGｺﾞｼｯｸM</vt:lpstr>
      <vt:lpstr>Maiandra GD</vt:lpstr>
      <vt:lpstr>News Gothic MT</vt:lpstr>
      <vt:lpstr>Noto Symbol</vt:lpstr>
      <vt:lpstr>Segoe</vt:lpstr>
      <vt:lpstr>Times New Roman</vt:lpstr>
      <vt:lpstr>Wingdings</vt:lpstr>
      <vt:lpstr>Wingdings 2</vt:lpstr>
      <vt:lpstr>Wingdings 3</vt:lpstr>
      <vt:lpstr>Zapf Dingbats</vt:lpstr>
      <vt:lpstr>Module</vt:lpstr>
      <vt:lpstr>1_Module</vt:lpstr>
      <vt:lpstr>bluepcoe</vt:lpstr>
      <vt:lpstr>PowerPoint Presentation</vt:lpstr>
      <vt:lpstr>E4—Where do we fit?</vt:lpstr>
      <vt:lpstr>Model of Skill Relationships</vt:lpstr>
      <vt:lpstr>Training Expectations</vt:lpstr>
      <vt:lpstr>Overview of Tier II PBIS Training</vt:lpstr>
      <vt:lpstr>Acknowledgments</vt:lpstr>
      <vt:lpstr>Tools for the day</vt:lpstr>
      <vt:lpstr>Let’s have some fun! </vt:lpstr>
      <vt:lpstr>Training Objectives </vt:lpstr>
      <vt:lpstr>Let’s hear from you!  </vt:lpstr>
      <vt:lpstr>PBIS in the Classroom</vt:lpstr>
      <vt:lpstr>Tiered Fidelity Inventory</vt:lpstr>
      <vt:lpstr>Classroom Expectations &amp; Routine</vt:lpstr>
      <vt:lpstr>Reflection: </vt:lpstr>
      <vt:lpstr>Self Assessment </vt:lpstr>
      <vt:lpstr>Using the Self Assessment </vt:lpstr>
      <vt:lpstr>Example: Self Assessment </vt:lpstr>
      <vt:lpstr>Student Engagement: Opportunities to Respond</vt:lpstr>
      <vt:lpstr>Definition:  Opportunities to Respond</vt:lpstr>
      <vt:lpstr>Non-Example </vt:lpstr>
      <vt:lpstr>And the research says…</vt:lpstr>
      <vt:lpstr>OTR Strategies</vt:lpstr>
      <vt:lpstr>Verbal Response Strategies</vt:lpstr>
      <vt:lpstr>PowerPoint Presentation</vt:lpstr>
      <vt:lpstr>Non-Verbal Response Strategies</vt:lpstr>
      <vt:lpstr>Non-Verbal Response Strategies</vt:lpstr>
      <vt:lpstr>Non-Verbal Response Strategies  </vt:lpstr>
      <vt:lpstr>Non-Verbal Response Strategies</vt:lpstr>
      <vt:lpstr>Action Plan, Document 96</vt:lpstr>
      <vt:lpstr> Team Activity &amp; Discussion </vt:lpstr>
      <vt:lpstr>Team Initiated Problem Solving (TIPS) Review</vt:lpstr>
      <vt:lpstr>PowerPoint Presentation</vt:lpstr>
      <vt:lpstr>PowerPoint Presentation</vt:lpstr>
      <vt:lpstr>PowerPoint Presentation</vt:lpstr>
      <vt:lpstr>TIPS Team Roles</vt:lpstr>
      <vt:lpstr>Team Work Time</vt:lpstr>
      <vt:lpstr>PowerPoint Presentation</vt:lpstr>
      <vt:lpstr>Primary vs. Precision Statements</vt:lpstr>
      <vt:lpstr>BASELINE =  # of referrals in drill down (divided by)  # of school days or weeks included in           drilldown </vt:lpstr>
      <vt:lpstr>Goal or No Goal?</vt:lpstr>
      <vt:lpstr>PowerPoint Presentation</vt:lpstr>
      <vt:lpstr>Goal: Use Precision Statement to Define Solutions </vt:lpstr>
      <vt:lpstr>Example</vt:lpstr>
      <vt:lpstr>Possible Fidelity Checklists</vt:lpstr>
      <vt:lpstr>PowerPoint Presentation</vt:lpstr>
      <vt:lpstr>PowerPoint Presentation</vt:lpstr>
      <vt:lpstr>Team Work Time</vt:lpstr>
      <vt:lpstr>Stop, Walk and Talk Expect Respect-- Bully Prevention</vt:lpstr>
      <vt:lpstr>Bully Prevention within PBIS Implementation</vt:lpstr>
      <vt:lpstr>The Logic: Why invest in Bully Prevention?</vt:lpstr>
      <vt:lpstr>What is Bullying?</vt:lpstr>
      <vt:lpstr>What do you see?</vt:lpstr>
      <vt:lpstr>Why invest in School-wide  bully prevention?</vt:lpstr>
      <vt:lpstr>A three part approach to school-wide Bully Prevention</vt:lpstr>
      <vt:lpstr>Bully Prevention Curriculum</vt:lpstr>
      <vt:lpstr>PowerPoint Presentation</vt:lpstr>
      <vt:lpstr>PBIS Assessments</vt:lpstr>
      <vt:lpstr>PowerPoint Presentation</vt:lpstr>
      <vt:lpstr>Tiered Fidelity Inventory </vt:lpstr>
      <vt:lpstr>Purpose of the TFI</vt:lpstr>
      <vt:lpstr>Action Planning </vt:lpstr>
      <vt:lpstr>Action Planning </vt:lpstr>
      <vt:lpstr>School-Wide Data Collection Timelines</vt:lpstr>
      <vt:lpstr> Team Activity &amp; Discussion </vt:lpstr>
      <vt:lpstr>Tier 2 in PBIS</vt:lpstr>
      <vt:lpstr>PowerPoint Presentation</vt:lpstr>
      <vt:lpstr>PowerPoint Presentation</vt:lpstr>
      <vt:lpstr>PowerPoint Presentation</vt:lpstr>
      <vt:lpstr>Label behavior…not people</vt:lpstr>
      <vt:lpstr>Students have complex needs…</vt:lpstr>
      <vt:lpstr>“I Wish My Teacher Knew”… </vt:lpstr>
      <vt:lpstr>Empathy</vt:lpstr>
      <vt:lpstr>PowerPoint Presentation</vt:lpstr>
      <vt:lpstr>Critical Features of  Tier 2 Interventions</vt:lpstr>
      <vt:lpstr>PowerPoint Presentation</vt:lpstr>
      <vt:lpstr>Strong Tier 2 Intervention Systems: </vt:lpstr>
      <vt:lpstr>Intervention Teaming: Targeted PBIS</vt:lpstr>
      <vt:lpstr>Multi-Tiered System of Supports in Schools</vt:lpstr>
      <vt:lpstr>Teams in Schools</vt:lpstr>
      <vt:lpstr>Intervention Team  Operating Procedure</vt:lpstr>
      <vt:lpstr>Tier 2 and 3 PBIS</vt:lpstr>
      <vt:lpstr>"Old Model" vs. Intervention Team</vt:lpstr>
      <vt:lpstr>"Old Model" v. Intervention Team</vt:lpstr>
      <vt:lpstr>"Old Model" vs. Intervention Team</vt:lpstr>
      <vt:lpstr>Intervention Team Composition: (See back side of Document 101)</vt:lpstr>
      <vt:lpstr>Intervention Team Meeting Procedures</vt:lpstr>
      <vt:lpstr>How does this look at various sites?</vt:lpstr>
      <vt:lpstr>PowerPoint Presentation</vt:lpstr>
      <vt:lpstr>When will we see you again? </vt:lpstr>
      <vt:lpstr>Team Work Time</vt:lpstr>
      <vt:lpstr>Overview of Tier II PBIS Training</vt:lpstr>
      <vt:lpstr>Questions, Comments and Evaluations</vt:lpstr>
      <vt:lpstr>Thank you! </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EGUSD</dc:creator>
  <cp:lastModifiedBy>Diane Stevenson in Student Services</cp:lastModifiedBy>
  <cp:revision>78</cp:revision>
  <cp:lastPrinted>2017-06-23T15:34:31Z</cp:lastPrinted>
  <dcterms:created xsi:type="dcterms:W3CDTF">2016-06-16T16:14:53Z</dcterms:created>
  <dcterms:modified xsi:type="dcterms:W3CDTF">2017-06-23T16:27:25Z</dcterms:modified>
</cp:coreProperties>
</file>